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69" r:id="rId2"/>
    <p:sldId id="279" r:id="rId3"/>
    <p:sldId id="280" r:id="rId4"/>
    <p:sldId id="270" r:id="rId5"/>
    <p:sldId id="281" r:id="rId6"/>
    <p:sldId id="296" r:id="rId7"/>
    <p:sldId id="282" r:id="rId8"/>
    <p:sldId id="284" r:id="rId9"/>
    <p:sldId id="285" r:id="rId10"/>
    <p:sldId id="286" r:id="rId11"/>
    <p:sldId id="289" r:id="rId12"/>
    <p:sldId id="287" r:id="rId13"/>
    <p:sldId id="288" r:id="rId14"/>
    <p:sldId id="290" r:id="rId15"/>
    <p:sldId id="291" r:id="rId16"/>
    <p:sldId id="292" r:id="rId17"/>
    <p:sldId id="293" r:id="rId18"/>
    <p:sldId id="294" r:id="rId19"/>
    <p:sldId id="295"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765595-CA0B-448F-A641-CD955924A358}">
          <p14:sldIdLst>
            <p14:sldId id="269"/>
            <p14:sldId id="279"/>
            <p14:sldId id="280"/>
            <p14:sldId id="270"/>
            <p14:sldId id="281"/>
            <p14:sldId id="296"/>
            <p14:sldId id="282"/>
            <p14:sldId id="284"/>
            <p14:sldId id="285"/>
            <p14:sldId id="286"/>
            <p14:sldId id="289"/>
            <p14:sldId id="287"/>
            <p14:sldId id="288"/>
            <p14:sldId id="290"/>
            <p14:sldId id="291"/>
            <p14:sldId id="292"/>
            <p14:sldId id="293"/>
            <p14:sldId id="294"/>
            <p14:sldId id="295"/>
          </p14:sldIdLst>
        </p14:section>
      </p14:sectionLst>
    </p:ex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819" autoAdjust="0"/>
  </p:normalViewPr>
  <p:slideViewPr>
    <p:cSldViewPr>
      <p:cViewPr varScale="1">
        <p:scale>
          <a:sx n="58" d="100"/>
          <a:sy n="58" d="100"/>
        </p:scale>
        <p:origin x="1218"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18-Oct-19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18-Oct-19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 is necessary for everyone. Everyone should have access to this. We would like to see if governments are making efforts in providing education to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would like to see which countries invest the highest amount of money on education and which countries spend the least. We can also see if countries spending more or spending less overtime.</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3</a:t>
            </a:fld>
            <a:endParaRPr lang="en-NZ"/>
          </a:p>
        </p:txBody>
      </p:sp>
    </p:spTree>
    <p:extLst>
      <p:ext uri="{BB962C8B-B14F-4D97-AF65-F5344CB8AC3E}">
        <p14:creationId xmlns:p14="http://schemas.microsoft.com/office/powerpoint/2010/main" val="134289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Insert a map of your country.</a:t>
            </a:r>
          </a:p>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why and how you wrangled</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5</a:t>
            </a:fld>
            <a:endParaRPr lang="en-NZ"/>
          </a:p>
        </p:txBody>
      </p:sp>
    </p:spTree>
    <p:extLst>
      <p:ext uri="{BB962C8B-B14F-4D97-AF65-F5344CB8AC3E}">
        <p14:creationId xmlns:p14="http://schemas.microsoft.com/office/powerpoint/2010/main" val="354258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why and how you wrangled</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6</a:t>
            </a:fld>
            <a:endParaRPr lang="en-NZ"/>
          </a:p>
        </p:txBody>
      </p:sp>
    </p:spTree>
    <p:extLst>
      <p:ext uri="{BB962C8B-B14F-4D97-AF65-F5344CB8AC3E}">
        <p14:creationId xmlns:p14="http://schemas.microsoft.com/office/powerpoint/2010/main" val="154751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18-Oct-19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18-Oct-19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18-Oct-19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18-Oct-19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18-Oct-19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18-Oct-19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18-Oct-19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18-Oct-19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18-Oct-19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18-Oct-19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18-Oct-19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18-Oct-19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bank.org/indicator/SE.XPD.TOTL.GB.Z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databank.worldbank.org/source/education-statistics-%5e-all-indicators" TargetMode="External"/><Relationship Id="rId4" Type="http://schemas.openxmlformats.org/officeDocument/2006/relationships/hyperlink" Target="http://data.un.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7613" y="381000"/>
            <a:ext cx="9753600" cy="3048001"/>
          </a:xfrm>
        </p:spPr>
        <p:txBody>
          <a:bodyPr/>
          <a:lstStyle/>
          <a:p>
            <a:r>
              <a:rPr lang="en-US" dirty="0"/>
              <a:t>Education in new Zealand</a:t>
            </a:r>
          </a:p>
        </p:txBody>
      </p:sp>
      <p:sp>
        <p:nvSpPr>
          <p:cNvPr id="5" name="Subtitle 4"/>
          <p:cNvSpPr>
            <a:spLocks noGrp="1"/>
          </p:cNvSpPr>
          <p:nvPr>
            <p:ph type="subTitle" idx="1"/>
          </p:nvPr>
        </p:nvSpPr>
        <p:spPr>
          <a:xfrm>
            <a:off x="1217614" y="3733800"/>
            <a:ext cx="7848600" cy="2438400"/>
          </a:xfrm>
        </p:spPr>
        <p:txBody>
          <a:bodyPr>
            <a:normAutofit/>
          </a:bodyPr>
          <a:lstStyle/>
          <a:p>
            <a:pPr>
              <a:lnSpc>
                <a:spcPct val="160000"/>
              </a:lnSpc>
            </a:pPr>
            <a:r>
              <a:rPr lang="en-US" dirty="0"/>
              <a:t>Kim Van Nguyen</a:t>
            </a:r>
          </a:p>
          <a:p>
            <a:pPr>
              <a:lnSpc>
                <a:spcPct val="160000"/>
              </a:lnSpc>
            </a:pPr>
            <a:r>
              <a:rPr lang="en-US" dirty="0"/>
              <a:t>Swapna</a:t>
            </a:r>
          </a:p>
          <a:p>
            <a:pPr>
              <a:lnSpc>
                <a:spcPct val="160000"/>
              </a:lnSpc>
            </a:pPr>
            <a:r>
              <a:rPr lang="en-US" dirty="0" err="1"/>
              <a:t>Ancy</a:t>
            </a:r>
            <a:r>
              <a:rPr lang="en-US" dirty="0"/>
              <a:t> John</a:t>
            </a:r>
          </a:p>
          <a:p>
            <a:pPr>
              <a:lnSpc>
                <a:spcPct val="160000"/>
              </a:lnSpc>
            </a:pPr>
            <a:r>
              <a:rPr lang="en-US" dirty="0"/>
              <a:t>Landy Liu</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Labor rate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Tree>
    <p:extLst>
      <p:ext uri="{BB962C8B-B14F-4D97-AF65-F5344CB8AC3E}">
        <p14:creationId xmlns:p14="http://schemas.microsoft.com/office/powerpoint/2010/main" val="54459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F25E-C267-41D8-8E46-5964589A560C}"/>
              </a:ext>
            </a:extLst>
          </p:cNvPr>
          <p:cNvSpPr>
            <a:spLocks noGrp="1"/>
          </p:cNvSpPr>
          <p:nvPr>
            <p:ph type="title"/>
          </p:nvPr>
        </p:nvSpPr>
        <p:spPr/>
        <p:txBody>
          <a:bodyPr/>
          <a:lstStyle/>
          <a:p>
            <a:r>
              <a:rPr lang="en-US" dirty="0"/>
              <a:t>3. Wrangling</a:t>
            </a:r>
            <a:br>
              <a:rPr lang="en-US" dirty="0"/>
            </a:br>
            <a:r>
              <a:rPr lang="en-US" sz="3000" dirty="0"/>
              <a:t>Labor rate</a:t>
            </a:r>
            <a:endParaRPr lang="en-NZ" sz="3000" dirty="0"/>
          </a:p>
        </p:txBody>
      </p:sp>
      <p:sp>
        <p:nvSpPr>
          <p:cNvPr id="6" name="Content Placeholder 5">
            <a:extLst>
              <a:ext uri="{FF2B5EF4-FFF2-40B4-BE49-F238E27FC236}">
                <a16:creationId xmlns:a16="http://schemas.microsoft.com/office/drawing/2014/main" id="{E469F224-FA48-49D7-A291-395B92B1F2AA}"/>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416016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unemployment rate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Tree>
    <p:extLst>
      <p:ext uri="{BB962C8B-B14F-4D97-AF65-F5344CB8AC3E}">
        <p14:creationId xmlns:p14="http://schemas.microsoft.com/office/powerpoint/2010/main" val="33813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unemployment rate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pPr marL="45720" indent="0">
              <a:buNone/>
            </a:pPr>
            <a:endParaRPr lang="en-NZ" dirty="0"/>
          </a:p>
        </p:txBody>
      </p:sp>
    </p:spTree>
    <p:extLst>
      <p:ext uri="{BB962C8B-B14F-4D97-AF65-F5344CB8AC3E}">
        <p14:creationId xmlns:p14="http://schemas.microsoft.com/office/powerpoint/2010/main" val="268639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normAutofit fontScale="90000"/>
          </a:bodyPr>
          <a:lstStyle/>
          <a:p>
            <a:r>
              <a:rPr lang="en-US" dirty="0"/>
              <a:t>3. Wrangling</a:t>
            </a:r>
            <a:br>
              <a:rPr lang="en-US" dirty="0"/>
            </a:br>
            <a:r>
              <a:rPr lang="en-US" sz="3000" dirty="0"/>
              <a:t>New Zealand’s education investment and outcome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pPr marL="45720" indent="0">
              <a:buNone/>
            </a:pPr>
            <a:endParaRPr lang="en-NZ" dirty="0"/>
          </a:p>
        </p:txBody>
      </p:sp>
    </p:spTree>
    <p:extLst>
      <p:ext uri="{BB962C8B-B14F-4D97-AF65-F5344CB8AC3E}">
        <p14:creationId xmlns:p14="http://schemas.microsoft.com/office/powerpoint/2010/main" val="384764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dirty="0"/>
              <a:t>[Swapna]</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pPr marL="45720" indent="0">
              <a:buNone/>
            </a:pPr>
            <a:endParaRPr lang="en-NZ" dirty="0"/>
          </a:p>
        </p:txBody>
      </p:sp>
    </p:spTree>
    <p:extLst>
      <p:ext uri="{BB962C8B-B14F-4D97-AF65-F5344CB8AC3E}">
        <p14:creationId xmlns:p14="http://schemas.microsoft.com/office/powerpoint/2010/main" val="424696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[Swapna]</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pPr marL="45720" indent="0">
              <a:buNone/>
            </a:pPr>
            <a:endParaRPr lang="en-NZ" dirty="0"/>
          </a:p>
        </p:txBody>
      </p:sp>
    </p:spTree>
    <p:extLst>
      <p:ext uri="{BB962C8B-B14F-4D97-AF65-F5344CB8AC3E}">
        <p14:creationId xmlns:p14="http://schemas.microsoft.com/office/powerpoint/2010/main" val="44185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 Challenges</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r>
              <a:rPr lang="en-US" dirty="0"/>
              <a:t>Missing data</a:t>
            </a:r>
          </a:p>
          <a:p>
            <a:r>
              <a:rPr lang="en-US" dirty="0"/>
              <a:t>Countries were named differently in different dataset (quotation marks)</a:t>
            </a:r>
            <a:endParaRPr lang="en-NZ" dirty="0"/>
          </a:p>
          <a:p>
            <a:r>
              <a:rPr lang="en-NZ" dirty="0"/>
              <a:t>Many variables in a dataset that were recorded as observations instead of variables</a:t>
            </a:r>
          </a:p>
          <a:p>
            <a:endParaRPr lang="en-NZ" dirty="0"/>
          </a:p>
        </p:txBody>
      </p:sp>
    </p:spTree>
    <p:extLst>
      <p:ext uri="{BB962C8B-B14F-4D97-AF65-F5344CB8AC3E}">
        <p14:creationId xmlns:p14="http://schemas.microsoft.com/office/powerpoint/2010/main" val="29006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4. conclusion</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r>
              <a:rPr lang="en-US" dirty="0"/>
              <a:t>Overall image of how the world is progressing in improving education accessibility and quality</a:t>
            </a:r>
            <a:endParaRPr lang="en-NZ" dirty="0"/>
          </a:p>
          <a:p>
            <a:r>
              <a:rPr lang="en-NZ" dirty="0"/>
              <a:t>The results of investment in education in New Zealand</a:t>
            </a:r>
          </a:p>
          <a:p>
            <a:pPr marL="45720" indent="0">
              <a:buNone/>
            </a:pPr>
            <a:endParaRPr lang="en-NZ" dirty="0"/>
          </a:p>
          <a:p>
            <a:pPr marL="45720" indent="0">
              <a:buNone/>
            </a:pPr>
            <a:r>
              <a:rPr lang="en-NZ" dirty="0"/>
              <a:t>However!</a:t>
            </a:r>
          </a:p>
          <a:p>
            <a:r>
              <a:rPr lang="en-NZ" dirty="0"/>
              <a:t>Only focuses on the basic aspects of education</a:t>
            </a:r>
          </a:p>
          <a:p>
            <a:r>
              <a:rPr lang="en-NZ" dirty="0"/>
              <a:t>Limited data. For deep analysis of a specific country, better to use source provided by those countries</a:t>
            </a:r>
          </a:p>
        </p:txBody>
      </p:sp>
    </p:spTree>
    <p:extLst>
      <p:ext uri="{BB962C8B-B14F-4D97-AF65-F5344CB8AC3E}">
        <p14:creationId xmlns:p14="http://schemas.microsoft.com/office/powerpoint/2010/main" val="143555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93FD-0906-4D04-BDD9-74B8F2552280}"/>
              </a:ext>
            </a:extLst>
          </p:cNvPr>
          <p:cNvSpPr>
            <a:spLocks noGrp="1"/>
          </p:cNvSpPr>
          <p:nvPr>
            <p:ph type="title"/>
          </p:nvPr>
        </p:nvSpPr>
        <p:spPr/>
        <p:txBody>
          <a:bodyPr/>
          <a:lstStyle/>
          <a:p>
            <a:r>
              <a:rPr lang="en-US" dirty="0"/>
              <a:t>Thank you!</a:t>
            </a:r>
            <a:endParaRPr lang="en-NZ" dirty="0"/>
          </a:p>
        </p:txBody>
      </p:sp>
      <p:sp>
        <p:nvSpPr>
          <p:cNvPr id="3" name="Content Placeholder 2">
            <a:extLst>
              <a:ext uri="{FF2B5EF4-FFF2-40B4-BE49-F238E27FC236}">
                <a16:creationId xmlns:a16="http://schemas.microsoft.com/office/drawing/2014/main" id="{6D2D6035-9082-4192-A86A-954F0E4CDD9F}"/>
              </a:ext>
            </a:extLst>
          </p:cNvPr>
          <p:cNvSpPr>
            <a:spLocks noGrp="1"/>
          </p:cNvSpPr>
          <p:nvPr>
            <p:ph idx="1"/>
          </p:nvPr>
        </p:nvSpPr>
        <p:spPr>
          <a:xfrm>
            <a:off x="3960812" y="3399905"/>
            <a:ext cx="4876802" cy="1325562"/>
          </a:xfrm>
        </p:spPr>
        <p:txBody>
          <a:bodyPr>
            <a:normAutofit/>
          </a:bodyPr>
          <a:lstStyle/>
          <a:p>
            <a:pPr marL="45720" indent="0">
              <a:buNone/>
            </a:pPr>
            <a:r>
              <a:rPr lang="en-US" sz="5000" dirty="0"/>
              <a:t>QUESTIONS?</a:t>
            </a:r>
            <a:endParaRPr lang="en-NZ" sz="5000" dirty="0"/>
          </a:p>
        </p:txBody>
      </p:sp>
    </p:spTree>
    <p:extLst>
      <p:ext uri="{BB962C8B-B14F-4D97-AF65-F5344CB8AC3E}">
        <p14:creationId xmlns:p14="http://schemas.microsoft.com/office/powerpoint/2010/main" val="218228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B245-E099-45A9-BD2C-8D172598A238}"/>
              </a:ext>
            </a:extLst>
          </p:cNvPr>
          <p:cNvSpPr>
            <a:spLocks noGrp="1"/>
          </p:cNvSpPr>
          <p:nvPr>
            <p:ph type="title"/>
          </p:nvPr>
        </p:nvSpPr>
        <p:spPr/>
        <p:txBody>
          <a:bodyPr/>
          <a:lstStyle/>
          <a:p>
            <a:r>
              <a:rPr lang="en-US" dirty="0"/>
              <a:t>Content</a:t>
            </a:r>
            <a:endParaRPr lang="en-NZ" dirty="0"/>
          </a:p>
        </p:txBody>
      </p:sp>
      <p:sp>
        <p:nvSpPr>
          <p:cNvPr id="3" name="Content Placeholder 2">
            <a:extLst>
              <a:ext uri="{FF2B5EF4-FFF2-40B4-BE49-F238E27FC236}">
                <a16:creationId xmlns:a16="http://schemas.microsoft.com/office/drawing/2014/main" id="{96436265-6BB1-4EEB-8D4F-AFF4B6DC8E65}"/>
              </a:ext>
            </a:extLst>
          </p:cNvPr>
          <p:cNvSpPr>
            <a:spLocks noGrp="1"/>
          </p:cNvSpPr>
          <p:nvPr>
            <p:ph idx="1"/>
          </p:nvPr>
        </p:nvSpPr>
        <p:spPr/>
        <p:txBody>
          <a:bodyPr/>
          <a:lstStyle/>
          <a:p>
            <a:pPr marL="502920" indent="-457200">
              <a:buFont typeface="+mj-lt"/>
              <a:buAutoNum type="arabicPeriod"/>
            </a:pPr>
            <a:r>
              <a:rPr lang="en-US" dirty="0"/>
              <a:t>Reason for choice of topic</a:t>
            </a:r>
          </a:p>
          <a:p>
            <a:pPr marL="502920" indent="-457200">
              <a:buFont typeface="+mj-lt"/>
              <a:buAutoNum type="arabicPeriod"/>
            </a:pPr>
            <a:r>
              <a:rPr lang="en-US" dirty="0"/>
              <a:t>Analysis - what we analyzed – sources and data</a:t>
            </a:r>
          </a:p>
          <a:p>
            <a:pPr marL="502920" indent="-457200">
              <a:buFont typeface="+mj-lt"/>
              <a:buAutoNum type="arabicPeriod"/>
            </a:pPr>
            <a:r>
              <a:rPr lang="en-US" dirty="0"/>
              <a:t>Wrangling - how we wrangled the data, process &amp; obstacles</a:t>
            </a:r>
          </a:p>
          <a:p>
            <a:pPr marL="502920" indent="-457200">
              <a:buFont typeface="+mj-lt"/>
              <a:buAutoNum type="arabicPeriod"/>
            </a:pPr>
            <a:r>
              <a:rPr lang="en-NZ" dirty="0"/>
              <a:t>Conclusion - what we can conclude after this analysis</a:t>
            </a:r>
          </a:p>
        </p:txBody>
      </p:sp>
    </p:spTree>
    <p:extLst>
      <p:ext uri="{BB962C8B-B14F-4D97-AF65-F5344CB8AC3E}">
        <p14:creationId xmlns:p14="http://schemas.microsoft.com/office/powerpoint/2010/main" val="39316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8B7A-F087-4273-8228-A1AE0D735942}"/>
              </a:ext>
            </a:extLst>
          </p:cNvPr>
          <p:cNvSpPr>
            <a:spLocks noGrp="1"/>
          </p:cNvSpPr>
          <p:nvPr>
            <p:ph type="title"/>
          </p:nvPr>
        </p:nvSpPr>
        <p:spPr/>
        <p:txBody>
          <a:bodyPr/>
          <a:lstStyle/>
          <a:p>
            <a:r>
              <a:rPr lang="en-US" dirty="0"/>
              <a:t>1. Reason for choice of topic</a:t>
            </a:r>
            <a:endParaRPr lang="en-NZ" dirty="0"/>
          </a:p>
        </p:txBody>
      </p:sp>
      <p:sp>
        <p:nvSpPr>
          <p:cNvPr id="3" name="Content Placeholder 2">
            <a:extLst>
              <a:ext uri="{FF2B5EF4-FFF2-40B4-BE49-F238E27FC236}">
                <a16:creationId xmlns:a16="http://schemas.microsoft.com/office/drawing/2014/main" id="{A230BC7C-D560-498F-93A1-36D8E778F917}"/>
              </a:ext>
            </a:extLst>
          </p:cNvPr>
          <p:cNvSpPr>
            <a:spLocks noGrp="1"/>
          </p:cNvSpPr>
          <p:nvPr>
            <p:ph idx="1"/>
          </p:nvPr>
        </p:nvSpPr>
        <p:spPr>
          <a:xfrm>
            <a:off x="1217614" y="1828800"/>
            <a:ext cx="9753600" cy="5029200"/>
          </a:xfrm>
        </p:spPr>
        <p:txBody>
          <a:bodyPr/>
          <a:lstStyle/>
          <a:p>
            <a:r>
              <a:rPr lang="en-US" dirty="0"/>
              <a:t>Education is essential for everybody</a:t>
            </a:r>
          </a:p>
          <a:p>
            <a:r>
              <a:rPr lang="en-US" dirty="0"/>
              <a:t>Enhance understanding of the world’s progress in education development (countries invest the most or are improving)</a:t>
            </a:r>
          </a:p>
          <a:p>
            <a:r>
              <a:rPr lang="en-US" dirty="0"/>
              <a:t>Encourage support in education field for countries that need (from NGOs, angels funds, developed countries, UN)</a:t>
            </a:r>
          </a:p>
          <a:p>
            <a:r>
              <a:rPr lang="en-US" dirty="0"/>
              <a:t>Contribute to better government’s policy (Ministry of Education)</a:t>
            </a:r>
          </a:p>
          <a:p>
            <a:endParaRPr lang="en-NZ" dirty="0"/>
          </a:p>
        </p:txBody>
      </p:sp>
    </p:spTree>
    <p:extLst>
      <p:ext uri="{BB962C8B-B14F-4D97-AF65-F5344CB8AC3E}">
        <p14:creationId xmlns:p14="http://schemas.microsoft.com/office/powerpoint/2010/main" val="29576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 Analysis</a:t>
            </a:r>
          </a:p>
        </p:txBody>
      </p:sp>
      <p:sp>
        <p:nvSpPr>
          <p:cNvPr id="2" name="Content Placeholder 1"/>
          <p:cNvSpPr>
            <a:spLocks noGrp="1"/>
          </p:cNvSpPr>
          <p:nvPr>
            <p:ph idx="1"/>
          </p:nvPr>
        </p:nvSpPr>
        <p:spPr>
          <a:xfrm>
            <a:off x="1217612" y="1805940"/>
            <a:ext cx="9753600" cy="5029200"/>
          </a:xfrm>
        </p:spPr>
        <p:txBody>
          <a:bodyPr>
            <a:normAutofit/>
          </a:bodyPr>
          <a:lstStyle/>
          <a:p>
            <a:pPr marL="502920" indent="-457200">
              <a:buFont typeface="+mj-lt"/>
              <a:buAutoNum type="arabicPeriod"/>
            </a:pPr>
            <a:r>
              <a:rPr lang="en-US" dirty="0"/>
              <a:t>Compare countries in 4 aspects:</a:t>
            </a:r>
          </a:p>
          <a:p>
            <a:pPr marL="731520" lvl="1" indent="-457200">
              <a:buFont typeface="+mj-lt"/>
              <a:buAutoNum type="arabicPeriod"/>
            </a:pPr>
            <a:r>
              <a:rPr lang="en-US" b="1" dirty="0"/>
              <a:t>Government expenditure</a:t>
            </a:r>
          </a:p>
          <a:p>
            <a:pPr marL="502920" lvl="2" indent="0">
              <a:buNone/>
            </a:pPr>
            <a:r>
              <a:rPr lang="en-US" dirty="0"/>
              <a:t>Source: World Bank </a:t>
            </a:r>
            <a:r>
              <a:rPr lang="en-NZ" u="sng" dirty="0">
                <a:hlinkClick r:id="rId3"/>
              </a:rPr>
              <a:t>data.worldbank.org/indicator/SE.XPD.TOTL.GB.ZS</a:t>
            </a:r>
            <a:endParaRPr lang="en-US" dirty="0"/>
          </a:p>
          <a:p>
            <a:pPr marL="731520" lvl="1" indent="-457200">
              <a:buFont typeface="+mj-lt"/>
              <a:buAutoNum type="arabicPeriod"/>
            </a:pPr>
            <a:r>
              <a:rPr lang="en-US" b="1" dirty="0"/>
              <a:t>Enrolment</a:t>
            </a:r>
          </a:p>
          <a:p>
            <a:pPr marL="502920" lvl="2" indent="0">
              <a:buNone/>
            </a:pPr>
            <a:r>
              <a:rPr lang="en-US" dirty="0"/>
              <a:t>Source: United Nations </a:t>
            </a:r>
            <a:r>
              <a:rPr lang="en-NZ" dirty="0">
                <a:hlinkClick r:id="rId4"/>
              </a:rPr>
              <a:t>data.un.org/</a:t>
            </a:r>
            <a:endParaRPr lang="en-US" dirty="0"/>
          </a:p>
          <a:p>
            <a:pPr marL="731520" lvl="1" indent="-457200">
              <a:buFont typeface="+mj-lt"/>
              <a:buAutoNum type="arabicPeriod"/>
            </a:pPr>
            <a:r>
              <a:rPr lang="en-US" b="1" dirty="0"/>
              <a:t>Labor rate</a:t>
            </a:r>
          </a:p>
          <a:p>
            <a:pPr marL="502920" lvl="2" indent="0">
              <a:buNone/>
            </a:pPr>
            <a:r>
              <a:rPr lang="en-US" dirty="0"/>
              <a:t>Source: Databank of World Bank</a:t>
            </a:r>
            <a:r>
              <a:rPr lang="en-US" sz="1200" dirty="0"/>
              <a:t>  </a:t>
            </a:r>
            <a:r>
              <a:rPr lang="en-NZ" dirty="0">
                <a:hlinkClick r:id="rId5">
                  <a:extLst>
                    <a:ext uri="{A12FA001-AC4F-418D-AE19-62706E023703}">
                      <ahyp:hlinkClr xmlns:ahyp="http://schemas.microsoft.com/office/drawing/2018/hyperlinkcolor" val="tx"/>
                    </a:ext>
                  </a:extLst>
                </a:hlinkClick>
              </a:rPr>
              <a:t>databank.worldbank.org/source/education-statistics-%5e-all-indicators#</a:t>
            </a:r>
            <a:endParaRPr lang="en-US" dirty="0"/>
          </a:p>
          <a:p>
            <a:pPr marL="731520" lvl="1" indent="-457200">
              <a:buFont typeface="+mj-lt"/>
              <a:buAutoNum type="arabicPeriod"/>
            </a:pPr>
            <a:r>
              <a:rPr lang="en-US" b="1" dirty="0"/>
              <a:t>Unemployment rate</a:t>
            </a:r>
          </a:p>
          <a:p>
            <a:pPr marL="502920" lvl="2" indent="0">
              <a:buNone/>
            </a:pPr>
            <a:r>
              <a:rPr lang="en-US" dirty="0"/>
              <a:t>Source: Databank of World Bank</a:t>
            </a:r>
            <a:r>
              <a:rPr lang="en-US" sz="1200" dirty="0"/>
              <a:t>  </a:t>
            </a:r>
            <a:r>
              <a:rPr lang="en-NZ" dirty="0">
                <a:hlinkClick r:id="rId5">
                  <a:extLst>
                    <a:ext uri="{A12FA001-AC4F-418D-AE19-62706E023703}">
                      <ahyp:hlinkClr xmlns:ahyp="http://schemas.microsoft.com/office/drawing/2018/hyperlinkcolor" val="tx"/>
                    </a:ext>
                  </a:extLst>
                </a:hlinkClick>
              </a:rPr>
              <a:t>databank.worldbank.org/source/education-statistics-%5e-all-indicators#</a:t>
            </a:r>
            <a:endParaRPr lang="en-US" b="1" dirty="0"/>
          </a:p>
          <a:p>
            <a:pPr marL="502920" indent="-457200">
              <a:buFont typeface="+mj-lt"/>
              <a:buAutoNum type="arabicPeriod"/>
            </a:pPr>
            <a:r>
              <a:rPr lang="en-US" dirty="0"/>
              <a:t>Analyse causes and effects of education in New Zealand</a:t>
            </a:r>
          </a:p>
          <a:p>
            <a:pPr marL="502920" indent="-457200">
              <a:buFont typeface="+mj-lt"/>
              <a:buAutoNum type="arabicPeriod"/>
            </a:pPr>
            <a:r>
              <a:rPr lang="en-US" dirty="0"/>
              <a:t>   </a:t>
            </a:r>
          </a:p>
          <a:p>
            <a:pPr marL="502920" indent="-457200">
              <a:buFont typeface="+mj-lt"/>
              <a:buAutoNum type="arabicPeriod"/>
            </a:pP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Government expenditure</a:t>
            </a:r>
            <a:endParaRPr lang="en-NZ" dirty="0"/>
          </a:p>
        </p:txBody>
      </p:sp>
      <p:pic>
        <p:nvPicPr>
          <p:cNvPr id="8" name="Content Placeholder 7">
            <a:extLst>
              <a:ext uri="{FF2B5EF4-FFF2-40B4-BE49-F238E27FC236}">
                <a16:creationId xmlns:a16="http://schemas.microsoft.com/office/drawing/2014/main" id="{9B95EEEF-8D6A-490E-A6CE-E8F9A773C185}"/>
              </a:ext>
            </a:extLst>
          </p:cNvPr>
          <p:cNvPicPr>
            <a:picLocks noGrp="1" noChangeAspect="1"/>
          </p:cNvPicPr>
          <p:nvPr>
            <p:ph idx="1"/>
          </p:nvPr>
        </p:nvPicPr>
        <p:blipFill>
          <a:blip r:embed="rId3"/>
          <a:stretch>
            <a:fillRect/>
          </a:stretch>
        </p:blipFill>
        <p:spPr>
          <a:xfrm>
            <a:off x="1269168" y="2446932"/>
            <a:ext cx="9753599" cy="4411068"/>
          </a:xfrm>
          <a:prstGeom prst="rect">
            <a:avLst/>
          </a:prstGeom>
        </p:spPr>
      </p:pic>
      <p:sp>
        <p:nvSpPr>
          <p:cNvPr id="4" name="Text Placeholder 3">
            <a:extLst>
              <a:ext uri="{FF2B5EF4-FFF2-40B4-BE49-F238E27FC236}">
                <a16:creationId xmlns:a16="http://schemas.microsoft.com/office/drawing/2014/main" id="{B4A799E3-9CE3-4231-8D0F-A62E989C61C2}"/>
              </a:ext>
            </a:extLst>
          </p:cNvPr>
          <p:cNvSpPr>
            <a:spLocks noGrp="1"/>
          </p:cNvSpPr>
          <p:nvPr>
            <p:ph type="body" idx="4294967295"/>
          </p:nvPr>
        </p:nvSpPr>
        <p:spPr>
          <a:xfrm>
            <a:off x="1267580" y="1752600"/>
            <a:ext cx="4708525" cy="838200"/>
          </a:xfrm>
        </p:spPr>
        <p:txBody>
          <a:bodyPr/>
          <a:lstStyle/>
          <a:p>
            <a:pPr marL="45720" indent="0">
              <a:buNone/>
            </a:pPr>
            <a:r>
              <a:rPr lang="en-US" dirty="0"/>
              <a:t>Original data</a:t>
            </a:r>
            <a:endParaRPr lang="en-NZ" dirty="0"/>
          </a:p>
        </p:txBody>
      </p:sp>
    </p:spTree>
    <p:extLst>
      <p:ext uri="{BB962C8B-B14F-4D97-AF65-F5344CB8AC3E}">
        <p14:creationId xmlns:p14="http://schemas.microsoft.com/office/powerpoint/2010/main" val="169278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Government expenditure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
        <p:nvSpPr>
          <p:cNvPr id="5" name="Content Placeholder 4">
            <a:extLst>
              <a:ext uri="{FF2B5EF4-FFF2-40B4-BE49-F238E27FC236}">
                <a16:creationId xmlns:a16="http://schemas.microsoft.com/office/drawing/2014/main" id="{72BA21E0-7127-4DA6-8FAA-F7272F04A49A}"/>
              </a:ext>
            </a:extLst>
          </p:cNvPr>
          <p:cNvSpPr>
            <a:spLocks noGrp="1"/>
          </p:cNvSpPr>
          <p:nvPr>
            <p:ph sz="half" idx="2"/>
          </p:nvPr>
        </p:nvSpPr>
        <p:spPr/>
        <p:txBody>
          <a:bodyPr/>
          <a:lstStyle/>
          <a:p>
            <a:endParaRPr lang="en-NZ"/>
          </a:p>
        </p:txBody>
      </p:sp>
    </p:spTree>
    <p:extLst>
      <p:ext uri="{BB962C8B-B14F-4D97-AF65-F5344CB8AC3E}">
        <p14:creationId xmlns:p14="http://schemas.microsoft.com/office/powerpoint/2010/main" val="4345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F25E-C267-41D8-8E46-5964589A560C}"/>
              </a:ext>
            </a:extLst>
          </p:cNvPr>
          <p:cNvSpPr>
            <a:spLocks noGrp="1"/>
          </p:cNvSpPr>
          <p:nvPr>
            <p:ph type="title"/>
          </p:nvPr>
        </p:nvSpPr>
        <p:spPr/>
        <p:txBody>
          <a:bodyPr/>
          <a:lstStyle/>
          <a:p>
            <a:r>
              <a:rPr lang="en-US" dirty="0"/>
              <a:t>3. Wrangling</a:t>
            </a:r>
            <a:br>
              <a:rPr lang="en-US" dirty="0"/>
            </a:br>
            <a:r>
              <a:rPr lang="en-US" sz="3000" dirty="0"/>
              <a:t>Government expenditure</a:t>
            </a:r>
            <a:endParaRPr lang="en-NZ" sz="3000" dirty="0"/>
          </a:p>
        </p:txBody>
      </p:sp>
      <p:sp>
        <p:nvSpPr>
          <p:cNvPr id="6" name="Content Placeholder 5">
            <a:extLst>
              <a:ext uri="{FF2B5EF4-FFF2-40B4-BE49-F238E27FC236}">
                <a16:creationId xmlns:a16="http://schemas.microsoft.com/office/drawing/2014/main" id="{E469F224-FA48-49D7-A291-395B92B1F2AA}"/>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41512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Enrollment</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Tree>
    <p:extLst>
      <p:ext uri="{BB962C8B-B14F-4D97-AF65-F5344CB8AC3E}">
        <p14:creationId xmlns:p14="http://schemas.microsoft.com/office/powerpoint/2010/main" val="244650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Enrollment</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369817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148</TotalTime>
  <Words>434</Words>
  <Application>Microsoft Office PowerPoint</Application>
  <PresentationFormat>Custom</PresentationFormat>
  <Paragraphs>71</Paragraphs>
  <Slides>19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World country report presentation</vt:lpstr>
      <vt:lpstr>Education in new Zealand</vt:lpstr>
      <vt:lpstr>Content</vt:lpstr>
      <vt:lpstr>1. Reason for choice of topic</vt:lpstr>
      <vt:lpstr>2. Analysis</vt:lpstr>
      <vt:lpstr>3. Wrangling Government expenditure</vt:lpstr>
      <vt:lpstr>3. Wrangling Government expenditure</vt:lpstr>
      <vt:lpstr>3. Wrangling Government expenditure</vt:lpstr>
      <vt:lpstr>3. Wrangling Enrollment</vt:lpstr>
      <vt:lpstr>3. Wrangling Enrollment</vt:lpstr>
      <vt:lpstr>3. Wrangling Labor rate</vt:lpstr>
      <vt:lpstr>3. Wrangling Labor rate</vt:lpstr>
      <vt:lpstr>3. Wrangling unemployment rate</vt:lpstr>
      <vt:lpstr>3. Wrangling unemployment rate</vt:lpstr>
      <vt:lpstr>3. Wrangling New Zealand’s education investment and outcome</vt:lpstr>
      <vt:lpstr>3. Wrangling [Swapna]</vt:lpstr>
      <vt:lpstr>3. Wrangling [Swapna]</vt:lpstr>
      <vt:lpstr>3. Wrangling Challenges</vt:lpstr>
      <vt:lpstr>4.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in new Zealand compared with the other countries </dc:title>
  <dc:creator>Kim Van Nguyen</dc:creator>
  <cp:lastModifiedBy>Kim Van Nguyen</cp:lastModifiedBy>
  <cp:revision>24</cp:revision>
  <dcterms:created xsi:type="dcterms:W3CDTF">2019-10-17T20:28:47Z</dcterms:created>
  <dcterms:modified xsi:type="dcterms:W3CDTF">2019-10-17T22:57:02Z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