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6" r:id="rId3"/>
    <p:sldId id="406" r:id="rId4"/>
    <p:sldId id="400" r:id="rId5"/>
    <p:sldId id="407" r:id="rId6"/>
    <p:sldId id="408" r:id="rId7"/>
    <p:sldId id="403" r:id="rId8"/>
    <p:sldId id="404" r:id="rId9"/>
    <p:sldId id="398" r:id="rId10"/>
    <p:sldId id="4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307222-E27C-0D47-AAF8-37A47CCAEEFB}">
          <p14:sldIdLst>
            <p14:sldId id="256"/>
            <p14:sldId id="396"/>
            <p14:sldId id="406"/>
            <p14:sldId id="400"/>
            <p14:sldId id="407"/>
            <p14:sldId id="408"/>
            <p14:sldId id="403"/>
            <p14:sldId id="404"/>
            <p14:sldId id="398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94027" autoAdjust="0"/>
  </p:normalViewPr>
  <p:slideViewPr>
    <p:cSldViewPr snapToObjects="1">
      <p:cViewPr varScale="1">
        <p:scale>
          <a:sx n="125" d="100"/>
          <a:sy n="125" d="100"/>
        </p:scale>
        <p:origin x="3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8D06-D9B8-6844-B4FD-22BBB0C728EE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ED38-01BD-1545-8BF4-3A4CBEFC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1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0A95-0D6E-A342-82A5-BD88424111A3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B2D8-6B35-9F4A-9855-D7B242418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2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File:Ciak.jpg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DB2D8-6B35-9F4A-9855-D7B2424187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6395B4-3121-E14B-9EFC-6BC9B69AABBD}" type="datetime1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50AE-7AE7-0C4F-A729-9442E2E7FC2F}" type="datetime1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5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F97D59-E01B-4C4A-9827-0838858A6B35}" type="datetime1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3145536" y="3357283"/>
            <a:ext cx="8636000" cy="1828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145536" y="5186088"/>
            <a:ext cx="8640064" cy="6342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87871" y="6075937"/>
            <a:ext cx="7471833" cy="66675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63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0BD40B-60D9-D24E-8DC5-75756263E15C}"/>
              </a:ext>
            </a:extLst>
          </p:cNvPr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6AA3F28-84DD-1E4E-8895-483050C6B474}" type="datetime1">
              <a:rPr lang="en-US" smtClean="0"/>
              <a:pPr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300122"/>
            <a:ext cx="1052508" cy="365125"/>
          </a:xfrm>
        </p:spPr>
        <p:txBody>
          <a:bodyPr/>
          <a:lstStyle>
            <a:lvl1pPr>
              <a:defRPr sz="900"/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A7F478-7898-8443-8F69-B3DAA4312830}" type="datetime1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1E79-B560-514A-B9C3-BF49AF3B915B}" type="datetime1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5CC5-9BFF-8848-9AFD-081A8B20DB96}" type="datetime1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2B55-7817-1443-84B9-3F63F952BC1B}" type="datetime1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9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53B2-115B-4C4D-B69D-EBAB6314C723}" type="datetime1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0C5074-48AE-C74B-9141-6651C6448905}" type="datetime1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5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166C-D30A-9943-A49C-B7776224A779}" type="datetime1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30444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40A78A-DDE1-D940-857A-299ACFDF0964}" type="datetime1">
              <a:rPr lang="en-US" smtClean="0"/>
              <a:pPr/>
              <a:t>8/20/22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0012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30444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83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9575" y="3701716"/>
            <a:ext cx="7480129" cy="1828800"/>
          </a:xfrm>
        </p:spPr>
        <p:txBody>
          <a:bodyPr>
            <a:normAutofit/>
          </a:bodyPr>
          <a:lstStyle/>
          <a:p>
            <a:r>
              <a:rPr lang="en-US" sz="3800" dirty="0"/>
              <a:t>Session 1: </a:t>
            </a:r>
            <a:br>
              <a:rPr lang="en-US" sz="3800" dirty="0"/>
            </a:br>
            <a:r>
              <a:rPr lang="en-US" sz="3800" dirty="0"/>
              <a:t>Basics of R and RStudio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15.003 Software Tools | </a:t>
            </a:r>
            <a:r>
              <a:rPr lang="en-US" sz="1600" dirty="0" err="1"/>
              <a:t>MBAn</a:t>
            </a:r>
            <a:r>
              <a:rPr lang="en-US" sz="1600" dirty="0"/>
              <a:t> Orientation 2022</a:t>
            </a:r>
          </a:p>
        </p:txBody>
      </p:sp>
      <p:pic>
        <p:nvPicPr>
          <p:cNvPr id="1026" name="Picture 2" descr="https://www.rstudio.com/wp-content/uploads/2018/10/RStudio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2"/>
          <a:stretch/>
        </p:blipFill>
        <p:spPr bwMode="auto">
          <a:xfrm>
            <a:off x="515630" y="3810000"/>
            <a:ext cx="2016739" cy="19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2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DDF-8373-024A-BFE6-FABF24A6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2DA5-EDF6-9A4E-888F-95AE96AC7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Now, we’ll move over to R for hands-on practice working with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0AACE-27F0-DF4C-9A44-2C6B0E19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5ABC-19EF-6E4F-8609-0047F4B7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75802"/>
            <a:ext cx="7772400" cy="451946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2973859"/>
            <a:ext cx="1371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Editor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89976" y="2821459"/>
            <a:ext cx="1450848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Viewer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3400" y="4814823"/>
            <a:ext cx="1219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05800" y="4662423"/>
            <a:ext cx="1219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Misc. Tools</a:t>
            </a:r>
          </a:p>
        </p:txBody>
      </p:sp>
    </p:spTree>
    <p:extLst>
      <p:ext uri="{BB962C8B-B14F-4D97-AF65-F5344CB8AC3E}">
        <p14:creationId xmlns:p14="http://schemas.microsoft.com/office/powerpoint/2010/main" val="13827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Code Editor: </a:t>
            </a:r>
            <a:r>
              <a:rPr lang="en-US" sz="2000" dirty="0"/>
              <a:t>Window for viewing and editing scripts.</a:t>
            </a:r>
          </a:p>
          <a:p>
            <a:pPr marL="0" indent="0">
              <a:buNone/>
            </a:pPr>
            <a:r>
              <a:rPr lang="en-US" sz="2000" b="1" dirty="0"/>
              <a:t>Console: </a:t>
            </a:r>
            <a:r>
              <a:rPr lang="en-US" sz="2000" dirty="0"/>
              <a:t>Window for running code and viewing the output of your commands.</a:t>
            </a:r>
          </a:p>
          <a:p>
            <a:pPr marL="0" indent="0">
              <a:buNone/>
            </a:pPr>
            <a:r>
              <a:rPr lang="en-US" sz="2000" b="1" dirty="0"/>
              <a:t>Data Viewer: </a:t>
            </a:r>
            <a:r>
              <a:rPr lang="en-US" sz="2000" dirty="0"/>
              <a:t>Lists all stored variables. More complex data objects (such as data frames) can be double-clicked to view in a full window format.</a:t>
            </a:r>
          </a:p>
          <a:p>
            <a:pPr marL="0" indent="0">
              <a:buNone/>
            </a:pPr>
            <a:r>
              <a:rPr lang="en-US" sz="2000" b="1" dirty="0"/>
              <a:t>Misc. Tools: </a:t>
            </a:r>
            <a:r>
              <a:rPr lang="en-US" sz="2000" dirty="0"/>
              <a:t>Includes tabs for navigating through folders (</a:t>
            </a:r>
            <a:r>
              <a:rPr lang="en-US" sz="2000" i="1" dirty="0"/>
              <a:t>Files</a:t>
            </a:r>
            <a:r>
              <a:rPr lang="en-US" sz="2000" dirty="0"/>
              <a:t>), viewing figures (</a:t>
            </a:r>
            <a:r>
              <a:rPr lang="en-US" sz="2000" i="1" dirty="0"/>
              <a:t>Plots</a:t>
            </a:r>
            <a:r>
              <a:rPr lang="en-US" sz="2000" dirty="0"/>
              <a:t>), managing packages </a:t>
            </a:r>
            <a:r>
              <a:rPr lang="en-US" sz="2000" i="1" dirty="0"/>
              <a:t>(Packages),</a:t>
            </a:r>
            <a:r>
              <a:rPr lang="en-US" sz="2000" dirty="0"/>
              <a:t> and reading documentation (</a:t>
            </a:r>
            <a:r>
              <a:rPr lang="en-US" sz="2000" i="1" dirty="0"/>
              <a:t>Help</a:t>
            </a:r>
            <a:r>
              <a:rPr lang="en-US" sz="2000" dirty="0"/>
              <a:t>).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Packages are add-ons in R for descriptive analytics, machine learning methods, etc.</a:t>
            </a:r>
          </a:p>
          <a:p>
            <a:pPr marL="0" indent="0">
              <a:buNone/>
            </a:pPr>
            <a:r>
              <a:rPr lang="en-US" sz="2000" b="1" dirty="0"/>
              <a:t>Installing Packages:</a:t>
            </a:r>
          </a:p>
          <a:p>
            <a:r>
              <a:rPr lang="en-US" sz="2000" dirty="0"/>
              <a:t>The </a:t>
            </a:r>
            <a:r>
              <a:rPr lang="en-US" sz="2000" i="1" dirty="0"/>
              <a:t>Packages </a:t>
            </a:r>
            <a:r>
              <a:rPr lang="en-US" sz="2000" dirty="0"/>
              <a:t>tab is the easiest way to add packages (next slide).</a:t>
            </a:r>
          </a:p>
          <a:p>
            <a:r>
              <a:rPr lang="en-US" sz="2000" dirty="0"/>
              <a:t>You can also install packages by running </a:t>
            </a:r>
            <a:r>
              <a:rPr lang="en-US" sz="2000" b="1" dirty="0" err="1"/>
              <a:t>install.packages</a:t>
            </a:r>
            <a:r>
              <a:rPr lang="en-US" sz="2000" b="1" dirty="0"/>
              <a:t>(“</a:t>
            </a:r>
            <a:r>
              <a:rPr lang="en-US" sz="2000" b="1" dirty="0" err="1"/>
              <a:t>pkg_name</a:t>
            </a:r>
            <a:r>
              <a:rPr lang="en-US" sz="2000" b="1" dirty="0"/>
              <a:t>”) </a:t>
            </a:r>
            <a:r>
              <a:rPr lang="en-US" sz="2000" dirty="0"/>
              <a:t>in the console.</a:t>
            </a:r>
          </a:p>
          <a:p>
            <a:pPr marL="0" indent="0">
              <a:buNone/>
            </a:pPr>
            <a:r>
              <a:rPr lang="en-US" sz="2000" b="1" dirty="0"/>
              <a:t>Loading Packages:</a:t>
            </a:r>
          </a:p>
          <a:p>
            <a:r>
              <a:rPr lang="en-US" sz="2000" dirty="0"/>
              <a:t>Once a package is installed, you can activate it for your session by running </a:t>
            </a:r>
            <a:r>
              <a:rPr lang="en-US" sz="2000" b="1" dirty="0"/>
              <a:t>library(“</a:t>
            </a:r>
            <a:r>
              <a:rPr lang="en-US" sz="2000" b="1" dirty="0" err="1"/>
              <a:t>pkg_name</a:t>
            </a:r>
            <a:r>
              <a:rPr lang="en-US" sz="2000" b="1" dirty="0"/>
              <a:t>”)</a:t>
            </a:r>
            <a:r>
              <a:rPr lang="en-US" sz="20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39" y="1952149"/>
            <a:ext cx="7800777" cy="453053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53300" y="4048138"/>
            <a:ext cx="685800" cy="338554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94950" y="3696297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9700" y="309044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4590" y="4954091"/>
            <a:ext cx="28956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** Once installed, you still must load the packages in each session using </a:t>
            </a:r>
            <a:r>
              <a:rPr lang="en-US" sz="1600" b="1" dirty="0"/>
              <a:t>library(“</a:t>
            </a:r>
            <a:r>
              <a:rPr lang="en-US" sz="1600" b="1" dirty="0" err="1"/>
              <a:t>package_name</a:t>
            </a:r>
            <a:r>
              <a:rPr lang="en-US" sz="1600" b="1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824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working directory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</a:t>
            </a:r>
            <a:r>
              <a:rPr lang="en-US" sz="2000" b="1" dirty="0"/>
              <a:t> working directory </a:t>
            </a:r>
            <a:r>
              <a:rPr lang="en-US" sz="2000" dirty="0"/>
              <a:t>tells R where to look when loading and saving files.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14" y="2814612"/>
            <a:ext cx="5993373" cy="304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91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CSV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7319" y="2091844"/>
            <a:ext cx="4127564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1: </a:t>
            </a:r>
            <a:r>
              <a:rPr lang="en-US" sz="2000" dirty="0"/>
              <a:t>Navigate to the working directory that contains your dataset.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Step 2: </a:t>
            </a:r>
            <a:r>
              <a:rPr lang="en-US" sz="2000" dirty="0"/>
              <a:t>Load the CSV file into R using </a:t>
            </a:r>
            <a:r>
              <a:rPr lang="en-US" sz="2000" b="1" dirty="0"/>
              <a:t>wine = </a:t>
            </a:r>
            <a:r>
              <a:rPr lang="en-US" sz="2000" b="1" dirty="0" err="1"/>
              <a:t>read.csv</a:t>
            </a:r>
            <a:r>
              <a:rPr lang="en-US" sz="2000" b="1" dirty="0"/>
              <a:t>(“</a:t>
            </a:r>
            <a:r>
              <a:rPr lang="en-US" sz="2000" b="1" dirty="0" err="1"/>
              <a:t>wine.csv</a:t>
            </a:r>
            <a:r>
              <a:rPr lang="en-US" sz="2000" b="1" dirty="0"/>
              <a:t>”).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Once loaded, you can view the dataset by clicking on the data object name in the </a:t>
            </a:r>
            <a:r>
              <a:rPr lang="en-US" sz="2000" i="1" dirty="0"/>
              <a:t>Environment</a:t>
            </a:r>
            <a:r>
              <a:rPr lang="en-US" sz="2000" dirty="0"/>
              <a:t> tab or running </a:t>
            </a:r>
            <a:r>
              <a:rPr lang="en-US" sz="2000" b="1" dirty="0"/>
              <a:t>View(wine)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06030"/>
            <a:ext cx="5178597" cy="327660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296399" y="2971048"/>
            <a:ext cx="457200" cy="17318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76620" y="5098800"/>
            <a:ext cx="503802" cy="229001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8493" y="5340716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Option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7132" y="2872973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Option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08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Help functions: </a:t>
            </a:r>
            <a:r>
              <a:rPr lang="en-US" sz="2000" dirty="0"/>
              <a:t>R has multiple ways to learn more about a given function or package. </a:t>
            </a:r>
          </a:p>
          <a:p>
            <a:r>
              <a:rPr lang="en-US" sz="2000" dirty="0"/>
              <a:t>EX. Run </a:t>
            </a:r>
            <a:r>
              <a:rPr lang="en-US" sz="2000" b="1" dirty="0"/>
              <a:t>?</a:t>
            </a:r>
            <a:r>
              <a:rPr lang="en-US" sz="2000" b="1" dirty="0" err="1"/>
              <a:t>read.csv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help(</a:t>
            </a:r>
            <a:r>
              <a:rPr lang="en-US" sz="2000" b="1" dirty="0" err="1"/>
              <a:t>read.csv</a:t>
            </a:r>
            <a:r>
              <a:rPr lang="en-US" sz="2000" b="1" dirty="0"/>
              <a:t>)</a:t>
            </a:r>
            <a:r>
              <a:rPr lang="en-US" sz="2000" dirty="0"/>
              <a:t> to get information about the </a:t>
            </a:r>
            <a:r>
              <a:rPr lang="en-US" sz="2000" dirty="0" err="1"/>
              <a:t>read.csv</a:t>
            </a:r>
            <a:r>
              <a:rPr lang="en-US" sz="2000" dirty="0"/>
              <a:t> function.</a:t>
            </a:r>
          </a:p>
          <a:p>
            <a:pPr marL="0" indent="0">
              <a:buNone/>
            </a:pPr>
            <a:r>
              <a:rPr lang="en-US" sz="2000" b="1" dirty="0"/>
              <a:t>Debugging: </a:t>
            </a:r>
            <a:r>
              <a:rPr lang="en-US" sz="2000" dirty="0"/>
              <a:t>Googling an error is often the best way to resolve it. R has a very active user base and many forums where people post questions</a:t>
            </a:r>
            <a:r>
              <a:rPr lang="mr-IN" sz="2000" dirty="0"/>
              <a:t>–</a:t>
            </a:r>
            <a:r>
              <a:rPr lang="en-US" sz="2000" dirty="0"/>
              <a:t>it is likely that many of your questions have already been asked by others too!</a:t>
            </a:r>
          </a:p>
          <a:p>
            <a:pPr marL="0" indent="0">
              <a:buNone/>
            </a:pPr>
            <a:r>
              <a:rPr lang="en-US" sz="2000" b="1" dirty="0"/>
              <a:t>Warnings: </a:t>
            </a:r>
            <a:r>
              <a:rPr lang="en-US" sz="2000" dirty="0"/>
              <a:t>Warning messages often show up when loading packages—as long as there are no errors, you do not have to worry about these.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Workspace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191" y="2057400"/>
            <a:ext cx="5362395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 any point during the session, you can clear all variables by clicking the broom in the Data Viewer panel.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15.003 Software Tools |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27"/>
          <a:stretch/>
        </p:blipFill>
        <p:spPr>
          <a:xfrm>
            <a:off x="6632773" y="5185645"/>
            <a:ext cx="4593657" cy="1383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248406" y="1999245"/>
            <a:ext cx="5362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At the end of a session you have the option to save the workspace image to an .</a:t>
            </a:r>
            <a:r>
              <a:rPr lang="en-US" sz="2000" dirty="0" err="1"/>
              <a:t>RData</a:t>
            </a:r>
            <a:r>
              <a:rPr lang="en-US" sz="2000" dirty="0"/>
              <a:t> file.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Generally you do </a:t>
            </a:r>
            <a:r>
              <a:rPr lang="en-US" sz="2000" i="1" dirty="0"/>
              <a:t>not</a:t>
            </a:r>
            <a:r>
              <a:rPr lang="en-US" sz="2000" dirty="0"/>
              <a:t> need to do this. If you have saved all relevant outputs, there is no need to save the workspace image.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If you want to freeze the entire session in its current state to continue on later, you will want to save the .</a:t>
            </a:r>
            <a:r>
              <a:rPr lang="en-US" sz="2000" dirty="0" err="1"/>
              <a:t>RData</a:t>
            </a:r>
            <a:r>
              <a:rPr lang="en-US" sz="2000" dirty="0"/>
              <a:t> file. It will automatically restore your session when you next open RStudio.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261522"/>
            <a:ext cx="0" cy="4038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68" y="3276600"/>
            <a:ext cx="3343095" cy="2705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3124795" y="3446930"/>
            <a:ext cx="427602" cy="321439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67800" y="5834405"/>
            <a:ext cx="581783" cy="321439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_Blue_TopAlig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Blue_TopAlign" id="{2003B3D8-9732-F44A-8ED7-346B961497A2}" vid="{AB2B5461-6F6C-E749-8953-4B79CAA92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Dividend_Blue_TopAlign</Template>
  <TotalTime>28716</TotalTime>
  <Words>629</Words>
  <Application>Microsoft Macintosh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Dividend_Blue_TopAlign</vt:lpstr>
      <vt:lpstr>Session 1:  Basics of R and RStudio</vt:lpstr>
      <vt:lpstr>RStudio Interface</vt:lpstr>
      <vt:lpstr>RStudio Interface</vt:lpstr>
      <vt:lpstr>Installing Packages</vt:lpstr>
      <vt:lpstr>Installing Packages</vt:lpstr>
      <vt:lpstr>Changing the working directory</vt:lpstr>
      <vt:lpstr>Loading CSV Data</vt:lpstr>
      <vt:lpstr>Troubleshooting</vt:lpstr>
      <vt:lpstr>Clearing the Workspace</vt:lpstr>
      <vt:lpstr>R in Practice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SCHEDULING</dc:title>
  <dc:creator>Allison O'Hair</dc:creator>
  <cp:lastModifiedBy>Yu Ma</cp:lastModifiedBy>
  <cp:revision>214</cp:revision>
  <cp:lastPrinted>2019-01-24T15:56:38Z</cp:lastPrinted>
  <dcterms:created xsi:type="dcterms:W3CDTF">2013-09-10T19:24:57Z</dcterms:created>
  <dcterms:modified xsi:type="dcterms:W3CDTF">2022-08-20T19:35:58Z</dcterms:modified>
</cp:coreProperties>
</file>