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1DC76-EB15-4A37-8581-7ADD66D6256F}" v="22" dt="2025-01-07T18:04:11.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ong" userId="a30585378260dcf2" providerId="LiveId" clId="{4AB1DC76-EB15-4A37-8581-7ADD66D6256F}"/>
    <pc:docChg chg="undo redo custSel addSld modSld">
      <pc:chgData name="Andy Vong" userId="a30585378260dcf2" providerId="LiveId" clId="{4AB1DC76-EB15-4A37-8581-7ADD66D6256F}" dt="2025-01-07T18:30:16.302" v="1531" actId="20577"/>
      <pc:docMkLst>
        <pc:docMk/>
      </pc:docMkLst>
      <pc:sldChg chg="addSp delSp modSp mod">
        <pc:chgData name="Andy Vong" userId="a30585378260dcf2" providerId="LiveId" clId="{4AB1DC76-EB15-4A37-8581-7ADD66D6256F}" dt="2025-01-07T17:44:16.569" v="165" actId="14100"/>
        <pc:sldMkLst>
          <pc:docMk/>
          <pc:sldMk cId="1505105067" sldId="256"/>
        </pc:sldMkLst>
        <pc:spChg chg="mod">
          <ac:chgData name="Andy Vong" userId="a30585378260dcf2" providerId="LiveId" clId="{4AB1DC76-EB15-4A37-8581-7ADD66D6256F}" dt="2025-01-07T17:44:16.569" v="165" actId="14100"/>
          <ac:spMkLst>
            <pc:docMk/>
            <pc:sldMk cId="1505105067" sldId="256"/>
            <ac:spMk id="2" creationId="{41D2E681-A5E4-932A-0CDE-65D6AE3C8853}"/>
          </ac:spMkLst>
        </pc:spChg>
        <pc:spChg chg="mod">
          <ac:chgData name="Andy Vong" userId="a30585378260dcf2" providerId="LiveId" clId="{4AB1DC76-EB15-4A37-8581-7ADD66D6256F}" dt="2025-01-07T17:44:13.182" v="164" actId="14100"/>
          <ac:spMkLst>
            <pc:docMk/>
            <pc:sldMk cId="1505105067" sldId="256"/>
            <ac:spMk id="3" creationId="{C93A82C8-9A27-4F19-FF4F-F0CC4791D0CC}"/>
          </ac:spMkLst>
        </pc:spChg>
        <pc:picChg chg="add del">
          <ac:chgData name="Andy Vong" userId="a30585378260dcf2" providerId="LiveId" clId="{4AB1DC76-EB15-4A37-8581-7ADD66D6256F}" dt="2025-01-07T17:41:18.627" v="145" actId="478"/>
          <ac:picMkLst>
            <pc:docMk/>
            <pc:sldMk cId="1505105067" sldId="256"/>
            <ac:picMk id="5" creationId="{91D0E1D7-D719-BE81-9591-ECAF7C2526AE}"/>
          </ac:picMkLst>
        </pc:picChg>
        <pc:picChg chg="add mod">
          <ac:chgData name="Andy Vong" userId="a30585378260dcf2" providerId="LiveId" clId="{4AB1DC76-EB15-4A37-8581-7ADD66D6256F}" dt="2025-01-07T17:44:03.993" v="163" actId="1076"/>
          <ac:picMkLst>
            <pc:docMk/>
            <pc:sldMk cId="1505105067" sldId="256"/>
            <ac:picMk id="1026" creationId="{D87C7A7B-3417-FA39-31B3-0862ECB7817D}"/>
          </ac:picMkLst>
        </pc:picChg>
        <pc:picChg chg="add del mod">
          <ac:chgData name="Andy Vong" userId="a30585378260dcf2" providerId="LiveId" clId="{4AB1DC76-EB15-4A37-8581-7ADD66D6256F}" dt="2025-01-07T17:43:08.569" v="152" actId="478"/>
          <ac:picMkLst>
            <pc:docMk/>
            <pc:sldMk cId="1505105067" sldId="256"/>
            <ac:picMk id="1028" creationId="{68AD3511-6348-5C20-4D02-CED0EB2E0FBA}"/>
          </ac:picMkLst>
        </pc:picChg>
        <pc:picChg chg="add del">
          <ac:chgData name="Andy Vong" userId="a30585378260dcf2" providerId="LiveId" clId="{4AB1DC76-EB15-4A37-8581-7ADD66D6256F}" dt="2025-01-07T17:43:06.776" v="151" actId="478"/>
          <ac:picMkLst>
            <pc:docMk/>
            <pc:sldMk cId="1505105067" sldId="256"/>
            <ac:picMk id="1030" creationId="{E8CF3150-46DE-1FA0-EFAF-B55EC0240EED}"/>
          </ac:picMkLst>
        </pc:picChg>
        <pc:picChg chg="add mod">
          <ac:chgData name="Andy Vong" userId="a30585378260dcf2" providerId="LiveId" clId="{4AB1DC76-EB15-4A37-8581-7ADD66D6256F}" dt="2025-01-07T17:43:57.518" v="161" actId="1076"/>
          <ac:picMkLst>
            <pc:docMk/>
            <pc:sldMk cId="1505105067" sldId="256"/>
            <ac:picMk id="1032" creationId="{6FEFD296-0697-A134-DA3F-F3F4A7097393}"/>
          </ac:picMkLst>
        </pc:picChg>
      </pc:sldChg>
      <pc:sldChg chg="modSp mod">
        <pc:chgData name="Andy Vong" userId="a30585378260dcf2" providerId="LiveId" clId="{4AB1DC76-EB15-4A37-8581-7ADD66D6256F}" dt="2025-01-07T17:40:53.045" v="143" actId="20577"/>
        <pc:sldMkLst>
          <pc:docMk/>
          <pc:sldMk cId="3919394138" sldId="257"/>
        </pc:sldMkLst>
        <pc:spChg chg="mod">
          <ac:chgData name="Andy Vong" userId="a30585378260dcf2" providerId="LiveId" clId="{4AB1DC76-EB15-4A37-8581-7ADD66D6256F}" dt="2025-01-07T17:40:09.004" v="7" actId="20577"/>
          <ac:spMkLst>
            <pc:docMk/>
            <pc:sldMk cId="3919394138" sldId="257"/>
            <ac:spMk id="2" creationId="{28E7A8B7-7B9C-41A5-3A69-33EFBDB0DFC9}"/>
          </ac:spMkLst>
        </pc:spChg>
        <pc:spChg chg="mod">
          <ac:chgData name="Andy Vong" userId="a30585378260dcf2" providerId="LiveId" clId="{4AB1DC76-EB15-4A37-8581-7ADD66D6256F}" dt="2025-01-07T17:40:53.045" v="143" actId="20577"/>
          <ac:spMkLst>
            <pc:docMk/>
            <pc:sldMk cId="3919394138" sldId="257"/>
            <ac:spMk id="3" creationId="{B6BF70B1-8518-1E74-88E1-9792276C61E4}"/>
          </ac:spMkLst>
        </pc:spChg>
      </pc:sldChg>
      <pc:sldChg chg="addSp modSp new mod">
        <pc:chgData name="Andy Vong" userId="a30585378260dcf2" providerId="LiveId" clId="{4AB1DC76-EB15-4A37-8581-7ADD66D6256F}" dt="2025-01-07T18:30:16.302" v="1531" actId="20577"/>
        <pc:sldMkLst>
          <pc:docMk/>
          <pc:sldMk cId="377108662" sldId="258"/>
        </pc:sldMkLst>
        <pc:spChg chg="mod">
          <ac:chgData name="Andy Vong" userId="a30585378260dcf2" providerId="LiveId" clId="{4AB1DC76-EB15-4A37-8581-7ADD66D6256F}" dt="2025-01-07T18:00:11.490" v="455" actId="20577"/>
          <ac:spMkLst>
            <pc:docMk/>
            <pc:sldMk cId="377108662" sldId="258"/>
            <ac:spMk id="2" creationId="{90A407C5-6BB0-724F-C73D-41BADC13FD88}"/>
          </ac:spMkLst>
        </pc:spChg>
        <pc:spChg chg="mod">
          <ac:chgData name="Andy Vong" userId="a30585378260dcf2" providerId="LiveId" clId="{4AB1DC76-EB15-4A37-8581-7ADD66D6256F}" dt="2025-01-07T18:30:16.302" v="1531" actId="20577"/>
          <ac:spMkLst>
            <pc:docMk/>
            <pc:sldMk cId="377108662" sldId="258"/>
            <ac:spMk id="3" creationId="{37CF6DEB-6AC3-11DD-9C67-B1AD6E95100C}"/>
          </ac:spMkLst>
        </pc:spChg>
        <pc:spChg chg="add mod">
          <ac:chgData name="Andy Vong" userId="a30585378260dcf2" providerId="LiveId" clId="{4AB1DC76-EB15-4A37-8581-7ADD66D6256F}" dt="2025-01-07T18:04:18.546" v="641" actId="1076"/>
          <ac:spMkLst>
            <pc:docMk/>
            <pc:sldMk cId="377108662" sldId="258"/>
            <ac:spMk id="4" creationId="{B7964255-8648-80B9-796F-E8A7EB8C36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6D1C-11F7-F29B-31B5-2DB83B6C8A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709AA-FB4F-E881-AA61-20B543C78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DDAA0D-6F7B-F00A-F1B4-E433D1E71124}"/>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E13877B1-45B8-A90D-AE49-EB463B0E1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DA4BF-E8DA-DCBC-32BB-ED92F94C7911}"/>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302845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126-F168-8D38-699D-FD95B66B6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12E3-E7EC-36C0-1C71-CFAA11297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29BE1-81E8-15F9-D443-CA9EB7BE76D5}"/>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1688915C-468A-647B-3DD7-C67E2023A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B40D6-8104-0218-426C-1A43ADBBCFDD}"/>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399593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BF965-15E0-8BDB-BD08-039410B7E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7A5C7-0AE7-C20C-875E-450E46E48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8EED9-761C-87F5-5C7F-9B68CCEBAB2E}"/>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46D4898A-F793-214F-1041-528FCF4DF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77B7F-7207-7586-3DFB-BFA6FE0C9AA8}"/>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347843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71D4-7070-B1C2-4D9E-1C2D110AB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75E36-7B0D-DE80-4B1A-5AC7C9DA5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4A578-E669-4174-C899-8C1B4A3DE5B9}"/>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A5929030-99BB-41A7-2301-0C113DB1A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A075E-3842-9C48-0FD7-B0DFB136CCC7}"/>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178316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9812-61F4-89B6-E229-ABC48877C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BD902-12EC-5A82-C9AB-18B9DD9174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4B0F20-4CD1-F07A-EF41-2BB4F44A3409}"/>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1330CC5E-5544-91A3-5510-BD718D049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DD429-E948-F12A-6168-0CA53AA6D4B0}"/>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222163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B4A4-B259-9941-BEF5-20618DB73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75341-9537-414A-0F42-A2098C69E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D5864-DFA2-D930-D04E-FD0826871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C3431-56D0-3AAB-7C0D-7B389C39BBF9}"/>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6" name="Footer Placeholder 5">
            <a:extLst>
              <a:ext uri="{FF2B5EF4-FFF2-40B4-BE49-F238E27FC236}">
                <a16:creationId xmlns:a16="http://schemas.microsoft.com/office/drawing/2014/main" id="{6CA90F52-1A2F-657C-DBB5-7FB3CD3AD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30B44-416C-A45E-17B0-A975BB311AD4}"/>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66007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7BF6-8F4A-3F78-CE76-1F65272DB0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9BEFD8-71A0-C334-B719-772DE8A88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ADAC35-CB75-E3DF-E0B6-F82E8DF38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EA6723-BA79-F32F-AE61-A05B613FB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E77C3-C9DA-B929-0075-9DA3DA11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13535-3AFC-EA11-5056-B165E7CFADE4}"/>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8" name="Footer Placeholder 7">
            <a:extLst>
              <a:ext uri="{FF2B5EF4-FFF2-40B4-BE49-F238E27FC236}">
                <a16:creationId xmlns:a16="http://schemas.microsoft.com/office/drawing/2014/main" id="{5275CA72-2946-26E5-43CD-1AD3CFC3E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FE2AB-1755-C527-DF20-0FFE4861755F}"/>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105725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5C5E-65B5-9BF5-19E3-3F2868004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F5034-F26B-4037-CAD2-78FBC1D0199A}"/>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4" name="Footer Placeholder 3">
            <a:extLst>
              <a:ext uri="{FF2B5EF4-FFF2-40B4-BE49-F238E27FC236}">
                <a16:creationId xmlns:a16="http://schemas.microsoft.com/office/drawing/2014/main" id="{B40A9C67-6860-2F84-7080-090C7DCFC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FA719-4D95-231B-2CED-8EFEAFBE9235}"/>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155888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834CFE-36B8-E549-DD4C-6AB75506F300}"/>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3" name="Footer Placeholder 2">
            <a:extLst>
              <a:ext uri="{FF2B5EF4-FFF2-40B4-BE49-F238E27FC236}">
                <a16:creationId xmlns:a16="http://schemas.microsoft.com/office/drawing/2014/main" id="{D8C3AB69-E0F0-FFF3-782F-331730A1E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3E367-B5A4-5FA7-CCB8-99531AE3527F}"/>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302445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EE71-6802-72A7-BAB7-256931CC2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B2684-7761-0CE8-01E5-BE89ED99B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6D3A26-3FE7-B2E8-4370-F144F753B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91DE4-7DF2-B97E-4B3E-B1C6AC81A875}"/>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6" name="Footer Placeholder 5">
            <a:extLst>
              <a:ext uri="{FF2B5EF4-FFF2-40B4-BE49-F238E27FC236}">
                <a16:creationId xmlns:a16="http://schemas.microsoft.com/office/drawing/2014/main" id="{59C46537-DBFF-74C2-49B3-0FA6E6ECA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4BA51-7DDB-F4DE-FCAE-5B822794976E}"/>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394432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A689-0155-50CB-6C2B-8C726961C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6DACA7-A607-EEEB-C2FE-7137FFE3F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1B037-1D8D-9EA5-95D3-80EF098DA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FBBBA-941E-258B-F2F3-F631FC207A50}"/>
              </a:ext>
            </a:extLst>
          </p:cNvPr>
          <p:cNvSpPr>
            <a:spLocks noGrp="1"/>
          </p:cNvSpPr>
          <p:nvPr>
            <p:ph type="dt" sz="half" idx="10"/>
          </p:nvPr>
        </p:nvSpPr>
        <p:spPr/>
        <p:txBody>
          <a:bodyPr/>
          <a:lstStyle/>
          <a:p>
            <a:fld id="{62330894-EFD7-42A6-BAC7-E447D8FA5EB5}" type="datetimeFigureOut">
              <a:rPr lang="en-US" smtClean="0"/>
              <a:t>1/7/2025</a:t>
            </a:fld>
            <a:endParaRPr lang="en-US"/>
          </a:p>
        </p:txBody>
      </p:sp>
      <p:sp>
        <p:nvSpPr>
          <p:cNvPr id="6" name="Footer Placeholder 5">
            <a:extLst>
              <a:ext uri="{FF2B5EF4-FFF2-40B4-BE49-F238E27FC236}">
                <a16:creationId xmlns:a16="http://schemas.microsoft.com/office/drawing/2014/main" id="{C8365724-EF13-F9E0-AA14-01C75FE0A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9D34F-809D-4E5D-3745-EFEAB00CAE8D}"/>
              </a:ext>
            </a:extLst>
          </p:cNvPr>
          <p:cNvSpPr>
            <a:spLocks noGrp="1"/>
          </p:cNvSpPr>
          <p:nvPr>
            <p:ph type="sldNum" sz="quarter" idx="12"/>
          </p:nvPr>
        </p:nvSpPr>
        <p:spPr/>
        <p:txBody>
          <a:bodyPr/>
          <a:lstStyle/>
          <a:p>
            <a:fld id="{DAF08DA3-3A27-4832-BF89-1D750E7FA6CC}" type="slidenum">
              <a:rPr lang="en-US" smtClean="0"/>
              <a:t>‹#›</a:t>
            </a:fld>
            <a:endParaRPr lang="en-US"/>
          </a:p>
        </p:txBody>
      </p:sp>
    </p:spTree>
    <p:extLst>
      <p:ext uri="{BB962C8B-B14F-4D97-AF65-F5344CB8AC3E}">
        <p14:creationId xmlns:p14="http://schemas.microsoft.com/office/powerpoint/2010/main" val="202585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001ED-100A-1AE2-93A3-35591B944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4D56EE-7A99-3043-64F3-3AE937246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70973-2560-A3C7-44A2-8D0CFDA80C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330894-EFD7-42A6-BAC7-E447D8FA5EB5}" type="datetimeFigureOut">
              <a:rPr lang="en-US" smtClean="0"/>
              <a:t>1/7/2025</a:t>
            </a:fld>
            <a:endParaRPr lang="en-US"/>
          </a:p>
        </p:txBody>
      </p:sp>
      <p:sp>
        <p:nvSpPr>
          <p:cNvPr id="5" name="Footer Placeholder 4">
            <a:extLst>
              <a:ext uri="{FF2B5EF4-FFF2-40B4-BE49-F238E27FC236}">
                <a16:creationId xmlns:a16="http://schemas.microsoft.com/office/drawing/2014/main" id="{BF739D24-3A37-D03C-6F58-18A7E3C56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FFDEB3-41F2-14FE-9995-22FDAA90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F08DA3-3A27-4832-BF89-1D750E7FA6CC}" type="slidenum">
              <a:rPr lang="en-US" smtClean="0"/>
              <a:t>‹#›</a:t>
            </a:fld>
            <a:endParaRPr lang="en-US"/>
          </a:p>
        </p:txBody>
      </p:sp>
    </p:spTree>
    <p:extLst>
      <p:ext uri="{BB962C8B-B14F-4D97-AF65-F5344CB8AC3E}">
        <p14:creationId xmlns:p14="http://schemas.microsoft.com/office/powerpoint/2010/main" val="348371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ptodate.com/contents/allogeneic-hematopoietic-cell-transplantation-indications-eligibility-and-progno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E681-A5E4-932A-0CDE-65D6AE3C8853}"/>
              </a:ext>
            </a:extLst>
          </p:cNvPr>
          <p:cNvSpPr>
            <a:spLocks noGrp="1"/>
          </p:cNvSpPr>
          <p:nvPr>
            <p:ph type="ctrTitle"/>
          </p:nvPr>
        </p:nvSpPr>
        <p:spPr>
          <a:xfrm>
            <a:off x="1524000" y="1122363"/>
            <a:ext cx="9144000" cy="3045376"/>
          </a:xfrm>
        </p:spPr>
        <p:txBody>
          <a:bodyPr>
            <a:normAutofit fontScale="90000"/>
          </a:bodyPr>
          <a:lstStyle/>
          <a:p>
            <a:r>
              <a:rPr lang="en-US" dirty="0"/>
              <a:t>Predicting Survival Rates for Patients Undergoing Allogeneic Hematopoietic Cell Transplantation</a:t>
            </a:r>
          </a:p>
        </p:txBody>
      </p:sp>
      <p:sp>
        <p:nvSpPr>
          <p:cNvPr id="3" name="Subtitle 2">
            <a:extLst>
              <a:ext uri="{FF2B5EF4-FFF2-40B4-BE49-F238E27FC236}">
                <a16:creationId xmlns:a16="http://schemas.microsoft.com/office/drawing/2014/main" id="{C93A82C8-9A27-4F19-FF4F-F0CC4791D0CC}"/>
              </a:ext>
            </a:extLst>
          </p:cNvPr>
          <p:cNvSpPr>
            <a:spLocks noGrp="1"/>
          </p:cNvSpPr>
          <p:nvPr>
            <p:ph type="subTitle" idx="1"/>
          </p:nvPr>
        </p:nvSpPr>
        <p:spPr>
          <a:xfrm>
            <a:off x="1524000" y="4266846"/>
            <a:ext cx="9144000" cy="990954"/>
          </a:xfrm>
        </p:spPr>
        <p:txBody>
          <a:bodyPr/>
          <a:lstStyle/>
          <a:p>
            <a:r>
              <a:rPr lang="en-US" dirty="0"/>
              <a:t>Andy Vong, PhD</a:t>
            </a:r>
          </a:p>
        </p:txBody>
      </p:sp>
      <p:pic>
        <p:nvPicPr>
          <p:cNvPr id="1026" name="Picture 2" descr="CIBMTR">
            <a:extLst>
              <a:ext uri="{FF2B5EF4-FFF2-40B4-BE49-F238E27FC236}">
                <a16:creationId xmlns:a16="http://schemas.microsoft.com/office/drawing/2014/main" id="{D87C7A7B-3417-FA39-31B3-0862ECB78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900" y="5735637"/>
            <a:ext cx="3644885" cy="9909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EFD296-0697-A134-DA3F-F3F4A7097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35637"/>
            <a:ext cx="2469199"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0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A8B7-7B9C-41A5-3A69-33EFBDB0DFC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6BF70B1-8518-1E74-88E1-9792276C61E4}"/>
              </a:ext>
            </a:extLst>
          </p:cNvPr>
          <p:cNvSpPr>
            <a:spLocks noGrp="1"/>
          </p:cNvSpPr>
          <p:nvPr>
            <p:ph idx="1"/>
          </p:nvPr>
        </p:nvSpPr>
        <p:spPr/>
        <p:txBody>
          <a:bodyPr/>
          <a:lstStyle/>
          <a:p>
            <a:r>
              <a:rPr lang="en-US" dirty="0"/>
              <a:t>Background to allogeneic hematopoietic cell transplantation (HCT)</a:t>
            </a:r>
          </a:p>
          <a:p>
            <a:r>
              <a:rPr lang="en-US" dirty="0"/>
              <a:t>Approach</a:t>
            </a:r>
          </a:p>
          <a:p>
            <a:r>
              <a:rPr lang="en-US" dirty="0"/>
              <a:t>Understanding Dataset and Preprocessing</a:t>
            </a:r>
          </a:p>
          <a:p>
            <a:r>
              <a:rPr lang="en-US" dirty="0"/>
              <a:t>Results</a:t>
            </a:r>
          </a:p>
          <a:p>
            <a:r>
              <a:rPr lang="en-US" dirty="0"/>
              <a:t>Summary</a:t>
            </a:r>
          </a:p>
        </p:txBody>
      </p:sp>
    </p:spTree>
    <p:extLst>
      <p:ext uri="{BB962C8B-B14F-4D97-AF65-F5344CB8AC3E}">
        <p14:creationId xmlns:p14="http://schemas.microsoft.com/office/powerpoint/2010/main" val="391939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07C5-6BB0-724F-C73D-41BADC13FD88}"/>
              </a:ext>
            </a:extLst>
          </p:cNvPr>
          <p:cNvSpPr>
            <a:spLocks noGrp="1"/>
          </p:cNvSpPr>
          <p:nvPr>
            <p:ph type="title"/>
          </p:nvPr>
        </p:nvSpPr>
        <p:spPr/>
        <p:txBody>
          <a:bodyPr/>
          <a:lstStyle/>
          <a:p>
            <a:r>
              <a:rPr lang="en-US" dirty="0"/>
              <a:t>Allogeneic Hematopoietic Cell Transplantation</a:t>
            </a:r>
          </a:p>
        </p:txBody>
      </p:sp>
      <p:sp>
        <p:nvSpPr>
          <p:cNvPr id="3" name="Content Placeholder 2">
            <a:extLst>
              <a:ext uri="{FF2B5EF4-FFF2-40B4-BE49-F238E27FC236}">
                <a16:creationId xmlns:a16="http://schemas.microsoft.com/office/drawing/2014/main" id="{37CF6DEB-6AC3-11DD-9C67-B1AD6E95100C}"/>
              </a:ext>
            </a:extLst>
          </p:cNvPr>
          <p:cNvSpPr>
            <a:spLocks noGrp="1"/>
          </p:cNvSpPr>
          <p:nvPr>
            <p:ph idx="1"/>
          </p:nvPr>
        </p:nvSpPr>
        <p:spPr/>
        <p:txBody>
          <a:bodyPr>
            <a:normAutofit fontScale="85000" lnSpcReduction="20000"/>
          </a:bodyPr>
          <a:lstStyle/>
          <a:p>
            <a:r>
              <a:rPr lang="en-US" b="1" dirty="0"/>
              <a:t>Definition: </a:t>
            </a:r>
            <a:r>
              <a:rPr lang="en-US" dirty="0"/>
              <a:t>Treatment that involves replacing a patient’s diseased hematopoietic cells with that from another individual to treat various blood cancers including leukemia and lymphoma</a:t>
            </a:r>
          </a:p>
          <a:p>
            <a:r>
              <a:rPr lang="en-US" b="1" dirty="0"/>
              <a:t>Outcomes: </a:t>
            </a:r>
            <a:r>
              <a:rPr lang="en-US" dirty="0"/>
              <a:t>In general, superior outcomes are associated with younger age, disease in remission or responsive to therapy, absence of active infections or other significant comorbidities, availability of a human leukocyte antigen (HLA)-matched donor, and good socioeconomic support. Regarding socioeconomic factors, there is limited evidence that race/ethnicity are associated with inferior transplant outcomes, but interactions and complex and causes are not clear.</a:t>
            </a:r>
          </a:p>
          <a:p>
            <a:r>
              <a:rPr lang="en-US" b="1" dirty="0"/>
              <a:t>Challenge: </a:t>
            </a:r>
            <a:r>
              <a:rPr lang="en-US" dirty="0"/>
              <a:t>Current predictive models often fall short in disparities related to socioeconomic status, race, and geography. The goal of the Kaggle challenge is to advance predictive models by ensuring that survival predictions are both precise and fair for patients across </a:t>
            </a:r>
            <a:r>
              <a:rPr lang="en-US"/>
              <a:t>diverse groups.</a:t>
            </a:r>
            <a:endParaRPr lang="en-US" b="1" dirty="0"/>
          </a:p>
        </p:txBody>
      </p:sp>
      <p:sp>
        <p:nvSpPr>
          <p:cNvPr id="4" name="TextBox 3">
            <a:extLst>
              <a:ext uri="{FF2B5EF4-FFF2-40B4-BE49-F238E27FC236}">
                <a16:creationId xmlns:a16="http://schemas.microsoft.com/office/drawing/2014/main" id="{B7964255-8648-80B9-796F-E8A7EB8C36BF}"/>
              </a:ext>
            </a:extLst>
          </p:cNvPr>
          <p:cNvSpPr txBox="1"/>
          <p:nvPr/>
        </p:nvSpPr>
        <p:spPr>
          <a:xfrm>
            <a:off x="838200" y="6501501"/>
            <a:ext cx="2251494" cy="369332"/>
          </a:xfrm>
          <a:prstGeom prst="rect">
            <a:avLst/>
          </a:prstGeom>
          <a:noFill/>
        </p:spPr>
        <p:txBody>
          <a:bodyPr wrap="square" rtlCol="0">
            <a:spAutoFit/>
          </a:bodyPr>
          <a:lstStyle/>
          <a:p>
            <a:r>
              <a:rPr lang="en-US" dirty="0">
                <a:hlinkClick r:id="rId2"/>
              </a:rPr>
              <a:t>UpToDate. 2025</a:t>
            </a:r>
            <a:endParaRPr lang="en-US" dirty="0"/>
          </a:p>
        </p:txBody>
      </p:sp>
    </p:spTree>
    <p:extLst>
      <p:ext uri="{BB962C8B-B14F-4D97-AF65-F5344CB8AC3E}">
        <p14:creationId xmlns:p14="http://schemas.microsoft.com/office/powerpoint/2010/main" val="37710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186</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Predicting Survival Rates for Patients Undergoing Allogeneic Hematopoietic Cell Transplantation</vt:lpstr>
      <vt:lpstr>Agenda</vt:lpstr>
      <vt:lpstr>Allogeneic Hematopoietic Cell Transplantation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Vong</dc:creator>
  <cp:lastModifiedBy>Andy Vong</cp:lastModifiedBy>
  <cp:revision>1</cp:revision>
  <dcterms:created xsi:type="dcterms:W3CDTF">2025-01-07T17:37:14Z</dcterms:created>
  <dcterms:modified xsi:type="dcterms:W3CDTF">2025-01-07T18:30:16Z</dcterms:modified>
</cp:coreProperties>
</file>