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05" r:id="rId2"/>
    <p:sldId id="649" r:id="rId3"/>
    <p:sldId id="650" r:id="rId4"/>
    <p:sldId id="651" r:id="rId5"/>
    <p:sldId id="259" r:id="rId6"/>
    <p:sldId id="652" r:id="rId7"/>
    <p:sldId id="260" r:id="rId8"/>
    <p:sldId id="261" r:id="rId9"/>
    <p:sldId id="262" r:id="rId10"/>
    <p:sldId id="653" r:id="rId11"/>
    <p:sldId id="647" r:id="rId12"/>
    <p:sldId id="263" r:id="rId13"/>
    <p:sldId id="264" r:id="rId14"/>
    <p:sldId id="655" r:id="rId15"/>
    <p:sldId id="656" r:id="rId16"/>
    <p:sldId id="657" r:id="rId17"/>
    <p:sldId id="265" r:id="rId18"/>
    <p:sldId id="266" r:id="rId19"/>
    <p:sldId id="269" r:id="rId20"/>
    <p:sldId id="270" r:id="rId21"/>
    <p:sldId id="644" r:id="rId22"/>
    <p:sldId id="267" r:id="rId23"/>
    <p:sldId id="268" r:id="rId24"/>
    <p:sldId id="272" r:id="rId25"/>
    <p:sldId id="654" r:id="rId26"/>
    <p:sldId id="273" r:id="rId27"/>
    <p:sldId id="27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92BF"/>
    <a:srgbClr val="F1693C"/>
    <a:srgbClr val="353432"/>
    <a:srgbClr val="14890E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807" autoAdjust="0"/>
  </p:normalViewPr>
  <p:slideViewPr>
    <p:cSldViewPr snapToGrid="0">
      <p:cViewPr varScale="1">
        <p:scale>
          <a:sx n="114" d="100"/>
          <a:sy n="114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19E72-B29C-4D99-8C9E-070080AC9D0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77109-4EC4-468F-A07A-E29BE02DC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6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26f72103a_0_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26f72103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62856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1fdf54e7e_0_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1fdf54e7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0454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1fdf54e7e_0_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1fdf54e7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385006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1fdf54e7e_0_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1fdf54e7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823060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1fdf54e7e_0_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1fdf54e7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1fdf54e7e_0_4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1fdf54e7e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1fdf54e7e_0_5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1fdf54e7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1fdf54e7e_0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1fdf54e7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20014f154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20014f15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20014f154_0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20014f15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1fdf54e7e_0_8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1fdf54e7e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26f72103a_0_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26f72103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1fdf54e7e_0_8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1fdf54e7e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260981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1fdf54e7e_0_8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1fdf54e7e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1fdf54e7e_0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1fdf54e7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230512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26f72103a_0_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26f72103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08333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26f72103a_0_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26f72103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1fdf54e7e_0_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1fdf54e7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1fdf54e7e_0_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1fdf54e7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1fdf54e7e_0_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1fdf54e7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750527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1fdf54e7e_0_2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1fdf54e7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1fdf54e7e_0_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1fdf54e7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7635D-3090-47BB-84C9-011AC7E39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8B565-E146-4FE3-A845-7EE959390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0CE30-E7BC-4FC4-B989-C3CCBD3F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8CED-8098-4B74-97DB-E685BF87101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ECAE2-50F9-4DB9-8732-3416F359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51454-4173-4DA5-A726-B3DD91A3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22A3-D7E9-45A3-9D15-ECA2848C9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8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FFEF-EAAD-46C7-85BD-78A08E34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E81A5-0114-412B-916C-78DD6D6F3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46E0-9D1D-40DB-A5DC-C6719536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8CED-8098-4B74-97DB-E685BF87101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C830F-BE58-457E-AF74-6B3EC206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24ABA-35BB-4B8D-A25F-4D0398170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22A3-D7E9-45A3-9D15-ECA2848C9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1EDD6C-2660-4B70-9DD3-9FD5941A1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0303B-52BE-4F2D-8723-6C1655A68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F7F74-2BED-4197-98FF-2F928D984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8CED-8098-4B74-97DB-E685BF87101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25AFC-8187-4B9E-89F8-EB20058A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DFB3C-F1AD-4947-B1EE-C018079C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22A3-D7E9-45A3-9D15-ECA2848C9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02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6163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4D05-98A1-4EAD-87CC-938458D6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0B92-58F6-4C69-8E56-828A24903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006DC-FEF9-4EF7-AD19-E0D2844B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8CED-8098-4B74-97DB-E685BF87101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7982A-0517-48B9-8932-8C09D40C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2502C-B071-49A0-A0DC-4A7A4B46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22A3-D7E9-45A3-9D15-ECA2848C9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8A3B-FB06-49D2-97DF-1C82B932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B822D-7DB2-4EDA-98AC-37731EE4E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1587C-8916-4C69-A185-B58D7C82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8CED-8098-4B74-97DB-E685BF87101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E5295-C208-4CB9-B87F-68E57A2C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35C0D-0282-4CAE-88B9-FA9C3706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22A3-D7E9-45A3-9D15-ECA2848C9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5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D0DD-75E3-4124-9EC1-1B5E071C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31C6A-6C07-4952-93E1-867A63694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12D7E-C056-4948-BE0A-8643B328D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8B300-18E2-4EC7-83F1-D20EA341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8CED-8098-4B74-97DB-E685BF87101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2ABC2-F529-4119-AF59-BC8EB22C6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33473-1E4D-480F-926B-8C9C0FAF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22A3-D7E9-45A3-9D15-ECA2848C9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5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D10E-15B5-4DF6-ADCB-D8C209CA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A8EF7-313A-434F-A805-5C1643386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CA3EB-0AD7-4ECC-A1DA-2D92AE2A8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FAE712-A829-46B2-BF1D-B36EDFE3C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62F03-E111-49A8-A6A3-3EF4693F2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569480-B698-4256-8F96-CD9F8AA2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8CED-8098-4B74-97DB-E685BF87101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53BCC-035E-4E0B-B71F-E2BB4735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FA7C2-4CC8-4B99-AB93-3E18A19CA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22A3-D7E9-45A3-9D15-ECA2848C9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2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5BDA7-36F3-4D13-A333-1D4E7FEC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1B5AE-2A50-4631-9B19-F78C58E2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8CED-8098-4B74-97DB-E685BF87101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D0870-3B4A-426D-A84D-BE229788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459EF-A9FD-49F2-9536-B2747656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22A3-D7E9-45A3-9D15-ECA2848C9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8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A5C88-7448-48C4-9BFB-CDDD03B3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8CED-8098-4B74-97DB-E685BF87101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73AC7-AECA-4EF1-BF7A-E7789F7F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1544B-F93F-498A-AF20-533CC422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22A3-D7E9-45A3-9D15-ECA2848C9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4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77A5-293A-4E03-A8F9-CB42FE20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DA04-6A7D-47D9-A1CC-F9F6CA744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8453F-C00B-4443-B08B-2CB0E96B7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BF0C8-026A-40FF-9E3B-42881A38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8CED-8098-4B74-97DB-E685BF87101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D6190-3708-4769-B148-9491AAF9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18B23-B878-437C-9781-51E7CEA5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22A3-D7E9-45A3-9D15-ECA2848C9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2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13B8-B4CB-4FD4-B5A5-F63D909E1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521DA-2D81-4B78-BAF1-0A5F6B319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B2036-DD9E-41E1-819C-8C57466D5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8D66B-ADEF-490E-A135-926E7AB6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8CED-8098-4B74-97DB-E685BF87101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3A0F0-B197-4508-8BDD-55BA6E55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46737-7099-449D-8DD8-63044F93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22A3-D7E9-45A3-9D15-ECA2848C9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8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21B977-8FA9-4D34-973E-D5CE72E27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8AA0D-7441-4AC1-8724-053E747E9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5FE96-ADA3-4B56-891B-E5B62E5FC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8CED-8098-4B74-97DB-E685BF87101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B1D24-4AEF-4E89-A00B-9A5E9A40E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FDCA1-B4C9-4DF8-AAA0-F9FADE2FD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622A3-D7E9-45A3-9D15-ECA2848C9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0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da.io/en/latest/miniconda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BF5693-0CBC-4C25-9674-7FF1A34943A4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1693C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693C"/>
              </a:solidFill>
            </a:endParaRPr>
          </a:p>
        </p:txBody>
      </p:sp>
      <p:sp>
        <p:nvSpPr>
          <p:cNvPr id="8" name="Shape 137">
            <a:extLst>
              <a:ext uri="{FF2B5EF4-FFF2-40B4-BE49-F238E27FC236}">
                <a16:creationId xmlns:a16="http://schemas.microsoft.com/office/drawing/2014/main" id="{6BD3469C-8F41-44C6-9749-7F7757C67D19}"/>
              </a:ext>
            </a:extLst>
          </p:cNvPr>
          <p:cNvSpPr/>
          <p:nvPr/>
        </p:nvSpPr>
        <p:spPr>
          <a:xfrm>
            <a:off x="1652796" y="2000953"/>
            <a:ext cx="8886408" cy="285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2636" tIns="42636" rIns="42636" bIns="42636" anchor="ctr">
            <a:spAutoFit/>
          </a:bodyPr>
          <a:lstStyle/>
          <a:p>
            <a:pPr algn="ctr">
              <a:defRPr sz="8200">
                <a:solidFill>
                  <a:srgbClr val="1A91A0"/>
                </a:solidFill>
                <a:latin typeface="Apple SD 산돌고딕 Neo 강한 볼드체"/>
                <a:ea typeface="Apple SD 산돌고딕 Neo 강한 볼드체"/>
                <a:cs typeface="Apple SD 산돌고딕 Neo 강한 볼드체"/>
                <a:sym typeface="Apple SD 산돌고딕 Neo 강한 볼드체"/>
              </a:defRPr>
            </a:pPr>
            <a:r>
              <a:rPr lang="ko-KR" altLang="en-US" sz="6000" dirty="0">
                <a:solidFill>
                  <a:schemeClr val="bg1">
                    <a:lumMod val="95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소셜임팩트 창출을 위한 인공지능 기술 기초 역량 기르기</a:t>
            </a:r>
          </a:p>
        </p:txBody>
      </p:sp>
    </p:spTree>
    <p:extLst>
      <p:ext uri="{BB962C8B-B14F-4D97-AF65-F5344CB8AC3E}">
        <p14:creationId xmlns:p14="http://schemas.microsoft.com/office/powerpoint/2010/main" val="665505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415600" y="1520591"/>
            <a:ext cx="11360800" cy="12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ko" altLang="en-US" sz="2000" b="1" dirty="0">
                <a:solidFill>
                  <a:schemeClr val="dk1"/>
                </a:solidFill>
              </a:rPr>
              <a:t>‘</a:t>
            </a:r>
            <a:r>
              <a:rPr lang="en-US" altLang="ko" sz="2000" b="1" dirty="0">
                <a:solidFill>
                  <a:srgbClr val="C00000"/>
                </a:solidFill>
              </a:rPr>
              <a:t>Failed to create Anaconda menus’ </a:t>
            </a:r>
            <a:r>
              <a:rPr lang="ko" altLang="en-US" sz="2000" b="1" dirty="0">
                <a:solidFill>
                  <a:srgbClr val="C00000"/>
                </a:solidFill>
              </a:rPr>
              <a:t>오류 처리</a:t>
            </a:r>
            <a:endParaRPr lang="en-US" altLang="ko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sz="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ko" altLang="en-US" sz="2000" b="1" dirty="0">
                <a:solidFill>
                  <a:srgbClr val="F1693C"/>
                </a:solidFill>
              </a:rPr>
              <a:t>제어판</a:t>
            </a:r>
            <a:r>
              <a:rPr lang="ko" altLang="en-US" sz="2000" b="1" dirty="0">
                <a:solidFill>
                  <a:schemeClr val="dk1"/>
                </a:solidFill>
              </a:rPr>
              <a:t> </a:t>
            </a:r>
            <a:r>
              <a:rPr lang="ko" altLang="en-US" sz="2000" b="1" dirty="0">
                <a:solidFill>
                  <a:srgbClr val="4692BF"/>
                </a:solidFill>
              </a:rPr>
              <a:t>→</a:t>
            </a:r>
            <a:r>
              <a:rPr lang="en-US" altLang="ko" sz="2000" b="1" dirty="0">
                <a:solidFill>
                  <a:schemeClr val="dk1"/>
                </a:solidFill>
              </a:rPr>
              <a:t> </a:t>
            </a:r>
            <a:r>
              <a:rPr lang="ko" altLang="en-US" sz="2000" b="1" dirty="0">
                <a:solidFill>
                  <a:srgbClr val="F1693C"/>
                </a:solidFill>
              </a:rPr>
              <a:t>시스템 및 보안 </a:t>
            </a:r>
            <a:r>
              <a:rPr lang="ko" altLang="en-US" sz="2000" b="1" dirty="0">
                <a:solidFill>
                  <a:srgbClr val="4692BF"/>
                </a:solidFill>
              </a:rPr>
              <a:t>→</a:t>
            </a:r>
            <a:r>
              <a:rPr lang="en-US" altLang="ko" sz="2000" b="1" dirty="0">
                <a:solidFill>
                  <a:schemeClr val="dk1"/>
                </a:solidFill>
              </a:rPr>
              <a:t> </a:t>
            </a:r>
            <a:r>
              <a:rPr lang="ko" altLang="en-US" sz="2000" b="1" dirty="0">
                <a:solidFill>
                  <a:srgbClr val="F1693C"/>
                </a:solidFill>
              </a:rPr>
              <a:t>시스템</a:t>
            </a:r>
            <a:r>
              <a:rPr lang="ko" altLang="en-US" sz="2000" b="1" dirty="0">
                <a:solidFill>
                  <a:schemeClr val="dk1"/>
                </a:solidFill>
              </a:rPr>
              <a:t> </a:t>
            </a:r>
            <a:r>
              <a:rPr lang="ko" altLang="en-US" sz="2000" b="1" dirty="0">
                <a:solidFill>
                  <a:srgbClr val="4692BF"/>
                </a:solidFill>
              </a:rPr>
              <a:t>→ </a:t>
            </a:r>
            <a:r>
              <a:rPr lang="ko" altLang="en-US" sz="2000" b="1" dirty="0">
                <a:solidFill>
                  <a:srgbClr val="F1693C"/>
                </a:solidFill>
              </a:rPr>
              <a:t>고급 시스템 설정 </a:t>
            </a:r>
            <a:r>
              <a:rPr lang="ko" altLang="en-US" sz="2000" b="1" dirty="0">
                <a:solidFill>
                  <a:srgbClr val="4692BF"/>
                </a:solidFill>
              </a:rPr>
              <a:t>→</a:t>
            </a:r>
            <a:r>
              <a:rPr lang="en-US" altLang="ko" sz="2000" b="1" dirty="0">
                <a:solidFill>
                  <a:srgbClr val="F1693C"/>
                </a:solidFill>
              </a:rPr>
              <a:t> </a:t>
            </a:r>
            <a:r>
              <a:rPr lang="ko" altLang="en-US" sz="2000" b="1" dirty="0">
                <a:solidFill>
                  <a:srgbClr val="F1693C"/>
                </a:solidFill>
              </a:rPr>
              <a:t>환경 변수 </a:t>
            </a:r>
            <a:r>
              <a:rPr lang="ko" altLang="en-US" sz="2000" b="1" dirty="0">
                <a:solidFill>
                  <a:srgbClr val="4692BF"/>
                </a:solidFill>
              </a:rPr>
              <a:t>→</a:t>
            </a:r>
            <a:r>
              <a:rPr lang="ko" altLang="en-US" sz="2000" b="1" dirty="0">
                <a:solidFill>
                  <a:srgbClr val="F1693C"/>
                </a:solidFill>
              </a:rPr>
              <a:t> 시스템 변수 확인</a:t>
            </a:r>
            <a:endParaRPr sz="2000" b="1" dirty="0">
              <a:solidFill>
                <a:srgbClr val="F1693C"/>
              </a:solidFill>
            </a:endParaRPr>
          </a:p>
          <a:p>
            <a:pPr marL="0" indent="0">
              <a:buNone/>
            </a:pPr>
            <a:r>
              <a:rPr lang="en-US" altLang="ko" sz="2000" b="1" dirty="0">
                <a:solidFill>
                  <a:srgbClr val="F1693C"/>
                </a:solidFill>
              </a:rPr>
              <a:t>java</a:t>
            </a:r>
            <a:r>
              <a:rPr lang="ko" altLang="en-US" sz="2000" b="1" dirty="0">
                <a:solidFill>
                  <a:srgbClr val="F1693C"/>
                </a:solidFill>
              </a:rPr>
              <a:t>와 관련된 환경변수 임시저장후 재설치 </a:t>
            </a:r>
            <a:r>
              <a:rPr lang="ko" altLang="en-US" sz="2000" b="1" dirty="0">
                <a:solidFill>
                  <a:srgbClr val="4692BF"/>
                </a:solidFill>
              </a:rPr>
              <a:t>→</a:t>
            </a:r>
            <a:r>
              <a:rPr lang="ko" altLang="en-US" sz="2000" b="1" dirty="0">
                <a:solidFill>
                  <a:srgbClr val="F1693C"/>
                </a:solidFill>
              </a:rPr>
              <a:t> 해당변수 재 설정</a:t>
            </a:r>
            <a:endParaRPr sz="2000" b="1" dirty="0">
              <a:solidFill>
                <a:srgbClr val="F1693C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2000" b="1" dirty="0">
              <a:solidFill>
                <a:schemeClr val="dk1"/>
              </a:solidFill>
            </a:endParaRPr>
          </a:p>
        </p:txBody>
      </p:sp>
      <p:sp>
        <p:nvSpPr>
          <p:cNvPr id="6" name="Shape 150">
            <a:extLst>
              <a:ext uri="{FF2B5EF4-FFF2-40B4-BE49-F238E27FC236}">
                <a16:creationId xmlns:a16="http://schemas.microsoft.com/office/drawing/2014/main" id="{B0682890-C430-4736-BDE9-2995E7FAEBD3}"/>
              </a:ext>
            </a:extLst>
          </p:cNvPr>
          <p:cNvSpPr/>
          <p:nvPr/>
        </p:nvSpPr>
        <p:spPr>
          <a:xfrm>
            <a:off x="946242" y="345047"/>
            <a:ext cx="7892956" cy="91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2636" tIns="42636" rIns="42636" bIns="42636" anchor="ctr">
            <a:spAutoFit/>
          </a:bodyPr>
          <a:lstStyle/>
          <a:p>
            <a:pPr>
              <a:defRPr sz="3500">
                <a:solidFill>
                  <a:srgbClr val="F1693C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lang="en-US" altLang="ko" sz="5400" b="1" dirty="0"/>
              <a:t>Anaconda </a:t>
            </a:r>
            <a:r>
              <a:rPr lang="ko" altLang="en-US" sz="5400" b="1" dirty="0"/>
              <a:t>설치 오류 처리</a:t>
            </a:r>
            <a:endParaRPr lang="en-US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17730A-E596-4F1D-B639-1CE66692D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72" y="2784211"/>
            <a:ext cx="3338861" cy="3741219"/>
          </a:xfrm>
          <a:prstGeom prst="rect">
            <a:avLst/>
          </a:prstGeom>
        </p:spPr>
      </p:pic>
      <p:sp>
        <p:nvSpPr>
          <p:cNvPr id="7" name="Shape 149">
            <a:extLst>
              <a:ext uri="{FF2B5EF4-FFF2-40B4-BE49-F238E27FC236}">
                <a16:creationId xmlns:a16="http://schemas.microsoft.com/office/drawing/2014/main" id="{BA8809BB-9B0B-4692-98FC-424667F272BB}"/>
              </a:ext>
            </a:extLst>
          </p:cNvPr>
          <p:cNvSpPr/>
          <p:nvPr/>
        </p:nvSpPr>
        <p:spPr>
          <a:xfrm flipV="1">
            <a:off x="704692" y="461728"/>
            <a:ext cx="1" cy="815770"/>
          </a:xfrm>
          <a:prstGeom prst="line">
            <a:avLst/>
          </a:prstGeom>
          <a:ln w="114300">
            <a:solidFill>
              <a:srgbClr val="DCDEE0"/>
            </a:solidFill>
            <a:miter lim="400000"/>
          </a:ln>
        </p:spPr>
        <p:txBody>
          <a:bodyPr lIns="38371" tIns="38371" rIns="38371" bIns="38371"/>
          <a:lstStyle/>
          <a:p>
            <a:pPr algn="l">
              <a:defRPr sz="2500">
                <a:solidFill>
                  <a:srgbClr val="676767"/>
                </a:solidFill>
              </a:defRPr>
            </a:pPr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5C9AC-B439-4DE1-A3FA-BCC98DF39EA7}"/>
              </a:ext>
            </a:extLst>
          </p:cNvPr>
          <p:cNvSpPr/>
          <p:nvPr/>
        </p:nvSpPr>
        <p:spPr>
          <a:xfrm>
            <a:off x="2645249" y="5742027"/>
            <a:ext cx="1233069" cy="320659"/>
          </a:xfrm>
          <a:prstGeom prst="rect">
            <a:avLst/>
          </a:prstGeom>
          <a:noFill/>
          <a:ln w="76200">
            <a:solidFill>
              <a:srgbClr val="469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FB6517-7A82-4A7B-B8DF-4399B66BD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827" y="2784211"/>
            <a:ext cx="3356345" cy="3941753"/>
          </a:xfrm>
          <a:prstGeom prst="rect">
            <a:avLst/>
          </a:prstGeom>
        </p:spPr>
      </p:pic>
      <p:sp>
        <p:nvSpPr>
          <p:cNvPr id="11" name="Google Shape;99;p19">
            <a:extLst>
              <a:ext uri="{FF2B5EF4-FFF2-40B4-BE49-F238E27FC236}">
                <a16:creationId xmlns:a16="http://schemas.microsoft.com/office/drawing/2014/main" id="{38324611-A79D-41A5-99CF-A154205A1DCA}"/>
              </a:ext>
            </a:extLst>
          </p:cNvPr>
          <p:cNvSpPr txBox="1"/>
          <p:nvPr/>
        </p:nvSpPr>
        <p:spPr>
          <a:xfrm>
            <a:off x="7890387" y="3096367"/>
            <a:ext cx="4188846" cy="3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altLang="ko" sz="2000" b="1" dirty="0">
                <a:solidFill>
                  <a:srgbClr val="F1693C"/>
                </a:solidFill>
              </a:rPr>
              <a:t>C:\ProgramData\Anaconda3</a:t>
            </a:r>
            <a:endParaRPr sz="2000" b="1" dirty="0">
              <a:solidFill>
                <a:srgbClr val="F1693C"/>
              </a:solidFill>
            </a:endParaRPr>
          </a:p>
          <a:p>
            <a:pPr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altLang="ko" sz="2000" b="1" dirty="0">
                <a:solidFill>
                  <a:srgbClr val="F1693C"/>
                </a:solidFill>
              </a:rPr>
              <a:t>C:\ProgramData\Anaconda3\Scripts</a:t>
            </a:r>
            <a:endParaRPr sz="2000" b="1" dirty="0">
              <a:solidFill>
                <a:srgbClr val="F1693C"/>
              </a:solidFill>
            </a:endParaRPr>
          </a:p>
          <a:p>
            <a:pPr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altLang="ko" sz="2000" b="1" dirty="0">
                <a:solidFill>
                  <a:srgbClr val="F1693C"/>
                </a:solidFill>
              </a:rPr>
              <a:t>C:\ProgramData\Anaconda3\Library\bin</a:t>
            </a:r>
          </a:p>
          <a:p>
            <a:pPr algn="just">
              <a:lnSpc>
                <a:spcPct val="115000"/>
              </a:lnSpc>
              <a:buClr>
                <a:schemeClr val="dk1"/>
              </a:buClr>
              <a:buSzPts val="1100"/>
            </a:pPr>
            <a:endParaRPr sz="2000" b="1" dirty="0">
              <a:solidFill>
                <a:srgbClr val="F1693C"/>
              </a:solidFill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altLang="ko" sz="2400" b="1" dirty="0">
                <a:solidFill>
                  <a:srgbClr val="4692BF"/>
                </a:solidFill>
              </a:rPr>
              <a:t>path</a:t>
            </a:r>
            <a:r>
              <a:rPr lang="ko" altLang="en-US" sz="2400" b="1" dirty="0">
                <a:solidFill>
                  <a:srgbClr val="4692BF"/>
                </a:solidFill>
              </a:rPr>
              <a:t>에 이미 파이썬이 설치 되어 있는 경우 앞쪽에 경로를 추가</a:t>
            </a:r>
            <a:endParaRPr sz="2400" b="1" dirty="0">
              <a:solidFill>
                <a:srgbClr val="4692BF"/>
              </a:solidFill>
            </a:endParaRPr>
          </a:p>
          <a:p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1045047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BF5693-0CBC-4C25-9674-7FF1A34943A4}"/>
              </a:ext>
            </a:extLst>
          </p:cNvPr>
          <p:cNvSpPr/>
          <p:nvPr/>
        </p:nvSpPr>
        <p:spPr>
          <a:xfrm>
            <a:off x="0" y="1"/>
            <a:ext cx="12174251" cy="6858000"/>
          </a:xfrm>
          <a:prstGeom prst="rect">
            <a:avLst/>
          </a:prstGeom>
          <a:solidFill>
            <a:srgbClr val="353432"/>
          </a:solidFill>
          <a:ln>
            <a:solidFill>
              <a:srgbClr val="3534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53432"/>
              </a:solidFill>
            </a:endParaRPr>
          </a:p>
        </p:txBody>
      </p:sp>
      <p:sp>
        <p:nvSpPr>
          <p:cNvPr id="8" name="Shape 137">
            <a:extLst>
              <a:ext uri="{FF2B5EF4-FFF2-40B4-BE49-F238E27FC236}">
                <a16:creationId xmlns:a16="http://schemas.microsoft.com/office/drawing/2014/main" id="{6BD3469C-8F41-44C6-9749-7F7757C67D19}"/>
              </a:ext>
            </a:extLst>
          </p:cNvPr>
          <p:cNvSpPr/>
          <p:nvPr/>
        </p:nvSpPr>
        <p:spPr>
          <a:xfrm>
            <a:off x="1922317" y="3016615"/>
            <a:ext cx="9529459" cy="82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2636" tIns="42636" rIns="42636" bIns="42636" anchor="ctr">
            <a:spAutoFit/>
          </a:bodyPr>
          <a:lstStyle/>
          <a:p>
            <a:pPr>
              <a:defRPr sz="8200">
                <a:solidFill>
                  <a:srgbClr val="1A91A0"/>
                </a:solidFill>
                <a:latin typeface="Apple SD 산돌고딕 Neo 강한 볼드체"/>
                <a:ea typeface="Apple SD 산돌고딕 Neo 강한 볼드체"/>
                <a:cs typeface="Apple SD 산돌고딕 Neo 강한 볼드체"/>
                <a:sym typeface="Apple SD 산돌고딕 Neo 강한 볼드체"/>
              </a:defRPr>
            </a:pPr>
            <a:r>
              <a:rPr lang="ko-KR" altLang="en-US" sz="4800" b="1" dirty="0"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모듈</a:t>
            </a:r>
            <a:endParaRPr sz="4800" dirty="0">
              <a:solidFill>
                <a:schemeClr val="bg1">
                  <a:lumMod val="95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9" name="Shape 138">
            <a:extLst>
              <a:ext uri="{FF2B5EF4-FFF2-40B4-BE49-F238E27FC236}">
                <a16:creationId xmlns:a16="http://schemas.microsoft.com/office/drawing/2014/main" id="{A94498A1-B6CC-416F-AB77-21B9AD3EFA4A}"/>
              </a:ext>
            </a:extLst>
          </p:cNvPr>
          <p:cNvSpPr/>
          <p:nvPr/>
        </p:nvSpPr>
        <p:spPr>
          <a:xfrm flipH="1" flipV="1">
            <a:off x="1702414" y="2741101"/>
            <a:ext cx="8389" cy="1375796"/>
          </a:xfrm>
          <a:prstGeom prst="line">
            <a:avLst/>
          </a:prstGeom>
          <a:ln w="152400">
            <a:solidFill>
              <a:schemeClr val="bg1"/>
            </a:solidFill>
            <a:miter lim="400000"/>
          </a:ln>
        </p:spPr>
        <p:txBody>
          <a:bodyPr lIns="38371" tIns="38371" rIns="38371" bIns="38371"/>
          <a:lstStyle/>
          <a:p>
            <a:pPr algn="l">
              <a:defRPr sz="2500">
                <a:solidFill>
                  <a:srgbClr val="676767"/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1949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EF8C0AA-3EFA-494C-BA22-F5C70016B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14" y="2119210"/>
            <a:ext cx="9968571" cy="3700707"/>
          </a:xfrm>
          <a:prstGeom prst="rect">
            <a:avLst/>
          </a:prstGeom>
        </p:spPr>
      </p:pic>
      <p:sp>
        <p:nvSpPr>
          <p:cNvPr id="6" name="Shape 150">
            <a:extLst>
              <a:ext uri="{FF2B5EF4-FFF2-40B4-BE49-F238E27FC236}">
                <a16:creationId xmlns:a16="http://schemas.microsoft.com/office/drawing/2014/main" id="{A0A51A81-FF86-4A81-A88B-F9174CC673D5}"/>
              </a:ext>
            </a:extLst>
          </p:cNvPr>
          <p:cNvSpPr/>
          <p:nvPr/>
        </p:nvSpPr>
        <p:spPr>
          <a:xfrm>
            <a:off x="946241" y="391214"/>
            <a:ext cx="11260487" cy="82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2636" tIns="42636" rIns="42636" bIns="42636" anchor="ctr">
            <a:spAutoFit/>
          </a:bodyPr>
          <a:lstStyle/>
          <a:p>
            <a:pPr>
              <a:defRPr sz="3500">
                <a:solidFill>
                  <a:srgbClr val="F1693C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lang="ko" altLang="en-US" sz="4800" b="1" dirty="0">
                <a:solidFill>
                  <a:srgbClr val="353432"/>
                </a:solidFill>
              </a:rPr>
              <a:t>가상 작업 폴더 만들기</a:t>
            </a:r>
            <a:r>
              <a:rPr lang="en-US" altLang="ko" sz="4800" b="1" dirty="0">
                <a:solidFill>
                  <a:srgbClr val="353432"/>
                </a:solidFill>
              </a:rPr>
              <a:t>_Anaconda Prompt</a:t>
            </a:r>
            <a:endParaRPr lang="en-US" sz="4800" dirty="0">
              <a:solidFill>
                <a:srgbClr val="353432"/>
              </a:solidFill>
            </a:endParaRPr>
          </a:p>
        </p:txBody>
      </p:sp>
      <p:sp>
        <p:nvSpPr>
          <p:cNvPr id="7" name="Shape 149">
            <a:extLst>
              <a:ext uri="{FF2B5EF4-FFF2-40B4-BE49-F238E27FC236}">
                <a16:creationId xmlns:a16="http://schemas.microsoft.com/office/drawing/2014/main" id="{265743B4-386F-4A9F-A5E5-5B5413848A8B}"/>
              </a:ext>
            </a:extLst>
          </p:cNvPr>
          <p:cNvSpPr/>
          <p:nvPr/>
        </p:nvSpPr>
        <p:spPr>
          <a:xfrm flipV="1">
            <a:off x="704692" y="461728"/>
            <a:ext cx="1" cy="815770"/>
          </a:xfrm>
          <a:prstGeom prst="line">
            <a:avLst/>
          </a:prstGeom>
          <a:ln w="114300">
            <a:solidFill>
              <a:srgbClr val="DCDEE0"/>
            </a:solidFill>
            <a:miter lim="400000"/>
          </a:ln>
        </p:spPr>
        <p:txBody>
          <a:bodyPr lIns="38371" tIns="38371" rIns="38371" bIns="38371"/>
          <a:lstStyle/>
          <a:p>
            <a:pPr algn="l">
              <a:defRPr sz="2500">
                <a:solidFill>
                  <a:srgbClr val="676767"/>
                </a:solidFill>
              </a:defRPr>
            </a:pPr>
            <a:endParaRPr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BD3505-B942-4F2B-AD97-E8997550738D}"/>
              </a:ext>
            </a:extLst>
          </p:cNvPr>
          <p:cNvSpPr/>
          <p:nvPr/>
        </p:nvSpPr>
        <p:spPr>
          <a:xfrm>
            <a:off x="4187231" y="3052482"/>
            <a:ext cx="4168589" cy="484094"/>
          </a:xfrm>
          <a:prstGeom prst="rect">
            <a:avLst/>
          </a:prstGeom>
          <a:noFill/>
          <a:ln w="76200">
            <a:solidFill>
              <a:srgbClr val="469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42AB2C-FB5A-4765-A18D-230594FCE2F9}"/>
              </a:ext>
            </a:extLst>
          </p:cNvPr>
          <p:cNvSpPr/>
          <p:nvPr/>
        </p:nvSpPr>
        <p:spPr>
          <a:xfrm>
            <a:off x="8477591" y="3674655"/>
            <a:ext cx="2602694" cy="509133"/>
          </a:xfrm>
          <a:prstGeom prst="rect">
            <a:avLst/>
          </a:prstGeom>
          <a:noFill/>
          <a:ln w="76200">
            <a:solidFill>
              <a:srgbClr val="469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F38F14-5652-4B14-AD5F-63CCE8F6C816}"/>
              </a:ext>
            </a:extLst>
          </p:cNvPr>
          <p:cNvSpPr/>
          <p:nvPr/>
        </p:nvSpPr>
        <p:spPr>
          <a:xfrm>
            <a:off x="1255839" y="2119210"/>
            <a:ext cx="2668932" cy="616051"/>
          </a:xfrm>
          <a:prstGeom prst="rect">
            <a:avLst/>
          </a:prstGeom>
          <a:noFill/>
          <a:ln w="76200">
            <a:solidFill>
              <a:srgbClr val="469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19141" y="3778624"/>
            <a:ext cx="11788800" cy="2843526"/>
          </a:xfrm>
          <a:prstGeom prst="rect">
            <a:avLst/>
          </a:prstGeom>
        </p:spPr>
        <p:txBody>
          <a:bodyPr spcFirstLastPara="1" vert="horz" wrap="square" lIns="121899" tIns="121899" rIns="121899" bIns="121899" rtlCol="0" anchor="t" anchorCtr="0">
            <a:noAutofit/>
          </a:bodyPr>
          <a:lstStyle/>
          <a:p>
            <a:pPr marL="0" indent="0">
              <a:buNone/>
              <a:defRPr lang="ko-KR" altLang="en-US"/>
            </a:pPr>
            <a:r>
              <a:rPr lang="en-US" altLang="ko" b="1" dirty="0">
                <a:solidFill>
                  <a:schemeClr val="dk1"/>
                </a:solidFill>
              </a:rPr>
              <a:t>(base) C:\WINDOWS\system32&gt; </a:t>
            </a:r>
            <a:r>
              <a:rPr lang="en-US" altLang="ko" b="1" dirty="0">
                <a:solidFill>
                  <a:srgbClr val="F1693C"/>
                </a:solidFill>
              </a:rPr>
              <a:t>cd /</a:t>
            </a:r>
            <a:endParaRPr lang="ko" altLang="en-US" b="1" dirty="0">
              <a:solidFill>
                <a:srgbClr val="F1693C"/>
              </a:solidFill>
            </a:endParaRPr>
          </a:p>
          <a:p>
            <a:pPr marL="0" indent="0">
              <a:spcBef>
                <a:spcPts val="2133"/>
              </a:spcBef>
              <a:buNone/>
              <a:defRPr lang="ko-KR" altLang="en-US"/>
            </a:pPr>
            <a:r>
              <a:rPr lang="en-US" altLang="ko" b="1" dirty="0">
                <a:solidFill>
                  <a:schemeClr val="dk1"/>
                </a:solidFill>
              </a:rPr>
              <a:t>(base) C:\&gt; </a:t>
            </a:r>
            <a:r>
              <a:rPr lang="en-US" altLang="ko" b="1" dirty="0" err="1">
                <a:solidFill>
                  <a:srgbClr val="F1693C"/>
                </a:solidFill>
              </a:rPr>
              <a:t>mkdir</a:t>
            </a:r>
            <a:r>
              <a:rPr lang="en-US" altLang="ko" b="1" dirty="0">
                <a:solidFill>
                  <a:srgbClr val="F1693C"/>
                </a:solidFill>
              </a:rPr>
              <a:t> </a:t>
            </a:r>
            <a:r>
              <a:rPr lang="en-US" altLang="ko" b="1" dirty="0" err="1">
                <a:solidFill>
                  <a:srgbClr val="F1693C"/>
                </a:solidFill>
              </a:rPr>
              <a:t>testAI</a:t>
            </a:r>
            <a:endParaRPr lang="ko" altLang="en-US" b="1" dirty="0">
              <a:solidFill>
                <a:srgbClr val="F1693C"/>
              </a:solidFill>
            </a:endParaRPr>
          </a:p>
          <a:p>
            <a:pPr marL="0" indent="0">
              <a:spcBef>
                <a:spcPts val="2133"/>
              </a:spcBef>
              <a:buNone/>
              <a:defRPr lang="ko-KR" altLang="en-US"/>
            </a:pPr>
            <a:r>
              <a:rPr lang="en-US" altLang="ko" b="1" dirty="0">
                <a:solidFill>
                  <a:schemeClr val="dk1"/>
                </a:solidFill>
              </a:rPr>
              <a:t>(base) C:\&gt; </a:t>
            </a:r>
            <a:r>
              <a:rPr lang="en-US" altLang="ko" b="1" dirty="0">
                <a:solidFill>
                  <a:srgbClr val="F1693C"/>
                </a:solidFill>
              </a:rPr>
              <a:t>cd </a:t>
            </a:r>
            <a:r>
              <a:rPr lang="en-US" altLang="ko" b="1" dirty="0" err="1">
                <a:solidFill>
                  <a:srgbClr val="F1693C"/>
                </a:solidFill>
              </a:rPr>
              <a:t>testAI</a:t>
            </a:r>
            <a:endParaRPr lang="ko" altLang="en-US" b="1" dirty="0">
              <a:solidFill>
                <a:srgbClr val="F1693C"/>
              </a:solidFill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ct val="25000"/>
              <a:buNone/>
              <a:defRPr lang="ko-KR" altLang="en-US"/>
            </a:pPr>
            <a:r>
              <a:rPr lang="en-US" altLang="ko" b="1" dirty="0">
                <a:solidFill>
                  <a:schemeClr val="dk1"/>
                </a:solidFill>
              </a:rPr>
              <a:t>(base) C:\testAI&gt;</a:t>
            </a:r>
            <a:r>
              <a:rPr lang="en-US" altLang="ko" sz="2733" b="1" dirty="0">
                <a:solidFill>
                  <a:srgbClr val="F1693C"/>
                </a:solidFill>
              </a:rPr>
              <a:t>conda create --name </a:t>
            </a:r>
            <a:r>
              <a:rPr lang="en-US" altLang="ko" sz="2733" b="1" dirty="0" err="1">
                <a:solidFill>
                  <a:srgbClr val="F1693C"/>
                </a:solidFill>
              </a:rPr>
              <a:t>testAI</a:t>
            </a:r>
            <a:r>
              <a:rPr lang="en-US" altLang="ko" sz="2733" b="1" dirty="0">
                <a:solidFill>
                  <a:srgbClr val="F1693C"/>
                </a:solidFill>
              </a:rPr>
              <a:t> python=3.7.1 anaconda</a:t>
            </a:r>
            <a:endParaRPr lang="ko-KR" altLang="en-US" sz="4000" b="1" dirty="0">
              <a:solidFill>
                <a:srgbClr val="F1693C"/>
              </a:solidFill>
            </a:endParaRPr>
          </a:p>
        </p:txBody>
      </p:sp>
      <p:sp>
        <p:nvSpPr>
          <p:cNvPr id="8" name="Shape 150">
            <a:extLst>
              <a:ext uri="{FF2B5EF4-FFF2-40B4-BE49-F238E27FC236}">
                <a16:creationId xmlns:a16="http://schemas.microsoft.com/office/drawing/2014/main" id="{0168D038-C5B2-41C1-89F0-3AE2BAF9A3F3}"/>
              </a:ext>
            </a:extLst>
          </p:cNvPr>
          <p:cNvSpPr/>
          <p:nvPr/>
        </p:nvSpPr>
        <p:spPr>
          <a:xfrm>
            <a:off x="946241" y="391214"/>
            <a:ext cx="11245755" cy="82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2636" tIns="42636" rIns="42636" bIns="42636" anchor="ctr">
            <a:spAutoFit/>
          </a:bodyPr>
          <a:lstStyle/>
          <a:p>
            <a:pPr>
              <a:defRPr sz="3500">
                <a:solidFill>
                  <a:srgbClr val="F1693C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lang="ko" altLang="en-US" sz="4800" b="1" dirty="0">
                <a:solidFill>
                  <a:srgbClr val="353432"/>
                </a:solidFill>
              </a:rPr>
              <a:t>가상 작업 폴더 만들기</a:t>
            </a:r>
            <a:r>
              <a:rPr lang="en-US" altLang="ko" sz="4800" b="1" dirty="0">
                <a:solidFill>
                  <a:srgbClr val="353432"/>
                </a:solidFill>
              </a:rPr>
              <a:t>_</a:t>
            </a:r>
            <a:r>
              <a:rPr lang="ko" altLang="en-US" sz="4800" b="1" dirty="0">
                <a:solidFill>
                  <a:srgbClr val="353432"/>
                </a:solidFill>
              </a:rPr>
              <a:t>폴더 만들기</a:t>
            </a:r>
            <a:r>
              <a:rPr lang="en-US" altLang="ko" sz="4800" b="1" dirty="0">
                <a:solidFill>
                  <a:srgbClr val="353432"/>
                </a:solidFill>
              </a:rPr>
              <a:t>/</a:t>
            </a:r>
            <a:r>
              <a:rPr lang="ko" altLang="en-US" sz="4800" b="1" dirty="0">
                <a:solidFill>
                  <a:srgbClr val="353432"/>
                </a:solidFill>
              </a:rPr>
              <a:t>이동</a:t>
            </a:r>
            <a:endParaRPr lang="en-US" sz="4800" dirty="0">
              <a:solidFill>
                <a:srgbClr val="353432"/>
              </a:solidFill>
            </a:endParaRPr>
          </a:p>
        </p:txBody>
      </p:sp>
      <p:sp>
        <p:nvSpPr>
          <p:cNvPr id="9" name="Shape 149">
            <a:extLst>
              <a:ext uri="{FF2B5EF4-FFF2-40B4-BE49-F238E27FC236}">
                <a16:creationId xmlns:a16="http://schemas.microsoft.com/office/drawing/2014/main" id="{885F0B65-91A8-4EAA-9BBF-C5EA399F9252}"/>
              </a:ext>
            </a:extLst>
          </p:cNvPr>
          <p:cNvSpPr/>
          <p:nvPr/>
        </p:nvSpPr>
        <p:spPr>
          <a:xfrm flipV="1">
            <a:off x="704692" y="461728"/>
            <a:ext cx="1" cy="815770"/>
          </a:xfrm>
          <a:prstGeom prst="line">
            <a:avLst/>
          </a:prstGeom>
          <a:ln w="114300">
            <a:solidFill>
              <a:srgbClr val="DCDEE0"/>
            </a:solidFill>
            <a:miter lim="400000"/>
          </a:ln>
        </p:spPr>
        <p:txBody>
          <a:bodyPr lIns="38371" tIns="38371" rIns="38371" bIns="38371"/>
          <a:lstStyle/>
          <a:p>
            <a:pPr algn="l">
              <a:defRPr sz="2500">
                <a:solidFill>
                  <a:srgbClr val="676767"/>
                </a:solidFill>
              </a:defRPr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9ECC08-4E5D-430E-93A0-B12D1D7AC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971" y="1343149"/>
            <a:ext cx="9934575" cy="2114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50">
            <a:extLst>
              <a:ext uri="{FF2B5EF4-FFF2-40B4-BE49-F238E27FC236}">
                <a16:creationId xmlns:a16="http://schemas.microsoft.com/office/drawing/2014/main" id="{0168D038-C5B2-41C1-89F0-3AE2BAF9A3F3}"/>
              </a:ext>
            </a:extLst>
          </p:cNvPr>
          <p:cNvSpPr/>
          <p:nvPr/>
        </p:nvSpPr>
        <p:spPr>
          <a:xfrm>
            <a:off x="946241" y="391214"/>
            <a:ext cx="11245755" cy="82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2636" tIns="42636" rIns="42636" bIns="42636" anchor="ctr">
            <a:spAutoFit/>
          </a:bodyPr>
          <a:lstStyle/>
          <a:p>
            <a:pPr>
              <a:defRPr sz="3500">
                <a:solidFill>
                  <a:srgbClr val="F1693C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lang="ko" altLang="en-US" sz="4800" b="1" dirty="0">
                <a:solidFill>
                  <a:srgbClr val="353432"/>
                </a:solidFill>
              </a:rPr>
              <a:t>가상 작업 폴더 만들기</a:t>
            </a:r>
            <a:r>
              <a:rPr lang="en-US" altLang="ko" sz="4800" b="1" dirty="0">
                <a:solidFill>
                  <a:srgbClr val="353432"/>
                </a:solidFill>
              </a:rPr>
              <a:t>_</a:t>
            </a:r>
            <a:r>
              <a:rPr lang="ko" altLang="en-US" sz="4800" b="1" dirty="0">
                <a:solidFill>
                  <a:srgbClr val="353432"/>
                </a:solidFill>
              </a:rPr>
              <a:t>폴더 만들기</a:t>
            </a:r>
            <a:r>
              <a:rPr lang="en-US" altLang="ko" sz="4800" b="1" dirty="0">
                <a:solidFill>
                  <a:srgbClr val="353432"/>
                </a:solidFill>
              </a:rPr>
              <a:t>/</a:t>
            </a:r>
            <a:r>
              <a:rPr lang="ko" altLang="en-US" sz="4800" b="1" dirty="0">
                <a:solidFill>
                  <a:srgbClr val="353432"/>
                </a:solidFill>
              </a:rPr>
              <a:t>이동</a:t>
            </a:r>
            <a:endParaRPr lang="en-US" sz="4800" dirty="0">
              <a:solidFill>
                <a:srgbClr val="353432"/>
              </a:solidFill>
            </a:endParaRPr>
          </a:p>
        </p:txBody>
      </p:sp>
      <p:sp>
        <p:nvSpPr>
          <p:cNvPr id="9" name="Shape 149">
            <a:extLst>
              <a:ext uri="{FF2B5EF4-FFF2-40B4-BE49-F238E27FC236}">
                <a16:creationId xmlns:a16="http://schemas.microsoft.com/office/drawing/2014/main" id="{885F0B65-91A8-4EAA-9BBF-C5EA399F9252}"/>
              </a:ext>
            </a:extLst>
          </p:cNvPr>
          <p:cNvSpPr/>
          <p:nvPr/>
        </p:nvSpPr>
        <p:spPr>
          <a:xfrm flipV="1">
            <a:off x="704692" y="461728"/>
            <a:ext cx="1" cy="815770"/>
          </a:xfrm>
          <a:prstGeom prst="line">
            <a:avLst/>
          </a:prstGeom>
          <a:ln w="114300">
            <a:solidFill>
              <a:srgbClr val="DCDEE0"/>
            </a:solidFill>
            <a:miter lim="400000"/>
          </a:ln>
        </p:spPr>
        <p:txBody>
          <a:bodyPr lIns="38371" tIns="38371" rIns="38371" bIns="38371"/>
          <a:lstStyle/>
          <a:p>
            <a:pPr algn="l">
              <a:defRPr sz="2500">
                <a:solidFill>
                  <a:srgbClr val="676767"/>
                </a:solidFill>
              </a:defRPr>
            </a:pPr>
            <a:endParaRPr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D39B04-51A8-4F66-8D05-3C5213647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3" y="1517655"/>
            <a:ext cx="5087471" cy="3629742"/>
          </a:xfrm>
          <a:prstGeom prst="rect">
            <a:avLst/>
          </a:prstGeom>
        </p:spPr>
      </p:pic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1D0A19FF-261E-4B0F-A0A0-F254DA1BA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118" y="1571988"/>
            <a:ext cx="4979865" cy="3575409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9DE5D10B-120F-439C-9704-E8EECF80A3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210" y="5833651"/>
            <a:ext cx="9953625" cy="771525"/>
          </a:xfrm>
          <a:prstGeom prst="rect">
            <a:avLst/>
          </a:prstGeom>
        </p:spPr>
      </p:pic>
      <p:sp>
        <p:nvSpPr>
          <p:cNvPr id="13" name="Google Shape;111;p21">
            <a:extLst>
              <a:ext uri="{FF2B5EF4-FFF2-40B4-BE49-F238E27FC236}">
                <a16:creationId xmlns:a16="http://schemas.microsoft.com/office/drawing/2014/main" id="{ED931656-A999-4B33-83EF-8353491F2B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19187" y="4969941"/>
            <a:ext cx="10688754" cy="1727421"/>
          </a:xfrm>
          <a:prstGeom prst="rect">
            <a:avLst/>
          </a:prstGeom>
        </p:spPr>
        <p:txBody>
          <a:bodyPr spcFirstLastPara="1" vert="horz" wrap="square" lIns="121899" tIns="121899" rIns="121899" bIns="121899" rtlCol="0" anchor="t" anchorCtr="0">
            <a:noAutofit/>
          </a:bodyPr>
          <a:lstStyle/>
          <a:p>
            <a:pPr marL="0" indent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ct val="25000"/>
              <a:buNone/>
              <a:defRPr lang="ko-KR" altLang="en-US"/>
            </a:pPr>
            <a:r>
              <a:rPr lang="en-US" altLang="ko" b="1" dirty="0">
                <a:solidFill>
                  <a:schemeClr val="dk1"/>
                </a:solidFill>
              </a:rPr>
              <a:t>Proceed ([y]/n)? </a:t>
            </a:r>
            <a:r>
              <a:rPr lang="en-US" altLang="ko" sz="2733" b="1" dirty="0">
                <a:solidFill>
                  <a:srgbClr val="F1693C"/>
                </a:solidFill>
              </a:rPr>
              <a:t>Y</a:t>
            </a:r>
            <a:endParaRPr lang="ko-KR" altLang="en-US" sz="4000" b="1" dirty="0">
              <a:solidFill>
                <a:srgbClr val="F169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03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50">
            <a:extLst>
              <a:ext uri="{FF2B5EF4-FFF2-40B4-BE49-F238E27FC236}">
                <a16:creationId xmlns:a16="http://schemas.microsoft.com/office/drawing/2014/main" id="{0168D038-C5B2-41C1-89F0-3AE2BAF9A3F3}"/>
              </a:ext>
            </a:extLst>
          </p:cNvPr>
          <p:cNvSpPr/>
          <p:nvPr/>
        </p:nvSpPr>
        <p:spPr>
          <a:xfrm>
            <a:off x="946241" y="391214"/>
            <a:ext cx="11245755" cy="82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2636" tIns="42636" rIns="42636" bIns="42636" anchor="ctr">
            <a:spAutoFit/>
          </a:bodyPr>
          <a:lstStyle/>
          <a:p>
            <a:pPr>
              <a:defRPr sz="3500">
                <a:solidFill>
                  <a:srgbClr val="F1693C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lang="ko" altLang="en-US" sz="4800" b="1" dirty="0">
                <a:solidFill>
                  <a:srgbClr val="353432"/>
                </a:solidFill>
              </a:rPr>
              <a:t>가상 작업 폴더 만들기</a:t>
            </a:r>
            <a:r>
              <a:rPr lang="en-US" altLang="ko" sz="4800" b="1" dirty="0">
                <a:solidFill>
                  <a:srgbClr val="353432"/>
                </a:solidFill>
              </a:rPr>
              <a:t>_</a:t>
            </a:r>
            <a:r>
              <a:rPr lang="ko" altLang="en-US" sz="4800" b="1" dirty="0">
                <a:solidFill>
                  <a:srgbClr val="353432"/>
                </a:solidFill>
              </a:rPr>
              <a:t>폴더 만들기</a:t>
            </a:r>
            <a:r>
              <a:rPr lang="en-US" altLang="ko" sz="4800" b="1" dirty="0">
                <a:solidFill>
                  <a:srgbClr val="353432"/>
                </a:solidFill>
              </a:rPr>
              <a:t>/</a:t>
            </a:r>
            <a:r>
              <a:rPr lang="ko" altLang="en-US" sz="4800" b="1" dirty="0">
                <a:solidFill>
                  <a:srgbClr val="353432"/>
                </a:solidFill>
              </a:rPr>
              <a:t>이동</a:t>
            </a:r>
            <a:endParaRPr lang="en-US" sz="4800" dirty="0">
              <a:solidFill>
                <a:srgbClr val="353432"/>
              </a:solidFill>
            </a:endParaRPr>
          </a:p>
        </p:txBody>
      </p:sp>
      <p:sp>
        <p:nvSpPr>
          <p:cNvPr id="9" name="Shape 149">
            <a:extLst>
              <a:ext uri="{FF2B5EF4-FFF2-40B4-BE49-F238E27FC236}">
                <a16:creationId xmlns:a16="http://schemas.microsoft.com/office/drawing/2014/main" id="{885F0B65-91A8-4EAA-9BBF-C5EA399F9252}"/>
              </a:ext>
            </a:extLst>
          </p:cNvPr>
          <p:cNvSpPr/>
          <p:nvPr/>
        </p:nvSpPr>
        <p:spPr>
          <a:xfrm flipV="1">
            <a:off x="704692" y="461728"/>
            <a:ext cx="1" cy="815770"/>
          </a:xfrm>
          <a:prstGeom prst="line">
            <a:avLst/>
          </a:prstGeom>
          <a:ln w="114300">
            <a:solidFill>
              <a:srgbClr val="DCDEE0"/>
            </a:solidFill>
            <a:miter lim="400000"/>
          </a:ln>
        </p:spPr>
        <p:txBody>
          <a:bodyPr lIns="38371" tIns="38371" rIns="38371" bIns="38371"/>
          <a:lstStyle/>
          <a:p>
            <a:pPr algn="l">
              <a:defRPr sz="2500">
                <a:solidFill>
                  <a:srgbClr val="676767"/>
                </a:solidFill>
              </a:defRPr>
            </a:pPr>
            <a:endParaRPr dirty="0"/>
          </a:p>
        </p:txBody>
      </p:sp>
      <p:pic>
        <p:nvPicPr>
          <p:cNvPr id="3" name="Picture 2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259288E0-7355-4154-8D01-5959D40B9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25" y="2124635"/>
            <a:ext cx="4861105" cy="3481539"/>
          </a:xfrm>
          <a:prstGeom prst="rect">
            <a:avLst/>
          </a:prstGeom>
        </p:spPr>
      </p:pic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BA3ED33E-B321-4F27-BBE6-6621AD761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592" y="2124635"/>
            <a:ext cx="4852773" cy="348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0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50">
            <a:extLst>
              <a:ext uri="{FF2B5EF4-FFF2-40B4-BE49-F238E27FC236}">
                <a16:creationId xmlns:a16="http://schemas.microsoft.com/office/drawing/2014/main" id="{46FEF292-413D-4ACF-B8AC-4812FCBD878D}"/>
              </a:ext>
            </a:extLst>
          </p:cNvPr>
          <p:cNvSpPr/>
          <p:nvPr/>
        </p:nvSpPr>
        <p:spPr>
          <a:xfrm>
            <a:off x="946241" y="421991"/>
            <a:ext cx="11245755" cy="763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2636" tIns="42636" rIns="42636" bIns="42636" anchor="ctr">
            <a:spAutoFit/>
          </a:bodyPr>
          <a:lstStyle/>
          <a:p>
            <a:pPr>
              <a:defRPr sz="3500">
                <a:solidFill>
                  <a:srgbClr val="F1693C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lang="en-US" altLang="ko" sz="4400" b="1" dirty="0" err="1">
                <a:solidFill>
                  <a:srgbClr val="353432"/>
                </a:solidFill>
              </a:rPr>
              <a:t>testAI</a:t>
            </a:r>
            <a:r>
              <a:rPr lang="en-US" altLang="ko" sz="4400" b="1" dirty="0">
                <a:solidFill>
                  <a:srgbClr val="353432"/>
                </a:solidFill>
              </a:rPr>
              <a:t> Activate</a:t>
            </a:r>
            <a:endParaRPr lang="en-US" sz="4400" dirty="0">
              <a:solidFill>
                <a:srgbClr val="353432"/>
              </a:solidFill>
            </a:endParaRPr>
          </a:p>
        </p:txBody>
      </p:sp>
      <p:sp>
        <p:nvSpPr>
          <p:cNvPr id="7" name="Shape 149">
            <a:extLst>
              <a:ext uri="{FF2B5EF4-FFF2-40B4-BE49-F238E27FC236}">
                <a16:creationId xmlns:a16="http://schemas.microsoft.com/office/drawing/2014/main" id="{7A1F45A1-2500-4CA1-B7AF-56E8EF627A5C}"/>
              </a:ext>
            </a:extLst>
          </p:cNvPr>
          <p:cNvSpPr/>
          <p:nvPr/>
        </p:nvSpPr>
        <p:spPr>
          <a:xfrm flipV="1">
            <a:off x="704692" y="461728"/>
            <a:ext cx="1" cy="815770"/>
          </a:xfrm>
          <a:prstGeom prst="line">
            <a:avLst/>
          </a:prstGeom>
          <a:ln w="114300">
            <a:solidFill>
              <a:srgbClr val="DCDEE0"/>
            </a:solidFill>
            <a:miter lim="400000"/>
          </a:ln>
        </p:spPr>
        <p:txBody>
          <a:bodyPr lIns="38371" tIns="38371" rIns="38371" bIns="38371"/>
          <a:lstStyle/>
          <a:p>
            <a:pPr algn="l">
              <a:defRPr sz="2500">
                <a:solidFill>
                  <a:srgbClr val="676767"/>
                </a:solidFill>
              </a:defRPr>
            </a:pPr>
            <a:endParaRPr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77C332-9B34-41F2-B63B-43D02D021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526" y="2448224"/>
            <a:ext cx="5566948" cy="3987785"/>
          </a:xfrm>
          <a:prstGeom prst="rect">
            <a:avLst/>
          </a:prstGeom>
        </p:spPr>
      </p:pic>
      <p:sp>
        <p:nvSpPr>
          <p:cNvPr id="8" name="Google Shape;111;p21">
            <a:extLst>
              <a:ext uri="{FF2B5EF4-FFF2-40B4-BE49-F238E27FC236}">
                <a16:creationId xmlns:a16="http://schemas.microsoft.com/office/drawing/2014/main" id="{A2D71906-C014-4F11-91F3-F82074FE2F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4906" y="1185204"/>
            <a:ext cx="11788800" cy="1185204"/>
          </a:xfrm>
          <a:prstGeom prst="rect">
            <a:avLst/>
          </a:prstGeom>
        </p:spPr>
        <p:txBody>
          <a:bodyPr spcFirstLastPara="1" vert="horz" wrap="square" lIns="121899" tIns="121899" rIns="121899" bIns="121899" rtlCol="0" anchor="t" anchorCtr="0">
            <a:noAutofit/>
          </a:bodyPr>
          <a:lstStyle/>
          <a:p>
            <a:pPr marL="0" indent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ct val="25000"/>
              <a:buNone/>
              <a:defRPr lang="ko-KR" altLang="en-US"/>
            </a:pPr>
            <a:r>
              <a:rPr lang="en-US" altLang="ko" b="1" dirty="0">
                <a:solidFill>
                  <a:schemeClr val="dk1"/>
                </a:solidFill>
              </a:rPr>
              <a:t>(base) C:\testAI&gt; </a:t>
            </a:r>
            <a:r>
              <a:rPr lang="en-US" altLang="ko" sz="2733" b="1" dirty="0" err="1">
                <a:solidFill>
                  <a:srgbClr val="F1693C"/>
                </a:solidFill>
              </a:rPr>
              <a:t>conda</a:t>
            </a:r>
            <a:r>
              <a:rPr lang="en-US" altLang="ko" sz="2733" b="1" dirty="0">
                <a:solidFill>
                  <a:srgbClr val="F1693C"/>
                </a:solidFill>
              </a:rPr>
              <a:t> activate </a:t>
            </a:r>
            <a:r>
              <a:rPr lang="en-US" altLang="ko" sz="2733" b="1" dirty="0" err="1">
                <a:solidFill>
                  <a:srgbClr val="F1693C"/>
                </a:solidFill>
              </a:rPr>
              <a:t>testAI</a:t>
            </a:r>
            <a:endParaRPr lang="ko-KR" altLang="en-US" sz="4000" b="1" dirty="0">
              <a:solidFill>
                <a:srgbClr val="F169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03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50">
            <a:extLst>
              <a:ext uri="{FF2B5EF4-FFF2-40B4-BE49-F238E27FC236}">
                <a16:creationId xmlns:a16="http://schemas.microsoft.com/office/drawing/2014/main" id="{46FEF292-413D-4ACF-B8AC-4812FCBD878D}"/>
              </a:ext>
            </a:extLst>
          </p:cNvPr>
          <p:cNvSpPr/>
          <p:nvPr/>
        </p:nvSpPr>
        <p:spPr>
          <a:xfrm>
            <a:off x="946241" y="421991"/>
            <a:ext cx="11245755" cy="763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2636" tIns="42636" rIns="42636" bIns="42636" anchor="ctr">
            <a:spAutoFit/>
          </a:bodyPr>
          <a:lstStyle/>
          <a:p>
            <a:pPr>
              <a:defRPr sz="3500">
                <a:solidFill>
                  <a:srgbClr val="F1693C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lang="ko" altLang="en-US" sz="4400" b="1" dirty="0">
                <a:solidFill>
                  <a:srgbClr val="353432"/>
                </a:solidFill>
              </a:rPr>
              <a:t>가상환경 설정 </a:t>
            </a:r>
            <a:r>
              <a:rPr lang="en-US" altLang="ko" sz="4400" b="1" dirty="0">
                <a:solidFill>
                  <a:srgbClr val="353432"/>
                </a:solidFill>
              </a:rPr>
              <a:t>/ </a:t>
            </a:r>
            <a:r>
              <a:rPr lang="en-US" altLang="ko" sz="4400" b="1" dirty="0" err="1">
                <a:solidFill>
                  <a:srgbClr val="353432"/>
                </a:solidFill>
              </a:rPr>
              <a:t>numpy</a:t>
            </a:r>
            <a:r>
              <a:rPr lang="en-US" altLang="ko" sz="4400" b="1" dirty="0">
                <a:solidFill>
                  <a:srgbClr val="353432"/>
                </a:solidFill>
              </a:rPr>
              <a:t>(</a:t>
            </a:r>
            <a:r>
              <a:rPr lang="ko" altLang="en-US" sz="4400" b="1" dirty="0">
                <a:solidFill>
                  <a:srgbClr val="353432"/>
                </a:solidFill>
              </a:rPr>
              <a:t>넘파이</a:t>
            </a:r>
            <a:r>
              <a:rPr lang="en-US" altLang="ko" sz="4400" b="1" dirty="0">
                <a:solidFill>
                  <a:srgbClr val="353432"/>
                </a:solidFill>
              </a:rPr>
              <a:t>)</a:t>
            </a:r>
            <a:r>
              <a:rPr lang="ko" altLang="en-US" sz="4400" b="1" dirty="0">
                <a:solidFill>
                  <a:srgbClr val="353432"/>
                </a:solidFill>
              </a:rPr>
              <a:t>업그레이드</a:t>
            </a:r>
            <a:endParaRPr lang="en-US" sz="4400" dirty="0">
              <a:solidFill>
                <a:srgbClr val="353432"/>
              </a:solidFill>
            </a:endParaRPr>
          </a:p>
        </p:txBody>
      </p:sp>
      <p:sp>
        <p:nvSpPr>
          <p:cNvPr id="7" name="Shape 149">
            <a:extLst>
              <a:ext uri="{FF2B5EF4-FFF2-40B4-BE49-F238E27FC236}">
                <a16:creationId xmlns:a16="http://schemas.microsoft.com/office/drawing/2014/main" id="{7A1F45A1-2500-4CA1-B7AF-56E8EF627A5C}"/>
              </a:ext>
            </a:extLst>
          </p:cNvPr>
          <p:cNvSpPr/>
          <p:nvPr/>
        </p:nvSpPr>
        <p:spPr>
          <a:xfrm flipV="1">
            <a:off x="704692" y="461728"/>
            <a:ext cx="1" cy="815770"/>
          </a:xfrm>
          <a:prstGeom prst="line">
            <a:avLst/>
          </a:prstGeom>
          <a:ln w="114300">
            <a:solidFill>
              <a:srgbClr val="DCDEE0"/>
            </a:solidFill>
            <a:miter lim="400000"/>
          </a:ln>
        </p:spPr>
        <p:txBody>
          <a:bodyPr lIns="38371" tIns="38371" rIns="38371" bIns="38371"/>
          <a:lstStyle/>
          <a:p>
            <a:pPr algn="l">
              <a:defRPr sz="2500">
                <a:solidFill>
                  <a:srgbClr val="676767"/>
                </a:solidFill>
              </a:defRPr>
            </a:pPr>
            <a:endParaRPr dirty="0"/>
          </a:p>
        </p:txBody>
      </p:sp>
      <p:sp>
        <p:nvSpPr>
          <p:cNvPr id="11" name="Google Shape;111;p21">
            <a:extLst>
              <a:ext uri="{FF2B5EF4-FFF2-40B4-BE49-F238E27FC236}">
                <a16:creationId xmlns:a16="http://schemas.microsoft.com/office/drawing/2014/main" id="{BA8EA152-0661-42C8-B857-20A3173F65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4692" y="1014377"/>
            <a:ext cx="11788800" cy="1185204"/>
          </a:xfrm>
          <a:prstGeom prst="rect">
            <a:avLst/>
          </a:prstGeom>
        </p:spPr>
        <p:txBody>
          <a:bodyPr spcFirstLastPara="1" vert="horz" wrap="square" lIns="121899" tIns="121899" rIns="121899" bIns="121899" rtlCol="0" anchor="t" anchorCtr="0">
            <a:noAutofit/>
          </a:bodyPr>
          <a:lstStyle/>
          <a:p>
            <a:pPr marL="0" indent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ct val="25000"/>
              <a:buNone/>
              <a:defRPr lang="ko-KR" altLang="en-US"/>
            </a:pPr>
            <a:r>
              <a:rPr lang="en-US" altLang="ko" b="1" dirty="0">
                <a:solidFill>
                  <a:schemeClr val="dk1"/>
                </a:solidFill>
              </a:rPr>
              <a:t>(</a:t>
            </a:r>
            <a:r>
              <a:rPr lang="en-US" altLang="ko" b="1" dirty="0" err="1">
                <a:solidFill>
                  <a:schemeClr val="dk1"/>
                </a:solidFill>
              </a:rPr>
              <a:t>testAI</a:t>
            </a:r>
            <a:r>
              <a:rPr lang="en-US" altLang="ko" b="1" dirty="0">
                <a:solidFill>
                  <a:schemeClr val="dk1"/>
                </a:solidFill>
              </a:rPr>
              <a:t>) C:\testAI&gt;</a:t>
            </a:r>
            <a:r>
              <a:rPr lang="en-US" altLang="ko" sz="2733" b="1" dirty="0">
                <a:solidFill>
                  <a:srgbClr val="F1693C"/>
                </a:solidFill>
              </a:rPr>
              <a:t>conda create --name </a:t>
            </a:r>
            <a:r>
              <a:rPr lang="en-US" altLang="ko" sz="2733" b="1" dirty="0" err="1">
                <a:solidFill>
                  <a:srgbClr val="F1693C"/>
                </a:solidFill>
              </a:rPr>
              <a:t>testAI</a:t>
            </a:r>
            <a:r>
              <a:rPr lang="en-US" altLang="ko" sz="2733" b="1" dirty="0">
                <a:solidFill>
                  <a:srgbClr val="F1693C"/>
                </a:solidFill>
              </a:rPr>
              <a:t> python=3.7.1 anaconda</a:t>
            </a:r>
            <a:endParaRPr lang="ko-KR" altLang="en-US" sz="4000" b="1" dirty="0">
              <a:solidFill>
                <a:srgbClr val="F1693C"/>
              </a:solidFill>
            </a:endParaRP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010DE7-B7D7-437D-B813-9F23E29E7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597" y="1797059"/>
            <a:ext cx="6822805" cy="2343185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A7F2D2B3-2AF0-4670-A333-D1DDC5AC3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394" y="4792871"/>
            <a:ext cx="8159209" cy="2065129"/>
          </a:xfrm>
          <a:prstGeom prst="rect">
            <a:avLst/>
          </a:prstGeom>
        </p:spPr>
      </p:pic>
      <p:sp>
        <p:nvSpPr>
          <p:cNvPr id="17" name="Google Shape;111;p21">
            <a:extLst>
              <a:ext uri="{FF2B5EF4-FFF2-40B4-BE49-F238E27FC236}">
                <a16:creationId xmlns:a16="http://schemas.microsoft.com/office/drawing/2014/main" id="{BAFDA6EF-76C3-4107-AC39-F05A9488988D}"/>
              </a:ext>
            </a:extLst>
          </p:cNvPr>
          <p:cNvSpPr txBox="1">
            <a:spLocks/>
          </p:cNvSpPr>
          <p:nvPr/>
        </p:nvSpPr>
        <p:spPr>
          <a:xfrm>
            <a:off x="4458378" y="3929160"/>
            <a:ext cx="3275239" cy="1727421"/>
          </a:xfrm>
          <a:prstGeom prst="rect">
            <a:avLst/>
          </a:prstGeom>
        </p:spPr>
        <p:txBody>
          <a:bodyPr spcFirstLastPara="1" vert="horz" wrap="square" lIns="121899" tIns="121899" rIns="121899" bIns="121899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ct val="25000"/>
              <a:buFont typeface="Arial" panose="020B0604020202020204" pitchFamily="34" charset="0"/>
              <a:buNone/>
              <a:defRPr lang="ko-KR" altLang="en-US"/>
            </a:pPr>
            <a:r>
              <a:rPr lang="en-US" altLang="ko" b="1" dirty="0">
                <a:solidFill>
                  <a:schemeClr val="dk1"/>
                </a:solidFill>
              </a:rPr>
              <a:t>Proceed ([y]/n)? </a:t>
            </a:r>
            <a:r>
              <a:rPr lang="en-US" altLang="ko" sz="2733" b="1" dirty="0">
                <a:solidFill>
                  <a:srgbClr val="F1693C"/>
                </a:solidFill>
              </a:rPr>
              <a:t>Y</a:t>
            </a:r>
            <a:endParaRPr lang="ko-KR" altLang="en-US" sz="4000" b="1" dirty="0">
              <a:solidFill>
                <a:srgbClr val="F1693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066800"/>
          </a:xfrm>
          <a:prstGeom prst="rect">
            <a:avLst/>
          </a:prstGeom>
        </p:spPr>
        <p:txBody>
          <a:bodyPr spcFirstLastPara="1" vert="horz" wrap="square" lIns="121899" tIns="121899" rIns="121899" bIns="121899" rtlCol="0" anchor="t" anchorCtr="0">
            <a:noAutofit/>
          </a:bodyPr>
          <a:lstStyle/>
          <a:p>
            <a:pPr marL="0" indent="0">
              <a:spcAft>
                <a:spcPts val="2133"/>
              </a:spcAft>
              <a:buClr>
                <a:schemeClr val="dk1"/>
              </a:buClr>
              <a:buSzPct val="25000"/>
              <a:buNone/>
              <a:defRPr lang="ko-KR" altLang="en-US"/>
            </a:pPr>
            <a:r>
              <a:rPr lang="en-US" altLang="ko" b="1" dirty="0">
                <a:solidFill>
                  <a:srgbClr val="FF0000"/>
                </a:solidFill>
              </a:rPr>
              <a:t>(</a:t>
            </a:r>
            <a:r>
              <a:rPr lang="en-US" altLang="ko" b="1" dirty="0" err="1">
                <a:solidFill>
                  <a:srgbClr val="FF0000"/>
                </a:solidFill>
              </a:rPr>
              <a:t>testAI</a:t>
            </a:r>
            <a:r>
              <a:rPr lang="en-US" altLang="ko" b="1" dirty="0">
                <a:solidFill>
                  <a:srgbClr val="FF0000"/>
                </a:solidFill>
              </a:rPr>
              <a:t>)</a:t>
            </a:r>
            <a:r>
              <a:rPr lang="ko" altLang="en-US" b="1" dirty="0">
                <a:solidFill>
                  <a:schemeClr val="dk1"/>
                </a:solidFill>
              </a:rPr>
              <a:t> </a:t>
            </a:r>
            <a:r>
              <a:rPr lang="en-US" altLang="ko" b="1" dirty="0">
                <a:solidFill>
                  <a:schemeClr val="dk1"/>
                </a:solidFill>
              </a:rPr>
              <a:t>C:\testAI&gt; </a:t>
            </a:r>
            <a:r>
              <a:rPr lang="en-US" altLang="ko" sz="3733" b="1" dirty="0" err="1">
                <a:solidFill>
                  <a:srgbClr val="F1693C"/>
                </a:solidFill>
              </a:rPr>
              <a:t>conda</a:t>
            </a:r>
            <a:r>
              <a:rPr lang="en-US" altLang="ko" sz="3733" b="1" dirty="0">
                <a:solidFill>
                  <a:srgbClr val="F1693C"/>
                </a:solidFill>
              </a:rPr>
              <a:t> install </a:t>
            </a:r>
            <a:r>
              <a:rPr lang="en-US" altLang="ko" sz="3733" b="1" dirty="0" err="1">
                <a:solidFill>
                  <a:srgbClr val="F1693C"/>
                </a:solidFill>
              </a:rPr>
              <a:t>tensorflow</a:t>
            </a:r>
            <a:endParaRPr lang="ko-KR" b="1" dirty="0">
              <a:solidFill>
                <a:srgbClr val="F1693C"/>
              </a:solidFill>
            </a:endParaRPr>
          </a:p>
        </p:txBody>
      </p:sp>
      <p:sp>
        <p:nvSpPr>
          <p:cNvPr id="5" name="Shape 150">
            <a:extLst>
              <a:ext uri="{FF2B5EF4-FFF2-40B4-BE49-F238E27FC236}">
                <a16:creationId xmlns:a16="http://schemas.microsoft.com/office/drawing/2014/main" id="{D747E15D-2B30-446A-AFFD-BCC10348E424}"/>
              </a:ext>
            </a:extLst>
          </p:cNvPr>
          <p:cNvSpPr/>
          <p:nvPr/>
        </p:nvSpPr>
        <p:spPr>
          <a:xfrm>
            <a:off x="946241" y="421991"/>
            <a:ext cx="11245755" cy="763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2636" tIns="42636" rIns="42636" bIns="42636" anchor="ctr">
            <a:spAutoFit/>
          </a:bodyPr>
          <a:lstStyle/>
          <a:p>
            <a:pPr>
              <a:defRPr sz="3500">
                <a:solidFill>
                  <a:srgbClr val="F1693C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lang="en-US" altLang="ko" sz="4400" b="1" dirty="0" err="1">
                <a:solidFill>
                  <a:srgbClr val="353432"/>
                </a:solidFill>
              </a:rPr>
              <a:t>Tensorflow</a:t>
            </a:r>
            <a:r>
              <a:rPr lang="en-US" altLang="ko" sz="4400" b="1" dirty="0">
                <a:solidFill>
                  <a:srgbClr val="353432"/>
                </a:solidFill>
              </a:rPr>
              <a:t> </a:t>
            </a:r>
            <a:r>
              <a:rPr lang="ko-KR" altLang="en-US" sz="4400" b="1" dirty="0">
                <a:solidFill>
                  <a:srgbClr val="353432"/>
                </a:solidFill>
              </a:rPr>
              <a:t>설치</a:t>
            </a:r>
            <a:endParaRPr lang="en-US" sz="4400" dirty="0">
              <a:solidFill>
                <a:srgbClr val="353432"/>
              </a:solidFill>
            </a:endParaRPr>
          </a:p>
        </p:txBody>
      </p:sp>
      <p:sp>
        <p:nvSpPr>
          <p:cNvPr id="6" name="Shape 149">
            <a:extLst>
              <a:ext uri="{FF2B5EF4-FFF2-40B4-BE49-F238E27FC236}">
                <a16:creationId xmlns:a16="http://schemas.microsoft.com/office/drawing/2014/main" id="{8EC0B335-E257-4157-BF80-526E1CF16755}"/>
              </a:ext>
            </a:extLst>
          </p:cNvPr>
          <p:cNvSpPr/>
          <p:nvPr/>
        </p:nvSpPr>
        <p:spPr>
          <a:xfrm flipV="1">
            <a:off x="704692" y="461728"/>
            <a:ext cx="1" cy="815770"/>
          </a:xfrm>
          <a:prstGeom prst="line">
            <a:avLst/>
          </a:prstGeom>
          <a:ln w="114300">
            <a:solidFill>
              <a:srgbClr val="DCDEE0"/>
            </a:solidFill>
            <a:miter lim="400000"/>
          </a:ln>
        </p:spPr>
        <p:txBody>
          <a:bodyPr lIns="38371" tIns="38371" rIns="38371" bIns="38371"/>
          <a:lstStyle/>
          <a:p>
            <a:pPr algn="l">
              <a:defRPr sz="2500">
                <a:solidFill>
                  <a:srgbClr val="676767"/>
                </a:solidFill>
              </a:defRPr>
            </a:pPr>
            <a:endParaRPr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247D9F-0CBB-4BC2-AC66-FCF8F5F2FB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04"/>
          <a:stretch/>
        </p:blipFill>
        <p:spPr>
          <a:xfrm>
            <a:off x="704692" y="2207893"/>
            <a:ext cx="9963150" cy="1066801"/>
          </a:xfrm>
          <a:prstGeom prst="rect">
            <a:avLst/>
          </a:prstGeom>
        </p:spPr>
      </p:pic>
      <p:sp>
        <p:nvSpPr>
          <p:cNvPr id="10" name="Google Shape;126;p23">
            <a:extLst>
              <a:ext uri="{FF2B5EF4-FFF2-40B4-BE49-F238E27FC236}">
                <a16:creationId xmlns:a16="http://schemas.microsoft.com/office/drawing/2014/main" id="{32883641-D90C-4F2B-9FC4-438DFB9B70D1}"/>
              </a:ext>
            </a:extLst>
          </p:cNvPr>
          <p:cNvSpPr txBox="1">
            <a:spLocks/>
          </p:cNvSpPr>
          <p:nvPr/>
        </p:nvSpPr>
        <p:spPr>
          <a:xfrm>
            <a:off x="415600" y="3945954"/>
            <a:ext cx="11360800" cy="1066800"/>
          </a:xfrm>
          <a:prstGeom prst="rect">
            <a:avLst/>
          </a:prstGeom>
        </p:spPr>
        <p:txBody>
          <a:bodyPr spcFirstLastPara="1" vert="horz" wrap="square" lIns="121899" tIns="121899" rIns="121899" bIns="121899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133"/>
              </a:spcAft>
              <a:buClr>
                <a:schemeClr val="dk1"/>
              </a:buClr>
              <a:buSzPct val="25000"/>
              <a:buFont typeface="Arial" panose="020B0604020202020204" pitchFamily="34" charset="0"/>
              <a:buNone/>
              <a:defRPr lang="ko-KR" altLang="en-US"/>
            </a:pPr>
            <a:r>
              <a:rPr lang="en-US" altLang="ko" b="1" dirty="0">
                <a:solidFill>
                  <a:srgbClr val="FF0000"/>
                </a:solidFill>
              </a:rPr>
              <a:t>(</a:t>
            </a:r>
            <a:r>
              <a:rPr lang="en-US" altLang="ko" b="1" dirty="0" err="1">
                <a:solidFill>
                  <a:srgbClr val="FF0000"/>
                </a:solidFill>
              </a:rPr>
              <a:t>testAI</a:t>
            </a:r>
            <a:r>
              <a:rPr lang="en-US" altLang="ko" b="1" dirty="0">
                <a:solidFill>
                  <a:srgbClr val="FF0000"/>
                </a:solidFill>
              </a:rPr>
              <a:t>)</a:t>
            </a:r>
            <a:r>
              <a:rPr lang="ko" altLang="en-US" b="1" dirty="0">
                <a:solidFill>
                  <a:schemeClr val="dk1"/>
                </a:solidFill>
              </a:rPr>
              <a:t> </a:t>
            </a:r>
            <a:r>
              <a:rPr lang="en-US" altLang="ko" b="1" dirty="0">
                <a:solidFill>
                  <a:schemeClr val="dk1"/>
                </a:solidFill>
              </a:rPr>
              <a:t>C:\testAI&gt; </a:t>
            </a:r>
            <a:r>
              <a:rPr lang="en-US" altLang="ko" sz="3733" b="1" dirty="0" err="1">
                <a:solidFill>
                  <a:srgbClr val="F1693C"/>
                </a:solidFill>
              </a:rPr>
              <a:t>conda</a:t>
            </a:r>
            <a:r>
              <a:rPr lang="en-US" altLang="ko" sz="3733" b="1" dirty="0">
                <a:solidFill>
                  <a:srgbClr val="F1693C"/>
                </a:solidFill>
              </a:rPr>
              <a:t> install </a:t>
            </a:r>
            <a:r>
              <a:rPr lang="en-US" altLang="ko" sz="3733" b="1" dirty="0" err="1">
                <a:solidFill>
                  <a:srgbClr val="F1693C"/>
                </a:solidFill>
              </a:rPr>
              <a:t>keras</a:t>
            </a:r>
            <a:endParaRPr lang="en-US" altLang="ko" sz="3733" b="1" dirty="0">
              <a:solidFill>
                <a:srgbClr val="F1693C"/>
              </a:solidFill>
            </a:endParaRPr>
          </a:p>
          <a:p>
            <a:pPr marL="0" indent="0">
              <a:spcAft>
                <a:spcPts val="2133"/>
              </a:spcAft>
              <a:buClr>
                <a:schemeClr val="dk1"/>
              </a:buClr>
              <a:buSzPct val="25000"/>
              <a:buFont typeface="Arial" panose="020B0604020202020204" pitchFamily="34" charset="0"/>
              <a:buNone/>
              <a:defRPr lang="ko-KR" altLang="en-US"/>
            </a:pPr>
            <a:endParaRPr lang="ko-KR" altLang="en-US" b="1" dirty="0">
              <a:solidFill>
                <a:srgbClr val="F1693C"/>
              </a:solidFill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4911BDE-8381-48AA-BB4B-6DA6F7AF08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2" y="5012754"/>
            <a:ext cx="9944100" cy="86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115200"/>
          </a:xfrm>
          <a:prstGeom prst="rect">
            <a:avLst/>
          </a:prstGeom>
        </p:spPr>
        <p:txBody>
          <a:bodyPr spcFirstLastPara="1" vert="horz" wrap="square" lIns="121899" tIns="121899" rIns="121899" bIns="121899" rtlCol="0" anchor="t" anchorCtr="0">
            <a:noAutofit/>
          </a:bodyPr>
          <a:lstStyle/>
          <a:p>
            <a:pPr marL="0" indent="0">
              <a:spcAft>
                <a:spcPts val="2133"/>
              </a:spcAft>
              <a:buClr>
                <a:schemeClr val="dk1"/>
              </a:buClr>
              <a:buSzPct val="25000"/>
              <a:buNone/>
              <a:defRPr lang="ko-KR" altLang="en-US"/>
            </a:pPr>
            <a:r>
              <a:rPr lang="en-US" altLang="ko" b="1" dirty="0">
                <a:solidFill>
                  <a:srgbClr val="FF0000"/>
                </a:solidFill>
              </a:rPr>
              <a:t>(</a:t>
            </a:r>
            <a:r>
              <a:rPr lang="en-US" altLang="ko" b="1" dirty="0" err="1">
                <a:solidFill>
                  <a:srgbClr val="FF0000"/>
                </a:solidFill>
              </a:rPr>
              <a:t>testAI</a:t>
            </a:r>
            <a:r>
              <a:rPr lang="en-US" altLang="ko" b="1" dirty="0">
                <a:solidFill>
                  <a:srgbClr val="FF0000"/>
                </a:solidFill>
              </a:rPr>
              <a:t>)</a:t>
            </a:r>
            <a:r>
              <a:rPr lang="ko" altLang="en-US" b="1" dirty="0">
                <a:solidFill>
                  <a:schemeClr val="dk1"/>
                </a:solidFill>
              </a:rPr>
              <a:t> </a:t>
            </a:r>
            <a:r>
              <a:rPr lang="en-US" altLang="ko" b="1" dirty="0">
                <a:solidFill>
                  <a:schemeClr val="dk1"/>
                </a:solidFill>
              </a:rPr>
              <a:t>C:\testAI&gt; </a:t>
            </a:r>
            <a:r>
              <a:rPr lang="en-US" altLang="ko" sz="3733" b="1" dirty="0" err="1">
                <a:solidFill>
                  <a:srgbClr val="F1693C"/>
                </a:solidFill>
              </a:rPr>
              <a:t>conda</a:t>
            </a:r>
            <a:r>
              <a:rPr lang="en-US" altLang="ko" sz="3733" b="1" dirty="0">
                <a:solidFill>
                  <a:srgbClr val="F1693C"/>
                </a:solidFill>
              </a:rPr>
              <a:t> install </a:t>
            </a:r>
            <a:r>
              <a:rPr lang="en-US" altLang="ko" sz="3733" b="1" dirty="0" err="1">
                <a:solidFill>
                  <a:srgbClr val="F1693C"/>
                </a:solidFill>
              </a:rPr>
              <a:t>keras</a:t>
            </a:r>
            <a:endParaRPr lang="ko-KR" b="1" dirty="0">
              <a:solidFill>
                <a:srgbClr val="F1693C"/>
              </a:solidFill>
            </a:endParaRPr>
          </a:p>
        </p:txBody>
      </p:sp>
      <p:sp>
        <p:nvSpPr>
          <p:cNvPr id="5" name="Shape 150">
            <a:extLst>
              <a:ext uri="{FF2B5EF4-FFF2-40B4-BE49-F238E27FC236}">
                <a16:creationId xmlns:a16="http://schemas.microsoft.com/office/drawing/2014/main" id="{0A4E43B0-490A-4C34-8BC0-8C90B52702FA}"/>
              </a:ext>
            </a:extLst>
          </p:cNvPr>
          <p:cNvSpPr/>
          <p:nvPr/>
        </p:nvSpPr>
        <p:spPr>
          <a:xfrm>
            <a:off x="946241" y="421991"/>
            <a:ext cx="11245755" cy="763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2636" tIns="42636" rIns="42636" bIns="42636" anchor="ctr">
            <a:spAutoFit/>
          </a:bodyPr>
          <a:lstStyle/>
          <a:p>
            <a:pPr>
              <a:defRPr sz="3500">
                <a:solidFill>
                  <a:srgbClr val="F1693C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lang="en-US" altLang="ko" sz="4400" b="1" dirty="0" err="1">
                <a:solidFill>
                  <a:srgbClr val="353432"/>
                </a:solidFill>
              </a:rPr>
              <a:t>keras</a:t>
            </a:r>
            <a:r>
              <a:rPr lang="en-US" altLang="ko" sz="4400" b="1" dirty="0">
                <a:solidFill>
                  <a:srgbClr val="353432"/>
                </a:solidFill>
              </a:rPr>
              <a:t> </a:t>
            </a:r>
            <a:r>
              <a:rPr lang="ko-KR" altLang="en-US" sz="4400" b="1" dirty="0">
                <a:solidFill>
                  <a:srgbClr val="353432"/>
                </a:solidFill>
              </a:rPr>
              <a:t>설치</a:t>
            </a:r>
            <a:endParaRPr lang="en-US" sz="4400" dirty="0">
              <a:solidFill>
                <a:srgbClr val="353432"/>
              </a:solidFill>
            </a:endParaRPr>
          </a:p>
        </p:txBody>
      </p:sp>
      <p:sp>
        <p:nvSpPr>
          <p:cNvPr id="6" name="Shape 149">
            <a:extLst>
              <a:ext uri="{FF2B5EF4-FFF2-40B4-BE49-F238E27FC236}">
                <a16:creationId xmlns:a16="http://schemas.microsoft.com/office/drawing/2014/main" id="{51E44CA8-0965-4AA3-8554-E09F529A913B}"/>
              </a:ext>
            </a:extLst>
          </p:cNvPr>
          <p:cNvSpPr/>
          <p:nvPr/>
        </p:nvSpPr>
        <p:spPr>
          <a:xfrm flipV="1">
            <a:off x="704692" y="461728"/>
            <a:ext cx="1" cy="815770"/>
          </a:xfrm>
          <a:prstGeom prst="line">
            <a:avLst/>
          </a:prstGeom>
          <a:ln w="114300">
            <a:solidFill>
              <a:srgbClr val="DCDEE0"/>
            </a:solidFill>
            <a:miter lim="400000"/>
          </a:ln>
        </p:spPr>
        <p:txBody>
          <a:bodyPr lIns="38371" tIns="38371" rIns="38371" bIns="38371"/>
          <a:lstStyle/>
          <a:p>
            <a:pPr algn="l">
              <a:defRPr sz="2500">
                <a:solidFill>
                  <a:srgbClr val="676767"/>
                </a:solidFill>
              </a:defRPr>
            </a:pPr>
            <a:endParaRPr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55FE7A-36B2-498C-86B0-518779316B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3"/>
          <a:stretch/>
        </p:blipFill>
        <p:spPr>
          <a:xfrm>
            <a:off x="1460183" y="2255814"/>
            <a:ext cx="5702617" cy="3900707"/>
          </a:xfrm>
          <a:prstGeom prst="rect">
            <a:avLst/>
          </a:prstGeom>
        </p:spPr>
      </p:pic>
      <p:sp>
        <p:nvSpPr>
          <p:cNvPr id="8" name="Google Shape;111;p21">
            <a:extLst>
              <a:ext uri="{FF2B5EF4-FFF2-40B4-BE49-F238E27FC236}">
                <a16:creationId xmlns:a16="http://schemas.microsoft.com/office/drawing/2014/main" id="{3A159525-D05C-4C8E-8754-B49B0E06AAB9}"/>
              </a:ext>
            </a:extLst>
          </p:cNvPr>
          <p:cNvSpPr txBox="1">
            <a:spLocks/>
          </p:cNvSpPr>
          <p:nvPr/>
        </p:nvSpPr>
        <p:spPr>
          <a:xfrm>
            <a:off x="7223760" y="3868200"/>
            <a:ext cx="3275239" cy="1727421"/>
          </a:xfrm>
          <a:prstGeom prst="rect">
            <a:avLst/>
          </a:prstGeom>
        </p:spPr>
        <p:txBody>
          <a:bodyPr spcFirstLastPara="1" vert="horz" wrap="square" lIns="121899" tIns="121899" rIns="121899" bIns="121899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ct val="25000"/>
              <a:buFont typeface="Arial" panose="020B0604020202020204" pitchFamily="34" charset="0"/>
              <a:buNone/>
              <a:defRPr lang="ko-KR" altLang="en-US"/>
            </a:pPr>
            <a:r>
              <a:rPr lang="en-US" altLang="ko" b="1" dirty="0">
                <a:solidFill>
                  <a:schemeClr val="dk1"/>
                </a:solidFill>
              </a:rPr>
              <a:t>Proceed ([y]/n)? </a:t>
            </a:r>
            <a:r>
              <a:rPr lang="en-US" altLang="ko" sz="2733" b="1" dirty="0">
                <a:solidFill>
                  <a:srgbClr val="F1693C"/>
                </a:solidFill>
              </a:rPr>
              <a:t>Y</a:t>
            </a:r>
            <a:endParaRPr lang="ko-KR" altLang="en-US" sz="4000" b="1" dirty="0">
              <a:solidFill>
                <a:srgbClr val="F1693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0">
            <a:extLst>
              <a:ext uri="{FF2B5EF4-FFF2-40B4-BE49-F238E27FC236}">
                <a16:creationId xmlns:a16="http://schemas.microsoft.com/office/drawing/2014/main" id="{905B713A-4545-4E1D-8724-D088828F6776}"/>
              </a:ext>
            </a:extLst>
          </p:cNvPr>
          <p:cNvSpPr/>
          <p:nvPr/>
        </p:nvSpPr>
        <p:spPr>
          <a:xfrm>
            <a:off x="946242" y="345047"/>
            <a:ext cx="9008233" cy="91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2636" tIns="42636" rIns="42636" bIns="42636" anchor="ctr">
            <a:spAutoFit/>
          </a:bodyPr>
          <a:lstStyle/>
          <a:p>
            <a:pPr>
              <a:defRPr sz="3500">
                <a:solidFill>
                  <a:srgbClr val="F1693C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lang="ko-KR" altLang="en-US" sz="5400" dirty="0"/>
              <a:t>안내 </a:t>
            </a:r>
            <a:endParaRPr lang="en-US" sz="5400" dirty="0"/>
          </a:p>
        </p:txBody>
      </p:sp>
      <p:sp>
        <p:nvSpPr>
          <p:cNvPr id="16" name="Shape 149">
            <a:extLst>
              <a:ext uri="{FF2B5EF4-FFF2-40B4-BE49-F238E27FC236}">
                <a16:creationId xmlns:a16="http://schemas.microsoft.com/office/drawing/2014/main" id="{46BA6580-A462-48E4-8BD0-58473A17F0D8}"/>
              </a:ext>
            </a:extLst>
          </p:cNvPr>
          <p:cNvSpPr/>
          <p:nvPr/>
        </p:nvSpPr>
        <p:spPr>
          <a:xfrm flipV="1">
            <a:off x="704692" y="461728"/>
            <a:ext cx="1" cy="815770"/>
          </a:xfrm>
          <a:prstGeom prst="line">
            <a:avLst/>
          </a:prstGeom>
          <a:ln w="114300">
            <a:solidFill>
              <a:srgbClr val="DCDEE0"/>
            </a:solidFill>
            <a:miter lim="400000"/>
          </a:ln>
        </p:spPr>
        <p:txBody>
          <a:bodyPr lIns="38371" tIns="38371" rIns="38371" bIns="38371"/>
          <a:lstStyle/>
          <a:p>
            <a:pPr algn="l">
              <a:defRPr sz="2500">
                <a:solidFill>
                  <a:srgbClr val="676767"/>
                </a:solidFill>
              </a:defRPr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F8E4CF-3E13-4C18-81B6-C5E81C73D76C}"/>
              </a:ext>
            </a:extLst>
          </p:cNvPr>
          <p:cNvSpPr/>
          <p:nvPr/>
        </p:nvSpPr>
        <p:spPr>
          <a:xfrm>
            <a:off x="681211" y="1821159"/>
            <a:ext cx="1082957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rgbClr val="F1693C"/>
                </a:solidFill>
                <a:latin typeface="+mj-ea"/>
                <a:ea typeface="+mj-ea"/>
              </a:rPr>
              <a:t>청소년 인공지능 시범학교 운영을 내실 있게 추진하기 위해 설치가 반드시 필요합니다</a:t>
            </a:r>
            <a:r>
              <a:rPr lang="en-US" altLang="ko-KR" sz="3200" b="1" dirty="0">
                <a:solidFill>
                  <a:srgbClr val="F1693C"/>
                </a:solidFill>
                <a:latin typeface="+mj-ea"/>
                <a:ea typeface="+mj-ea"/>
              </a:rPr>
              <a:t>.</a:t>
            </a:r>
          </a:p>
          <a:p>
            <a:endParaRPr lang="en-US" altLang="ko-KR" sz="3200" b="1" dirty="0">
              <a:solidFill>
                <a:srgbClr val="F1693C"/>
              </a:solidFill>
              <a:latin typeface="+mj-ea"/>
              <a:ea typeface="+mj-ea"/>
            </a:endParaRPr>
          </a:p>
          <a:p>
            <a:r>
              <a:rPr lang="ko-KR" altLang="en-US" sz="3200" b="1" dirty="0">
                <a:solidFill>
                  <a:srgbClr val="F1693C"/>
                </a:solidFill>
                <a:latin typeface="+mj-ea"/>
                <a:ea typeface="+mj-ea"/>
              </a:rPr>
              <a:t>다음 슬라이드부터 </a:t>
            </a:r>
            <a:r>
              <a:rPr lang="en-US" altLang="ko-KR" sz="3200" b="1" dirty="0">
                <a:solidFill>
                  <a:srgbClr val="F1693C"/>
                </a:solidFill>
                <a:latin typeface="+mj-ea"/>
                <a:ea typeface="+mj-ea"/>
              </a:rPr>
              <a:t>Step by Step</a:t>
            </a:r>
            <a:r>
              <a:rPr lang="ko-KR" altLang="en-US" sz="3200" b="1" dirty="0">
                <a:solidFill>
                  <a:srgbClr val="F1693C"/>
                </a:solidFill>
                <a:latin typeface="+mj-ea"/>
                <a:ea typeface="+mj-ea"/>
              </a:rPr>
              <a:t>으로 따라 설치해 보세요</a:t>
            </a:r>
            <a:r>
              <a:rPr lang="en-US" altLang="ko-KR" sz="3200" b="1" dirty="0">
                <a:solidFill>
                  <a:srgbClr val="F1693C"/>
                </a:solidFill>
                <a:latin typeface="+mj-ea"/>
                <a:ea typeface="+mj-ea"/>
              </a:rPr>
              <a:t>.</a:t>
            </a:r>
          </a:p>
          <a:p>
            <a:endParaRPr lang="en-US" altLang="ko-KR" sz="3200" b="1" dirty="0">
              <a:solidFill>
                <a:srgbClr val="F1693C"/>
              </a:solidFill>
              <a:latin typeface="+mj-ea"/>
              <a:ea typeface="+mj-ea"/>
            </a:endParaRPr>
          </a:p>
          <a:p>
            <a:r>
              <a:rPr lang="en-US" altLang="ko-KR" sz="3200" b="1" dirty="0">
                <a:solidFill>
                  <a:srgbClr val="F1693C"/>
                </a:solidFill>
                <a:latin typeface="+mj-ea"/>
                <a:ea typeface="+mj-ea"/>
              </a:rPr>
              <a:t>(</a:t>
            </a:r>
            <a:r>
              <a:rPr lang="ko-KR" altLang="en-US" sz="3200" b="1" dirty="0">
                <a:solidFill>
                  <a:srgbClr val="F1693C"/>
                </a:solidFill>
                <a:latin typeface="+mj-ea"/>
                <a:ea typeface="+mj-ea"/>
              </a:rPr>
              <a:t>주의</a:t>
            </a:r>
            <a:r>
              <a:rPr lang="en-US" altLang="ko-KR" sz="3200" b="1" dirty="0">
                <a:solidFill>
                  <a:srgbClr val="F1693C"/>
                </a:solidFill>
                <a:latin typeface="+mj-ea"/>
                <a:ea typeface="+mj-ea"/>
              </a:rPr>
              <a:t>) </a:t>
            </a:r>
            <a:r>
              <a:rPr lang="ko-KR" altLang="en-US" sz="3200" b="1" dirty="0">
                <a:solidFill>
                  <a:srgbClr val="F1693C"/>
                </a:solidFill>
                <a:latin typeface="+mj-ea"/>
                <a:ea typeface="+mj-ea"/>
              </a:rPr>
              <a:t>만약 현재 파이션</a:t>
            </a:r>
            <a:r>
              <a:rPr lang="en-US" altLang="ko-KR" sz="3200" b="1" dirty="0">
                <a:solidFill>
                  <a:srgbClr val="F1693C"/>
                </a:solidFill>
                <a:latin typeface="+mj-ea"/>
                <a:ea typeface="+mj-ea"/>
              </a:rPr>
              <a:t>, </a:t>
            </a:r>
            <a:r>
              <a:rPr lang="ko-KR" altLang="en-US" sz="3200" b="1" dirty="0">
                <a:solidFill>
                  <a:srgbClr val="F1693C"/>
                </a:solidFill>
                <a:latin typeface="+mj-ea"/>
                <a:ea typeface="+mj-ea"/>
              </a:rPr>
              <a:t>아나콘다 등이 설치되어 있다면 삭제 후 설치해 주세요</a:t>
            </a:r>
          </a:p>
        </p:txBody>
      </p:sp>
    </p:spTree>
    <p:extLst>
      <p:ext uri="{BB962C8B-B14F-4D97-AF65-F5344CB8AC3E}">
        <p14:creationId xmlns:p14="http://schemas.microsoft.com/office/powerpoint/2010/main" val="232094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776400"/>
          </a:xfrm>
          <a:prstGeom prst="rect">
            <a:avLst/>
          </a:prstGeom>
        </p:spPr>
        <p:txBody>
          <a:bodyPr spcFirstLastPara="1" vert="horz" wrap="square" lIns="121899" tIns="121899" rIns="121899" bIns="121899" rtlCol="0" anchor="t" anchorCtr="0">
            <a:noAutofit/>
          </a:bodyPr>
          <a:lstStyle/>
          <a:p>
            <a:pPr marL="0" indent="0">
              <a:buNone/>
              <a:defRPr lang="ko-KR" altLang="en-US"/>
            </a:pPr>
            <a:r>
              <a:rPr lang="en-US" altLang="ko" b="1" dirty="0">
                <a:solidFill>
                  <a:srgbClr val="FF0000"/>
                </a:solidFill>
              </a:rPr>
              <a:t>(</a:t>
            </a:r>
            <a:r>
              <a:rPr lang="en-US" altLang="ko" b="1" dirty="0" err="1">
                <a:solidFill>
                  <a:srgbClr val="FF0000"/>
                </a:solidFill>
              </a:rPr>
              <a:t>testAI</a:t>
            </a:r>
            <a:r>
              <a:rPr lang="en-US" altLang="ko" b="1" dirty="0">
                <a:solidFill>
                  <a:srgbClr val="FF0000"/>
                </a:solidFill>
              </a:rPr>
              <a:t>)</a:t>
            </a:r>
            <a:r>
              <a:rPr lang="ko" altLang="en-US" b="1" dirty="0">
                <a:solidFill>
                  <a:schemeClr val="dk1"/>
                </a:solidFill>
              </a:rPr>
              <a:t> </a:t>
            </a:r>
            <a:r>
              <a:rPr lang="en-US" altLang="ko" b="1" dirty="0">
                <a:solidFill>
                  <a:schemeClr val="dk1"/>
                </a:solidFill>
              </a:rPr>
              <a:t>C:\testAI&gt; </a:t>
            </a:r>
            <a:r>
              <a:rPr lang="en-US" altLang="ko" sz="3733" b="1" dirty="0" err="1">
                <a:solidFill>
                  <a:srgbClr val="F1693C"/>
                </a:solidFill>
              </a:rPr>
              <a:t>conda</a:t>
            </a:r>
            <a:r>
              <a:rPr lang="en-US" altLang="ko" sz="3733" b="1" dirty="0">
                <a:solidFill>
                  <a:srgbClr val="F1693C"/>
                </a:solidFill>
              </a:rPr>
              <a:t> install </a:t>
            </a:r>
            <a:r>
              <a:rPr lang="en-US" altLang="ko" sz="3733" b="1" dirty="0" err="1">
                <a:solidFill>
                  <a:srgbClr val="F1693C"/>
                </a:solidFill>
              </a:rPr>
              <a:t>opencv</a:t>
            </a:r>
            <a:endParaRPr lang="ko" altLang="en-US" sz="3733" b="1" dirty="0">
              <a:solidFill>
                <a:srgbClr val="F1693C"/>
              </a:solidFill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ct val="25000"/>
              <a:buNone/>
              <a:defRPr lang="ko-KR" altLang="en-US"/>
            </a:pPr>
            <a:r>
              <a:rPr lang="en-US" altLang="ko" b="1" dirty="0">
                <a:solidFill>
                  <a:srgbClr val="FF0000"/>
                </a:solidFill>
              </a:rPr>
              <a:t>(</a:t>
            </a:r>
            <a:r>
              <a:rPr lang="en-US" altLang="ko" b="1" dirty="0" err="1">
                <a:solidFill>
                  <a:srgbClr val="FF0000"/>
                </a:solidFill>
              </a:rPr>
              <a:t>testAI</a:t>
            </a:r>
            <a:r>
              <a:rPr lang="en-US" altLang="ko" b="1" dirty="0">
                <a:solidFill>
                  <a:srgbClr val="FF0000"/>
                </a:solidFill>
              </a:rPr>
              <a:t>)</a:t>
            </a:r>
            <a:r>
              <a:rPr lang="ko" altLang="en-US" b="1" dirty="0">
                <a:solidFill>
                  <a:schemeClr val="dk1"/>
                </a:solidFill>
              </a:rPr>
              <a:t> </a:t>
            </a:r>
            <a:r>
              <a:rPr lang="en-US" altLang="ko" b="1" dirty="0">
                <a:solidFill>
                  <a:schemeClr val="dk1"/>
                </a:solidFill>
              </a:rPr>
              <a:t>C:\testAI&gt; </a:t>
            </a:r>
            <a:r>
              <a:rPr lang="en-US" altLang="ko" sz="3733" b="1" dirty="0" err="1">
                <a:solidFill>
                  <a:srgbClr val="F1693C"/>
                </a:solidFill>
              </a:rPr>
              <a:t>conda</a:t>
            </a:r>
            <a:r>
              <a:rPr lang="en-US" altLang="ko" sz="3733" b="1" dirty="0">
                <a:solidFill>
                  <a:srgbClr val="F1693C"/>
                </a:solidFill>
              </a:rPr>
              <a:t> install git</a:t>
            </a:r>
            <a:endParaRPr lang="ko-KR" altLang="en-US" b="1" dirty="0">
              <a:solidFill>
                <a:srgbClr val="F1693C"/>
              </a:solidFill>
            </a:endParaRPr>
          </a:p>
        </p:txBody>
      </p:sp>
      <p:sp>
        <p:nvSpPr>
          <p:cNvPr id="6" name="Shape 150">
            <a:extLst>
              <a:ext uri="{FF2B5EF4-FFF2-40B4-BE49-F238E27FC236}">
                <a16:creationId xmlns:a16="http://schemas.microsoft.com/office/drawing/2014/main" id="{7CE19A36-BED3-47F3-817F-CD4361BBA9BA}"/>
              </a:ext>
            </a:extLst>
          </p:cNvPr>
          <p:cNvSpPr/>
          <p:nvPr/>
        </p:nvSpPr>
        <p:spPr>
          <a:xfrm>
            <a:off x="946241" y="421991"/>
            <a:ext cx="11245755" cy="763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2636" tIns="42636" rIns="42636" bIns="42636" anchor="ctr">
            <a:spAutoFit/>
          </a:bodyPr>
          <a:lstStyle/>
          <a:p>
            <a:pPr>
              <a:defRPr sz="3500">
                <a:solidFill>
                  <a:srgbClr val="F1693C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lang="ko" altLang="en-US" sz="4400" b="1" dirty="0">
                <a:solidFill>
                  <a:srgbClr val="353432"/>
                </a:solidFill>
              </a:rPr>
              <a:t>주요 패키지</a:t>
            </a:r>
            <a:r>
              <a:rPr lang="en-US" altLang="ko" sz="4400" b="1" dirty="0">
                <a:solidFill>
                  <a:srgbClr val="353432"/>
                </a:solidFill>
              </a:rPr>
              <a:t>(</a:t>
            </a:r>
            <a:r>
              <a:rPr lang="en-US" altLang="ko" sz="4400" b="1" dirty="0" err="1">
                <a:solidFill>
                  <a:srgbClr val="353432"/>
                </a:solidFill>
              </a:rPr>
              <a:t>Opencv</a:t>
            </a:r>
            <a:r>
              <a:rPr lang="en-US" altLang="ko" sz="4400" b="1" dirty="0">
                <a:solidFill>
                  <a:srgbClr val="353432"/>
                </a:solidFill>
              </a:rPr>
              <a:t> git)</a:t>
            </a:r>
            <a:r>
              <a:rPr lang="ko" altLang="en-US" sz="4400" b="1" dirty="0">
                <a:solidFill>
                  <a:srgbClr val="353432"/>
                </a:solidFill>
              </a:rPr>
              <a:t>설치</a:t>
            </a:r>
            <a:endParaRPr lang="en-US" sz="4400" dirty="0">
              <a:solidFill>
                <a:srgbClr val="353432"/>
              </a:solidFill>
            </a:endParaRPr>
          </a:p>
        </p:txBody>
      </p:sp>
      <p:sp>
        <p:nvSpPr>
          <p:cNvPr id="7" name="Shape 149">
            <a:extLst>
              <a:ext uri="{FF2B5EF4-FFF2-40B4-BE49-F238E27FC236}">
                <a16:creationId xmlns:a16="http://schemas.microsoft.com/office/drawing/2014/main" id="{7EB4228B-77A0-4D0E-BF02-673CD8A52649}"/>
              </a:ext>
            </a:extLst>
          </p:cNvPr>
          <p:cNvSpPr/>
          <p:nvPr/>
        </p:nvSpPr>
        <p:spPr>
          <a:xfrm flipV="1">
            <a:off x="704692" y="461728"/>
            <a:ext cx="1" cy="815770"/>
          </a:xfrm>
          <a:prstGeom prst="line">
            <a:avLst/>
          </a:prstGeom>
          <a:ln w="114300">
            <a:solidFill>
              <a:srgbClr val="DCDEE0"/>
            </a:solidFill>
            <a:miter lim="400000"/>
          </a:ln>
        </p:spPr>
        <p:txBody>
          <a:bodyPr lIns="38371" tIns="38371" rIns="38371" bIns="38371"/>
          <a:lstStyle/>
          <a:p>
            <a:pPr algn="l">
              <a:defRPr sz="2500">
                <a:solidFill>
                  <a:srgbClr val="676767"/>
                </a:solidFill>
              </a:defRPr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276269-7526-45E2-8D1E-1318616BD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99" y="3179208"/>
            <a:ext cx="4953691" cy="1743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093DBD-8E1D-4A16-AEC1-44F74D335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99" y="5321367"/>
            <a:ext cx="9972675" cy="857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BF5693-0CBC-4C25-9674-7FF1A34943A4}"/>
              </a:ext>
            </a:extLst>
          </p:cNvPr>
          <p:cNvSpPr/>
          <p:nvPr/>
        </p:nvSpPr>
        <p:spPr>
          <a:xfrm>
            <a:off x="0" y="0"/>
            <a:ext cx="12174251" cy="6858000"/>
          </a:xfrm>
          <a:prstGeom prst="rect">
            <a:avLst/>
          </a:prstGeom>
          <a:solidFill>
            <a:srgbClr val="4692BF"/>
          </a:solidFill>
          <a:ln>
            <a:solidFill>
              <a:srgbClr val="469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692BF"/>
              </a:solidFill>
            </a:endParaRPr>
          </a:p>
        </p:txBody>
      </p:sp>
      <p:sp>
        <p:nvSpPr>
          <p:cNvPr id="8" name="Shape 137">
            <a:extLst>
              <a:ext uri="{FF2B5EF4-FFF2-40B4-BE49-F238E27FC236}">
                <a16:creationId xmlns:a16="http://schemas.microsoft.com/office/drawing/2014/main" id="{6BD3469C-8F41-44C6-9749-7F7757C67D19}"/>
              </a:ext>
            </a:extLst>
          </p:cNvPr>
          <p:cNvSpPr/>
          <p:nvPr/>
        </p:nvSpPr>
        <p:spPr>
          <a:xfrm>
            <a:off x="1922317" y="3016615"/>
            <a:ext cx="9529459" cy="82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2636" tIns="42636" rIns="42636" bIns="42636" anchor="ctr">
            <a:spAutoFit/>
          </a:bodyPr>
          <a:lstStyle/>
          <a:p>
            <a:pPr>
              <a:defRPr sz="8200">
                <a:solidFill>
                  <a:srgbClr val="1A91A0"/>
                </a:solidFill>
                <a:latin typeface="Apple SD 산돌고딕 Neo 강한 볼드체"/>
                <a:ea typeface="Apple SD 산돌고딕 Neo 강한 볼드체"/>
                <a:cs typeface="Apple SD 산돌고딕 Neo 강한 볼드체"/>
                <a:sym typeface="Apple SD 산돌고딕 Neo 강한 볼드체"/>
              </a:defRPr>
            </a:pPr>
            <a:r>
              <a:rPr lang="ko-KR" altLang="en-US" sz="4800" b="1" dirty="0"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쥬피터 노트북</a:t>
            </a:r>
            <a:endParaRPr sz="4800" dirty="0">
              <a:solidFill>
                <a:schemeClr val="bg1">
                  <a:lumMod val="95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9" name="Shape 138">
            <a:extLst>
              <a:ext uri="{FF2B5EF4-FFF2-40B4-BE49-F238E27FC236}">
                <a16:creationId xmlns:a16="http://schemas.microsoft.com/office/drawing/2014/main" id="{A94498A1-B6CC-416F-AB77-21B9AD3EFA4A}"/>
              </a:ext>
            </a:extLst>
          </p:cNvPr>
          <p:cNvSpPr/>
          <p:nvPr/>
        </p:nvSpPr>
        <p:spPr>
          <a:xfrm flipH="1" flipV="1">
            <a:off x="1702414" y="2741101"/>
            <a:ext cx="8389" cy="1375796"/>
          </a:xfrm>
          <a:prstGeom prst="line">
            <a:avLst/>
          </a:prstGeom>
          <a:ln w="152400">
            <a:solidFill>
              <a:schemeClr val="bg1"/>
            </a:solidFill>
            <a:miter lim="400000"/>
          </a:ln>
        </p:spPr>
        <p:txBody>
          <a:bodyPr lIns="38371" tIns="38371" rIns="38371" bIns="38371"/>
          <a:lstStyle/>
          <a:p>
            <a:pPr algn="l">
              <a:defRPr sz="2500">
                <a:solidFill>
                  <a:srgbClr val="676767"/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0070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6922000" cy="679600"/>
          </a:xfrm>
          <a:prstGeom prst="rect">
            <a:avLst/>
          </a:prstGeom>
        </p:spPr>
        <p:txBody>
          <a:bodyPr spcFirstLastPara="1" vert="horz" wrap="square" lIns="121899" tIns="121899" rIns="121899" bIns="121899" rtlCol="0" anchor="t" anchorCtr="0">
            <a:noAutofit/>
          </a:bodyPr>
          <a:lstStyle/>
          <a:p>
            <a:pPr marL="0" indent="0">
              <a:spcAft>
                <a:spcPts val="2133"/>
              </a:spcAft>
              <a:buClr>
                <a:schemeClr val="dk1"/>
              </a:buClr>
              <a:buSzPct val="25000"/>
              <a:buNone/>
              <a:defRPr lang="ko-KR" altLang="en-US"/>
            </a:pPr>
            <a:r>
              <a:rPr lang="en-US" altLang="ko" b="1" dirty="0">
                <a:solidFill>
                  <a:srgbClr val="FF0000"/>
                </a:solidFill>
              </a:rPr>
              <a:t>(</a:t>
            </a:r>
            <a:r>
              <a:rPr lang="en-US" altLang="ko" b="1" dirty="0" err="1">
                <a:solidFill>
                  <a:srgbClr val="FF0000"/>
                </a:solidFill>
              </a:rPr>
              <a:t>testAI</a:t>
            </a:r>
            <a:r>
              <a:rPr lang="en-US" altLang="ko" b="1" dirty="0">
                <a:solidFill>
                  <a:srgbClr val="FF0000"/>
                </a:solidFill>
              </a:rPr>
              <a:t>)</a:t>
            </a:r>
            <a:r>
              <a:rPr lang="ko" altLang="en-US" b="1" dirty="0">
                <a:solidFill>
                  <a:schemeClr val="dk1"/>
                </a:solidFill>
              </a:rPr>
              <a:t> </a:t>
            </a:r>
            <a:r>
              <a:rPr lang="en-US" altLang="ko" b="1" dirty="0">
                <a:solidFill>
                  <a:schemeClr val="dk1"/>
                </a:solidFill>
              </a:rPr>
              <a:t>C:\testAI&gt; </a:t>
            </a:r>
            <a:r>
              <a:rPr lang="en-US" altLang="ko" b="1" dirty="0" err="1">
                <a:solidFill>
                  <a:srgbClr val="F1693C"/>
                </a:solidFill>
              </a:rPr>
              <a:t>jupyter</a:t>
            </a:r>
            <a:r>
              <a:rPr lang="en-US" altLang="ko" b="1" dirty="0">
                <a:solidFill>
                  <a:srgbClr val="F1693C"/>
                </a:solidFill>
              </a:rPr>
              <a:t> notebook</a:t>
            </a:r>
            <a:endParaRPr lang="ko-KR" dirty="0">
              <a:solidFill>
                <a:srgbClr val="F1693C"/>
              </a:solidFill>
            </a:endParaRPr>
          </a:p>
        </p:txBody>
      </p:sp>
      <p:sp>
        <p:nvSpPr>
          <p:cNvPr id="5" name="Shape 150">
            <a:extLst>
              <a:ext uri="{FF2B5EF4-FFF2-40B4-BE49-F238E27FC236}">
                <a16:creationId xmlns:a16="http://schemas.microsoft.com/office/drawing/2014/main" id="{8647F80E-B96F-43E3-A93B-09D5B2A511AB}"/>
              </a:ext>
            </a:extLst>
          </p:cNvPr>
          <p:cNvSpPr/>
          <p:nvPr/>
        </p:nvSpPr>
        <p:spPr>
          <a:xfrm>
            <a:off x="946241" y="421991"/>
            <a:ext cx="11245755" cy="763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2636" tIns="42636" rIns="42636" bIns="42636" anchor="ctr">
            <a:spAutoFit/>
          </a:bodyPr>
          <a:lstStyle/>
          <a:p>
            <a:pPr>
              <a:defRPr sz="3500">
                <a:solidFill>
                  <a:srgbClr val="F1693C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lang="en-US" altLang="ko" sz="4400" b="1" dirty="0" err="1">
                <a:solidFill>
                  <a:srgbClr val="4692BF"/>
                </a:solidFill>
              </a:rPr>
              <a:t>jupyter</a:t>
            </a:r>
            <a:r>
              <a:rPr lang="en-US" altLang="ko" sz="4400" b="1" dirty="0">
                <a:solidFill>
                  <a:srgbClr val="4692BF"/>
                </a:solidFill>
              </a:rPr>
              <a:t> notebook </a:t>
            </a:r>
            <a:r>
              <a:rPr lang="ko-KR" altLang="en-US" sz="4400" b="1" dirty="0">
                <a:solidFill>
                  <a:srgbClr val="4692BF"/>
                </a:solidFill>
              </a:rPr>
              <a:t>사용하기</a:t>
            </a:r>
            <a:endParaRPr lang="en-US" sz="4400" dirty="0">
              <a:solidFill>
                <a:srgbClr val="4692BF"/>
              </a:solidFill>
            </a:endParaRPr>
          </a:p>
        </p:txBody>
      </p:sp>
      <p:sp>
        <p:nvSpPr>
          <p:cNvPr id="6" name="Shape 149">
            <a:extLst>
              <a:ext uri="{FF2B5EF4-FFF2-40B4-BE49-F238E27FC236}">
                <a16:creationId xmlns:a16="http://schemas.microsoft.com/office/drawing/2014/main" id="{9C0F127A-15A2-4564-A15A-ACF8F0FC65DA}"/>
              </a:ext>
            </a:extLst>
          </p:cNvPr>
          <p:cNvSpPr/>
          <p:nvPr/>
        </p:nvSpPr>
        <p:spPr>
          <a:xfrm flipV="1">
            <a:off x="704692" y="461728"/>
            <a:ext cx="1" cy="815770"/>
          </a:xfrm>
          <a:prstGeom prst="line">
            <a:avLst/>
          </a:prstGeom>
          <a:ln w="114300">
            <a:solidFill>
              <a:srgbClr val="DCDEE0"/>
            </a:solidFill>
            <a:miter lim="400000"/>
          </a:ln>
        </p:spPr>
        <p:txBody>
          <a:bodyPr lIns="38371" tIns="38371" rIns="38371" bIns="38371"/>
          <a:lstStyle/>
          <a:p>
            <a:pPr algn="l">
              <a:defRPr sz="2500">
                <a:solidFill>
                  <a:srgbClr val="676767"/>
                </a:solidFill>
              </a:defRPr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C6F361-6A26-4C68-A434-F733F80F7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373" y="384992"/>
            <a:ext cx="4315427" cy="16004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4E2BAA-5924-43AC-8648-5C509C7EB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1758" y="2425424"/>
            <a:ext cx="6868484" cy="401058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0649B1-C888-49D1-A942-6C2C7E5D1E65}"/>
              </a:ext>
            </a:extLst>
          </p:cNvPr>
          <p:cNvSpPr/>
          <p:nvPr/>
        </p:nvSpPr>
        <p:spPr>
          <a:xfrm>
            <a:off x="8601586" y="3807034"/>
            <a:ext cx="712858" cy="382519"/>
          </a:xfrm>
          <a:prstGeom prst="rect">
            <a:avLst/>
          </a:prstGeom>
          <a:noFill/>
          <a:ln w="76200">
            <a:solidFill>
              <a:srgbClr val="469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C900A2-C7E7-4F37-96E1-1C19F00C243D}"/>
              </a:ext>
            </a:extLst>
          </p:cNvPr>
          <p:cNvSpPr/>
          <p:nvPr/>
        </p:nvSpPr>
        <p:spPr>
          <a:xfrm>
            <a:off x="7451262" y="4367216"/>
            <a:ext cx="862558" cy="382519"/>
          </a:xfrm>
          <a:prstGeom prst="rect">
            <a:avLst/>
          </a:prstGeom>
          <a:noFill/>
          <a:ln w="76200">
            <a:solidFill>
              <a:srgbClr val="469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78E89A7E-36B1-4C2A-B93B-CA3899BF1AED}"/>
              </a:ext>
            </a:extLst>
          </p:cNvPr>
          <p:cNvSpPr/>
          <p:nvPr/>
        </p:nvSpPr>
        <p:spPr>
          <a:xfrm>
            <a:off x="3556000" y="1384300"/>
            <a:ext cx="6868484" cy="5219700"/>
          </a:xfrm>
          <a:prstGeom prst="mathMultiply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/>
        </p:nvSpPr>
        <p:spPr>
          <a:xfrm>
            <a:off x="6999100" y="1522800"/>
            <a:ext cx="5080000" cy="4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3067" b="1" dirty="0">
                <a:solidFill>
                  <a:srgbClr val="F1693C"/>
                </a:solidFill>
              </a:rPr>
              <a:t>동작 확인 코드 입력</a:t>
            </a:r>
            <a:endParaRPr sz="3067" b="1" dirty="0">
              <a:solidFill>
                <a:srgbClr val="F1693C"/>
              </a:solidFill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altLang="ko" sz="1933" b="1" dirty="0">
                <a:solidFill>
                  <a:srgbClr val="14890E"/>
                </a:solidFill>
              </a:rPr>
              <a:t>import</a:t>
            </a:r>
            <a:r>
              <a:rPr lang="en-US" altLang="ko" sz="1933" b="1" dirty="0">
                <a:solidFill>
                  <a:srgbClr val="353432"/>
                </a:solidFill>
              </a:rPr>
              <a:t> </a:t>
            </a:r>
            <a:r>
              <a:rPr lang="en-US" altLang="ko" sz="1933" b="1" dirty="0" err="1">
                <a:solidFill>
                  <a:srgbClr val="353432"/>
                </a:solidFill>
              </a:rPr>
              <a:t>tensorflow</a:t>
            </a:r>
            <a:r>
              <a:rPr lang="en-US" altLang="ko" sz="1933" b="1" dirty="0">
                <a:solidFill>
                  <a:srgbClr val="353432"/>
                </a:solidFill>
              </a:rPr>
              <a:t> </a:t>
            </a:r>
            <a:r>
              <a:rPr lang="en-US" altLang="ko" sz="1933" b="1" dirty="0">
                <a:solidFill>
                  <a:srgbClr val="14890E"/>
                </a:solidFill>
              </a:rPr>
              <a:t>as</a:t>
            </a:r>
            <a:r>
              <a:rPr lang="en-US" altLang="ko" sz="1933" b="1" dirty="0">
                <a:solidFill>
                  <a:srgbClr val="353432"/>
                </a:solidFill>
              </a:rPr>
              <a:t> </a:t>
            </a:r>
            <a:r>
              <a:rPr lang="en-US" altLang="ko" sz="1933" b="1" dirty="0" err="1">
                <a:solidFill>
                  <a:srgbClr val="353432"/>
                </a:solidFill>
              </a:rPr>
              <a:t>tf</a:t>
            </a:r>
            <a:endParaRPr sz="1933" b="1" dirty="0">
              <a:solidFill>
                <a:srgbClr val="353432"/>
              </a:solidFill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1933" b="1" dirty="0">
              <a:solidFill>
                <a:srgbClr val="353432"/>
              </a:solidFill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altLang="ko" sz="1933" b="1" dirty="0">
                <a:solidFill>
                  <a:srgbClr val="353432"/>
                </a:solidFill>
              </a:rPr>
              <a:t>hello </a:t>
            </a:r>
            <a:r>
              <a:rPr lang="en-US" altLang="ko" sz="1933" b="1" dirty="0">
                <a:solidFill>
                  <a:srgbClr val="7030A0"/>
                </a:solidFill>
              </a:rPr>
              <a:t>=</a:t>
            </a:r>
            <a:r>
              <a:rPr lang="en-US" altLang="ko" sz="1933" b="1" dirty="0">
                <a:solidFill>
                  <a:srgbClr val="353432"/>
                </a:solidFill>
              </a:rPr>
              <a:t> </a:t>
            </a:r>
            <a:r>
              <a:rPr lang="en-US" altLang="ko" sz="1933" b="1" dirty="0" err="1">
                <a:solidFill>
                  <a:srgbClr val="353432"/>
                </a:solidFill>
              </a:rPr>
              <a:t>tf.constant</a:t>
            </a:r>
            <a:r>
              <a:rPr lang="en-US" altLang="ko" sz="1933" b="1" dirty="0">
                <a:solidFill>
                  <a:srgbClr val="353432"/>
                </a:solidFill>
              </a:rPr>
              <a:t> </a:t>
            </a:r>
            <a:r>
              <a:rPr lang="en-US" altLang="ko" sz="1933" b="1" dirty="0">
                <a:solidFill>
                  <a:srgbClr val="C00000"/>
                </a:solidFill>
              </a:rPr>
              <a:t>("hello, </a:t>
            </a:r>
            <a:r>
              <a:rPr lang="en-US" altLang="ko" sz="1933" b="1" dirty="0" err="1">
                <a:solidFill>
                  <a:srgbClr val="C00000"/>
                </a:solidFill>
              </a:rPr>
              <a:t>tensorflow</a:t>
            </a:r>
            <a:r>
              <a:rPr lang="en-US" altLang="ko" sz="1933" b="1" dirty="0">
                <a:solidFill>
                  <a:srgbClr val="C00000"/>
                </a:solidFill>
              </a:rPr>
              <a:t>!!!"</a:t>
            </a:r>
            <a:r>
              <a:rPr lang="en-US" altLang="ko" sz="1933" b="1" dirty="0">
                <a:solidFill>
                  <a:srgbClr val="353432"/>
                </a:solidFill>
              </a:rPr>
              <a:t>)</a:t>
            </a:r>
            <a:endParaRPr sz="1933" b="1" dirty="0">
              <a:solidFill>
                <a:srgbClr val="353432"/>
              </a:solidFill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altLang="ko" sz="1933" b="1" dirty="0" err="1">
                <a:solidFill>
                  <a:srgbClr val="353432"/>
                </a:solidFill>
              </a:rPr>
              <a:t>sess</a:t>
            </a:r>
            <a:r>
              <a:rPr lang="en-US" altLang="ko" sz="1933" b="1" dirty="0">
                <a:solidFill>
                  <a:srgbClr val="353432"/>
                </a:solidFill>
              </a:rPr>
              <a:t> </a:t>
            </a:r>
            <a:r>
              <a:rPr lang="en-US" altLang="ko" sz="1933" b="1" dirty="0">
                <a:solidFill>
                  <a:srgbClr val="7030A0"/>
                </a:solidFill>
              </a:rPr>
              <a:t>=</a:t>
            </a:r>
            <a:r>
              <a:rPr lang="en-US" altLang="ko" sz="1933" b="1" dirty="0">
                <a:solidFill>
                  <a:srgbClr val="353432"/>
                </a:solidFill>
              </a:rPr>
              <a:t> </a:t>
            </a:r>
            <a:r>
              <a:rPr lang="en-US" altLang="ko" sz="1933" b="1" dirty="0" err="1">
                <a:solidFill>
                  <a:srgbClr val="353432"/>
                </a:solidFill>
              </a:rPr>
              <a:t>tf.Session</a:t>
            </a:r>
            <a:r>
              <a:rPr lang="en-US" altLang="ko" sz="1933" b="1" dirty="0">
                <a:solidFill>
                  <a:srgbClr val="353432"/>
                </a:solidFill>
              </a:rPr>
              <a:t>()</a:t>
            </a:r>
            <a:endParaRPr sz="1933" b="1" dirty="0">
              <a:solidFill>
                <a:srgbClr val="353432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ko" sz="1933" b="1" dirty="0">
                <a:solidFill>
                  <a:srgbClr val="14890E"/>
                </a:solidFill>
              </a:rPr>
              <a:t>print</a:t>
            </a:r>
            <a:r>
              <a:rPr lang="en-US" altLang="ko" sz="1933" b="1" dirty="0">
                <a:solidFill>
                  <a:srgbClr val="353432"/>
                </a:solidFill>
              </a:rPr>
              <a:t>(</a:t>
            </a:r>
            <a:r>
              <a:rPr lang="en-US" altLang="ko" sz="1933" b="1" dirty="0" err="1">
                <a:solidFill>
                  <a:srgbClr val="353432"/>
                </a:solidFill>
              </a:rPr>
              <a:t>sess.run</a:t>
            </a:r>
            <a:r>
              <a:rPr lang="en-US" altLang="ko" sz="1933" b="1" dirty="0">
                <a:solidFill>
                  <a:srgbClr val="353432"/>
                </a:solidFill>
              </a:rPr>
              <a:t>(hello))</a:t>
            </a:r>
            <a:endParaRPr sz="1933" b="1" dirty="0">
              <a:solidFill>
                <a:srgbClr val="353432"/>
              </a:solidFill>
            </a:endParaRPr>
          </a:p>
          <a:p>
            <a:pPr>
              <a:lnSpc>
                <a:spcPct val="115000"/>
              </a:lnSpc>
            </a:pPr>
            <a:endParaRPr sz="1667" b="1" dirty="0">
              <a:solidFill>
                <a:srgbClr val="0000FF"/>
              </a:solidFill>
            </a:endParaRPr>
          </a:p>
          <a:p>
            <a:pPr>
              <a:lnSpc>
                <a:spcPct val="115000"/>
              </a:lnSpc>
            </a:pPr>
            <a:r>
              <a:rPr lang="ko" altLang="en-US" sz="2467" b="1" dirty="0">
                <a:solidFill>
                  <a:srgbClr val="F1693C"/>
                </a:solidFill>
              </a:rPr>
              <a:t>실행 ‘</a:t>
            </a:r>
            <a:r>
              <a:rPr lang="en-US" altLang="ko" sz="2467" b="1" dirty="0" err="1">
                <a:solidFill>
                  <a:srgbClr val="F1693C"/>
                </a:solidFill>
              </a:rPr>
              <a:t>Shift+Enter</a:t>
            </a:r>
            <a:r>
              <a:rPr lang="en-US" altLang="ko" sz="2467" b="1" dirty="0">
                <a:solidFill>
                  <a:srgbClr val="F1693C"/>
                </a:solidFill>
              </a:rPr>
              <a:t>’ </a:t>
            </a:r>
            <a:endParaRPr sz="2467" b="1" dirty="0">
              <a:solidFill>
                <a:srgbClr val="F1693C"/>
              </a:solidFill>
            </a:endParaRPr>
          </a:p>
        </p:txBody>
      </p:sp>
      <p:sp>
        <p:nvSpPr>
          <p:cNvPr id="6" name="Shape 150">
            <a:extLst>
              <a:ext uri="{FF2B5EF4-FFF2-40B4-BE49-F238E27FC236}">
                <a16:creationId xmlns:a16="http://schemas.microsoft.com/office/drawing/2014/main" id="{089F311D-EF40-4E1E-9B0A-BFC2B226260D}"/>
              </a:ext>
            </a:extLst>
          </p:cNvPr>
          <p:cNvSpPr/>
          <p:nvPr/>
        </p:nvSpPr>
        <p:spPr>
          <a:xfrm>
            <a:off x="946241" y="421991"/>
            <a:ext cx="11245755" cy="763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2636" tIns="42636" rIns="42636" bIns="42636" anchor="ctr">
            <a:spAutoFit/>
          </a:bodyPr>
          <a:lstStyle/>
          <a:p>
            <a:pPr>
              <a:defRPr sz="3500">
                <a:solidFill>
                  <a:srgbClr val="F1693C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lang="en-US" altLang="ko" sz="4400" b="1" dirty="0" err="1">
                <a:solidFill>
                  <a:srgbClr val="4692BF"/>
                </a:solidFill>
              </a:rPr>
              <a:t>Tensorflow</a:t>
            </a:r>
            <a:r>
              <a:rPr lang="en-US" altLang="ko" sz="4400" b="1" dirty="0">
                <a:solidFill>
                  <a:srgbClr val="4692BF"/>
                </a:solidFill>
              </a:rPr>
              <a:t> </a:t>
            </a:r>
            <a:r>
              <a:rPr lang="ko-KR" altLang="en-US" sz="4400" b="1" dirty="0">
                <a:solidFill>
                  <a:srgbClr val="4692BF"/>
                </a:solidFill>
              </a:rPr>
              <a:t>동작 확인</a:t>
            </a:r>
            <a:endParaRPr lang="en-US" sz="4400" dirty="0">
              <a:solidFill>
                <a:srgbClr val="4692BF"/>
              </a:solidFill>
            </a:endParaRPr>
          </a:p>
        </p:txBody>
      </p:sp>
      <p:sp>
        <p:nvSpPr>
          <p:cNvPr id="7" name="Shape 149">
            <a:extLst>
              <a:ext uri="{FF2B5EF4-FFF2-40B4-BE49-F238E27FC236}">
                <a16:creationId xmlns:a16="http://schemas.microsoft.com/office/drawing/2014/main" id="{24DC5B62-65A6-45C4-AC59-E19B78EBA6B4}"/>
              </a:ext>
            </a:extLst>
          </p:cNvPr>
          <p:cNvSpPr/>
          <p:nvPr/>
        </p:nvSpPr>
        <p:spPr>
          <a:xfrm flipV="1">
            <a:off x="704692" y="461728"/>
            <a:ext cx="1" cy="815770"/>
          </a:xfrm>
          <a:prstGeom prst="line">
            <a:avLst/>
          </a:prstGeom>
          <a:ln w="114300">
            <a:solidFill>
              <a:srgbClr val="DCDEE0"/>
            </a:solidFill>
            <a:miter lim="400000"/>
          </a:ln>
        </p:spPr>
        <p:txBody>
          <a:bodyPr lIns="38371" tIns="38371" rIns="38371" bIns="38371"/>
          <a:lstStyle/>
          <a:p>
            <a:pPr algn="l">
              <a:defRPr sz="2500">
                <a:solidFill>
                  <a:srgbClr val="676767"/>
                </a:solidFill>
              </a:defRPr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49EB1-3A0A-4816-80D7-2F0F6587E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33" y="2425182"/>
            <a:ext cx="6573167" cy="258163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6D72DDB-BBD4-49AB-BEE6-CA9180970893}"/>
              </a:ext>
            </a:extLst>
          </p:cNvPr>
          <p:cNvSpPr/>
          <p:nvPr/>
        </p:nvSpPr>
        <p:spPr>
          <a:xfrm>
            <a:off x="2969269" y="2779716"/>
            <a:ext cx="784144" cy="382519"/>
          </a:xfrm>
          <a:prstGeom prst="rect">
            <a:avLst/>
          </a:prstGeom>
          <a:noFill/>
          <a:ln w="76200">
            <a:solidFill>
              <a:srgbClr val="469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CCAFC6-5B0C-437E-90FE-76E48FC00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7057" y="5006817"/>
            <a:ext cx="2324424" cy="285790"/>
          </a:xfrm>
          <a:prstGeom prst="rect">
            <a:avLst/>
          </a:prstGeom>
        </p:spPr>
      </p:pic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F7BC480C-0450-48D3-88E8-A1A6A29480E7}"/>
              </a:ext>
            </a:extLst>
          </p:cNvPr>
          <p:cNvSpPr/>
          <p:nvPr/>
        </p:nvSpPr>
        <p:spPr>
          <a:xfrm>
            <a:off x="3556000" y="1384300"/>
            <a:ext cx="6868484" cy="5219700"/>
          </a:xfrm>
          <a:prstGeom prst="mathMultiply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840800"/>
          </a:xfrm>
          <a:prstGeom prst="rect">
            <a:avLst/>
          </a:prstGeom>
        </p:spPr>
        <p:txBody>
          <a:bodyPr spcFirstLastPara="1" vert="horz" wrap="square" lIns="121899" tIns="121899" rIns="121899" bIns="121899" rtlCol="0" anchor="t" anchorCtr="0">
            <a:noAutofit/>
          </a:bodyPr>
          <a:lstStyle/>
          <a:p>
            <a:pPr marL="0" indent="0">
              <a:spcAft>
                <a:spcPts val="2133"/>
              </a:spcAft>
              <a:buClr>
                <a:schemeClr val="dk1"/>
              </a:buClr>
              <a:buSzPct val="25000"/>
              <a:buNone/>
              <a:defRPr lang="ko-KR" altLang="en-US"/>
            </a:pPr>
            <a:r>
              <a:rPr lang="en-US" altLang="ko" b="1" dirty="0">
                <a:solidFill>
                  <a:srgbClr val="FF0000"/>
                </a:solidFill>
              </a:rPr>
              <a:t>(</a:t>
            </a:r>
            <a:r>
              <a:rPr lang="en-US" altLang="ko" b="1" dirty="0" err="1">
                <a:solidFill>
                  <a:srgbClr val="FF0000"/>
                </a:solidFill>
              </a:rPr>
              <a:t>testAI</a:t>
            </a:r>
            <a:r>
              <a:rPr lang="en-US" altLang="ko" b="1" dirty="0">
                <a:solidFill>
                  <a:srgbClr val="FF0000"/>
                </a:solidFill>
              </a:rPr>
              <a:t>)</a:t>
            </a:r>
            <a:r>
              <a:rPr lang="ko" altLang="en-US" b="1" dirty="0">
                <a:solidFill>
                  <a:schemeClr val="dk1"/>
                </a:solidFill>
              </a:rPr>
              <a:t> </a:t>
            </a:r>
            <a:r>
              <a:rPr lang="en-US" altLang="ko" b="1" dirty="0">
                <a:solidFill>
                  <a:schemeClr val="dk1"/>
                </a:solidFill>
              </a:rPr>
              <a:t>C:\testAI\keras\samples&gt; </a:t>
            </a:r>
            <a:r>
              <a:rPr lang="en-US" altLang="ko" b="1" dirty="0" err="1">
                <a:solidFill>
                  <a:srgbClr val="F1693C"/>
                </a:solidFill>
              </a:rPr>
              <a:t>jupyter</a:t>
            </a:r>
            <a:r>
              <a:rPr lang="en-US" altLang="ko" b="1" dirty="0">
                <a:solidFill>
                  <a:srgbClr val="F1693C"/>
                </a:solidFill>
              </a:rPr>
              <a:t> notebook</a:t>
            </a:r>
            <a:endParaRPr lang="ko-KR" dirty="0">
              <a:solidFill>
                <a:srgbClr val="F1693C"/>
              </a:solidFill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8273133" y="2709333"/>
            <a:ext cx="3918867" cy="3612400"/>
          </a:xfrm>
          <a:prstGeom prst="rect">
            <a:avLst/>
          </a:prstGeom>
          <a:noFill/>
          <a:ln>
            <a:noFill/>
          </a:ln>
        </p:spPr>
        <p:txBody>
          <a:bodyPr wrap="square" lIns="121899" tIns="121899" rIns="121899" bIns="121899" anchor="t" anchorCtr="0">
            <a:noAutofit/>
          </a:bodyPr>
          <a:lstStyle/>
          <a:p>
            <a:pPr>
              <a:defRPr lang="ko-KR" altLang="en-US"/>
            </a:pPr>
            <a:r>
              <a:rPr lang="ko" altLang="en-US" sz="3867" b="1" baseline="30000" dirty="0">
                <a:solidFill>
                  <a:srgbClr val="F1693C"/>
                </a:solidFill>
              </a:rPr>
              <a:t>예제파일 불러오기</a:t>
            </a:r>
            <a:endParaRPr lang="en-US" altLang="ko" sz="3867" b="1" baseline="30000" dirty="0">
              <a:solidFill>
                <a:srgbClr val="F1693C"/>
              </a:solidFill>
            </a:endParaRPr>
          </a:p>
          <a:p>
            <a:pPr>
              <a:defRPr lang="ko-KR" altLang="en-US"/>
            </a:pPr>
            <a:endParaRPr lang="ko" altLang="en-US" sz="3867" b="1" baseline="30000" dirty="0">
              <a:solidFill>
                <a:srgbClr val="F1693C"/>
              </a:solidFill>
            </a:endParaRPr>
          </a:p>
          <a:p>
            <a:pPr>
              <a:defRPr lang="ko-KR" altLang="en-US"/>
            </a:pPr>
            <a:r>
              <a:rPr lang="en-US" altLang="ko" sz="3867" b="1" baseline="30000" dirty="0">
                <a:solidFill>
                  <a:srgbClr val="FF0000"/>
                </a:solidFill>
              </a:rPr>
              <a:t>%load mnist_mlp.py</a:t>
            </a:r>
          </a:p>
          <a:p>
            <a:pPr>
              <a:defRPr lang="ko-KR" altLang="en-US"/>
            </a:pPr>
            <a:endParaRPr lang="ko-KR" altLang="en-US" sz="3867" b="1" baseline="30000" dirty="0"/>
          </a:p>
          <a:p>
            <a:pPr>
              <a:defRPr lang="ko-KR" altLang="en-US"/>
            </a:pPr>
            <a:endParaRPr lang="en-US" altLang="ko" sz="3867" b="1" baseline="30000" dirty="0"/>
          </a:p>
          <a:p>
            <a:pPr>
              <a:defRPr lang="ko-KR" altLang="en-US"/>
            </a:pPr>
            <a:endParaRPr lang="en-US" altLang="ko" sz="3867" b="1" baseline="30000" dirty="0"/>
          </a:p>
          <a:p>
            <a:pPr>
              <a:defRPr lang="ko-KR" altLang="en-US"/>
            </a:pPr>
            <a:r>
              <a:rPr lang="en-US" altLang="ko" sz="3867" b="1" baseline="30000" dirty="0">
                <a:solidFill>
                  <a:srgbClr val="C00000"/>
                </a:solidFill>
              </a:rPr>
              <a:t>※ </a:t>
            </a:r>
            <a:r>
              <a:rPr lang="ko" altLang="en-US" sz="3867" b="1" baseline="30000" dirty="0">
                <a:solidFill>
                  <a:srgbClr val="C00000"/>
                </a:solidFill>
              </a:rPr>
              <a:t>폴더를 반드시</a:t>
            </a:r>
          </a:p>
          <a:p>
            <a:pPr>
              <a:defRPr lang="ko-KR" altLang="en-US"/>
            </a:pPr>
            <a:r>
              <a:rPr lang="en-US" altLang="ko" sz="2267" b="1" dirty="0">
                <a:solidFill>
                  <a:srgbClr val="C00000"/>
                </a:solidFill>
              </a:rPr>
              <a:t>C:\testAI\keras\</a:t>
            </a:r>
            <a:r>
              <a:rPr lang="en-US" altLang="ko-KR" sz="2267" b="1" dirty="0">
                <a:solidFill>
                  <a:srgbClr val="C00000"/>
                </a:solidFill>
              </a:rPr>
              <a:t>ex</a:t>
            </a:r>
            <a:r>
              <a:rPr lang="en-US" altLang="ko" sz="2267" b="1" dirty="0">
                <a:solidFill>
                  <a:srgbClr val="C00000"/>
                </a:solidFill>
              </a:rPr>
              <a:t>amples&gt;</a:t>
            </a:r>
            <a:r>
              <a:rPr lang="ko" altLang="en-US" sz="2267" b="1" dirty="0">
                <a:solidFill>
                  <a:srgbClr val="C00000"/>
                </a:solidFill>
              </a:rPr>
              <a:t>에서 실행</a:t>
            </a:r>
            <a:r>
              <a:rPr lang="ko" altLang="en-US" sz="3867" b="1" baseline="300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6" name="Shape 150">
            <a:extLst>
              <a:ext uri="{FF2B5EF4-FFF2-40B4-BE49-F238E27FC236}">
                <a16:creationId xmlns:a16="http://schemas.microsoft.com/office/drawing/2014/main" id="{EAD8A744-DB60-4710-A8FE-3B57FFBA87BF}"/>
              </a:ext>
            </a:extLst>
          </p:cNvPr>
          <p:cNvSpPr/>
          <p:nvPr/>
        </p:nvSpPr>
        <p:spPr>
          <a:xfrm>
            <a:off x="946241" y="421991"/>
            <a:ext cx="11245755" cy="763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2636" tIns="42636" rIns="42636" bIns="42636" anchor="ctr">
            <a:spAutoFit/>
          </a:bodyPr>
          <a:lstStyle/>
          <a:p>
            <a:pPr>
              <a:defRPr sz="3500">
                <a:solidFill>
                  <a:srgbClr val="F1693C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lang="en-US" altLang="ko-KR" sz="4400" b="1" dirty="0" err="1">
                <a:solidFill>
                  <a:srgbClr val="4692BF"/>
                </a:solidFill>
              </a:rPr>
              <a:t>jupyter</a:t>
            </a:r>
            <a:r>
              <a:rPr lang="en-US" altLang="ko-KR" sz="4400" b="1" dirty="0">
                <a:solidFill>
                  <a:srgbClr val="4692BF"/>
                </a:solidFill>
              </a:rPr>
              <a:t> notebook</a:t>
            </a:r>
            <a:r>
              <a:rPr lang="ko-KR" altLang="en-US" sz="4400" b="1" dirty="0">
                <a:solidFill>
                  <a:srgbClr val="4692BF"/>
                </a:solidFill>
              </a:rPr>
              <a:t>를 활용한 작동 확인</a:t>
            </a:r>
            <a:endParaRPr lang="en-US" sz="4400" dirty="0">
              <a:solidFill>
                <a:srgbClr val="4692BF"/>
              </a:solidFill>
            </a:endParaRPr>
          </a:p>
        </p:txBody>
      </p:sp>
      <p:sp>
        <p:nvSpPr>
          <p:cNvPr id="7" name="Shape 149">
            <a:extLst>
              <a:ext uri="{FF2B5EF4-FFF2-40B4-BE49-F238E27FC236}">
                <a16:creationId xmlns:a16="http://schemas.microsoft.com/office/drawing/2014/main" id="{3EDC9226-8EC9-471B-9182-5229FDF9FB65}"/>
              </a:ext>
            </a:extLst>
          </p:cNvPr>
          <p:cNvSpPr/>
          <p:nvPr/>
        </p:nvSpPr>
        <p:spPr>
          <a:xfrm flipV="1">
            <a:off x="704692" y="461728"/>
            <a:ext cx="1" cy="815770"/>
          </a:xfrm>
          <a:prstGeom prst="line">
            <a:avLst/>
          </a:prstGeom>
          <a:ln w="114300">
            <a:solidFill>
              <a:srgbClr val="DCDEE0"/>
            </a:solidFill>
            <a:miter lim="400000"/>
          </a:ln>
        </p:spPr>
        <p:txBody>
          <a:bodyPr lIns="38371" tIns="38371" rIns="38371" bIns="38371"/>
          <a:lstStyle/>
          <a:p>
            <a:pPr algn="l">
              <a:defRPr sz="2500">
                <a:solidFill>
                  <a:srgbClr val="676767"/>
                </a:solidFill>
              </a:defRPr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601E00-CC8C-4F42-96DD-CC550C2D6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85" y="2636568"/>
            <a:ext cx="5944430" cy="12193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88E142-EF97-41C1-9CD4-46D2E09D2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92" y="4301966"/>
            <a:ext cx="6464896" cy="13059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/>
        </p:nvSpPr>
        <p:spPr>
          <a:xfrm>
            <a:off x="8273133" y="2709333"/>
            <a:ext cx="3918867" cy="3612400"/>
          </a:xfrm>
          <a:prstGeom prst="rect">
            <a:avLst/>
          </a:prstGeom>
          <a:noFill/>
          <a:ln>
            <a:noFill/>
          </a:ln>
        </p:spPr>
        <p:txBody>
          <a:bodyPr wrap="square" lIns="121899" tIns="121899" rIns="121899" bIns="121899" anchor="t" anchorCtr="0">
            <a:noAutofit/>
          </a:bodyPr>
          <a:lstStyle/>
          <a:p>
            <a:pPr>
              <a:defRPr lang="ko-KR" altLang="en-US"/>
            </a:pPr>
            <a:r>
              <a:rPr lang="ko" altLang="en-US" sz="3867" b="1" baseline="30000" dirty="0">
                <a:solidFill>
                  <a:srgbClr val="F1693C"/>
                </a:solidFill>
              </a:rPr>
              <a:t>예제파일 불러오기</a:t>
            </a:r>
            <a:endParaRPr lang="en-US" altLang="ko" sz="3867" b="1" baseline="30000" dirty="0">
              <a:solidFill>
                <a:srgbClr val="F1693C"/>
              </a:solidFill>
            </a:endParaRPr>
          </a:p>
          <a:p>
            <a:pPr>
              <a:defRPr lang="ko-KR" altLang="en-US"/>
            </a:pPr>
            <a:endParaRPr lang="ko" altLang="en-US" sz="3867" b="1" baseline="30000" dirty="0">
              <a:solidFill>
                <a:srgbClr val="F1693C"/>
              </a:solidFill>
            </a:endParaRPr>
          </a:p>
          <a:p>
            <a:pPr>
              <a:defRPr lang="ko-KR" altLang="en-US"/>
            </a:pPr>
            <a:r>
              <a:rPr lang="en-US" altLang="ko" sz="3867" b="1" baseline="30000" dirty="0">
                <a:solidFill>
                  <a:srgbClr val="FF0000"/>
                </a:solidFill>
              </a:rPr>
              <a:t>%load mnist_mlp.py</a:t>
            </a:r>
          </a:p>
          <a:p>
            <a:pPr>
              <a:defRPr lang="ko-KR" altLang="en-US"/>
            </a:pPr>
            <a:endParaRPr lang="ko-KR" altLang="en-US" sz="3867" b="1" baseline="30000" dirty="0"/>
          </a:p>
          <a:p>
            <a:pPr>
              <a:defRPr lang="ko-KR" altLang="en-US"/>
            </a:pPr>
            <a:endParaRPr lang="en-US" altLang="ko" sz="3867" b="1" baseline="30000" dirty="0"/>
          </a:p>
          <a:p>
            <a:pPr>
              <a:defRPr lang="ko-KR" altLang="en-US"/>
            </a:pPr>
            <a:endParaRPr lang="en-US" altLang="ko" sz="3867" b="1" baseline="30000" dirty="0"/>
          </a:p>
          <a:p>
            <a:pPr>
              <a:defRPr lang="ko-KR" altLang="en-US"/>
            </a:pPr>
            <a:r>
              <a:rPr lang="en-US" altLang="ko" sz="3867" b="1" baseline="30000" dirty="0">
                <a:solidFill>
                  <a:srgbClr val="C00000"/>
                </a:solidFill>
              </a:rPr>
              <a:t>※ </a:t>
            </a:r>
            <a:r>
              <a:rPr lang="ko" altLang="en-US" sz="3867" b="1" baseline="30000" dirty="0">
                <a:solidFill>
                  <a:srgbClr val="C00000"/>
                </a:solidFill>
              </a:rPr>
              <a:t>폴더를 반드시</a:t>
            </a:r>
          </a:p>
          <a:p>
            <a:pPr>
              <a:defRPr lang="ko-KR" altLang="en-US"/>
            </a:pPr>
            <a:r>
              <a:rPr lang="en-US" altLang="ko" sz="2267" b="1" dirty="0">
                <a:solidFill>
                  <a:srgbClr val="C00000"/>
                </a:solidFill>
              </a:rPr>
              <a:t>C:\testAI\keras\</a:t>
            </a:r>
            <a:r>
              <a:rPr lang="en-US" altLang="ko-KR" sz="2267" b="1" dirty="0">
                <a:solidFill>
                  <a:srgbClr val="C00000"/>
                </a:solidFill>
              </a:rPr>
              <a:t>ex</a:t>
            </a:r>
            <a:r>
              <a:rPr lang="en-US" altLang="ko" sz="2267" b="1" dirty="0">
                <a:solidFill>
                  <a:srgbClr val="C00000"/>
                </a:solidFill>
              </a:rPr>
              <a:t>amples&gt;</a:t>
            </a:r>
            <a:r>
              <a:rPr lang="ko" altLang="en-US" sz="2267" b="1" dirty="0">
                <a:solidFill>
                  <a:srgbClr val="C00000"/>
                </a:solidFill>
              </a:rPr>
              <a:t>에서 실행</a:t>
            </a:r>
            <a:r>
              <a:rPr lang="ko" altLang="en-US" sz="3867" b="1" baseline="300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6" name="Shape 150">
            <a:extLst>
              <a:ext uri="{FF2B5EF4-FFF2-40B4-BE49-F238E27FC236}">
                <a16:creationId xmlns:a16="http://schemas.microsoft.com/office/drawing/2014/main" id="{EAD8A744-DB60-4710-A8FE-3B57FFBA87BF}"/>
              </a:ext>
            </a:extLst>
          </p:cNvPr>
          <p:cNvSpPr/>
          <p:nvPr/>
        </p:nvSpPr>
        <p:spPr>
          <a:xfrm>
            <a:off x="946241" y="421991"/>
            <a:ext cx="11245755" cy="763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2636" tIns="42636" rIns="42636" bIns="42636" anchor="ctr">
            <a:spAutoFit/>
          </a:bodyPr>
          <a:lstStyle/>
          <a:p>
            <a:pPr>
              <a:defRPr sz="3500">
                <a:solidFill>
                  <a:srgbClr val="F1693C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lang="en-US" altLang="ko-KR" sz="4400" b="1" dirty="0" err="1">
                <a:solidFill>
                  <a:srgbClr val="4692BF"/>
                </a:solidFill>
              </a:rPr>
              <a:t>jupyter</a:t>
            </a:r>
            <a:r>
              <a:rPr lang="en-US" altLang="ko-KR" sz="4400" b="1" dirty="0">
                <a:solidFill>
                  <a:srgbClr val="4692BF"/>
                </a:solidFill>
              </a:rPr>
              <a:t> notebook</a:t>
            </a:r>
            <a:r>
              <a:rPr lang="ko-KR" altLang="en-US" sz="4400" b="1" dirty="0">
                <a:solidFill>
                  <a:srgbClr val="4692BF"/>
                </a:solidFill>
              </a:rPr>
              <a:t>를 활용한 작동 확인</a:t>
            </a:r>
            <a:endParaRPr lang="en-US" sz="4400" dirty="0">
              <a:solidFill>
                <a:srgbClr val="4692BF"/>
              </a:solidFill>
            </a:endParaRPr>
          </a:p>
        </p:txBody>
      </p:sp>
      <p:sp>
        <p:nvSpPr>
          <p:cNvPr id="7" name="Shape 149">
            <a:extLst>
              <a:ext uri="{FF2B5EF4-FFF2-40B4-BE49-F238E27FC236}">
                <a16:creationId xmlns:a16="http://schemas.microsoft.com/office/drawing/2014/main" id="{3EDC9226-8EC9-471B-9182-5229FDF9FB65}"/>
              </a:ext>
            </a:extLst>
          </p:cNvPr>
          <p:cNvSpPr/>
          <p:nvPr/>
        </p:nvSpPr>
        <p:spPr>
          <a:xfrm flipV="1">
            <a:off x="704692" y="461728"/>
            <a:ext cx="1" cy="815770"/>
          </a:xfrm>
          <a:prstGeom prst="line">
            <a:avLst/>
          </a:prstGeom>
          <a:ln w="114300">
            <a:solidFill>
              <a:srgbClr val="DCDEE0"/>
            </a:solidFill>
            <a:miter lim="400000"/>
          </a:ln>
        </p:spPr>
        <p:txBody>
          <a:bodyPr lIns="38371" tIns="38371" rIns="38371" bIns="38371"/>
          <a:lstStyle/>
          <a:p>
            <a:pPr algn="l">
              <a:defRPr sz="2500">
                <a:solidFill>
                  <a:srgbClr val="676767"/>
                </a:solidFill>
              </a:defRPr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74DCD9-7F0E-4222-94FC-C8E2E3D31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09" y="1511300"/>
            <a:ext cx="7239292" cy="510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5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/>
        </p:nvSpPr>
        <p:spPr>
          <a:xfrm>
            <a:off x="4400552" y="1025527"/>
            <a:ext cx="7791448" cy="5629273"/>
          </a:xfrm>
          <a:prstGeom prst="star12">
            <a:avLst/>
          </a:prstGeom>
          <a:noFill/>
          <a:ln w="57150">
            <a:solidFill>
              <a:srgbClr val="4692BF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" altLang="en-US" sz="2667" b="1" dirty="0"/>
              <a:t>사전 과제 수행 완료</a:t>
            </a:r>
            <a:r>
              <a:rPr lang="en-US" altLang="ko" sz="2667" b="1" dirty="0"/>
              <a:t>!</a:t>
            </a:r>
            <a:endParaRPr sz="2667" b="1" dirty="0"/>
          </a:p>
          <a:p>
            <a:pPr algn="ctr"/>
            <a:endParaRPr lang="en-US" altLang="ko-KR" sz="2667" b="1" dirty="0"/>
          </a:p>
          <a:p>
            <a:pPr algn="ctr"/>
            <a:r>
              <a:rPr lang="ko-KR" altLang="en-US" sz="2667" b="1" dirty="0"/>
              <a:t>왼쪽과 같이 실행된 내용을 확인하셨으면</a:t>
            </a:r>
            <a:endParaRPr lang="en-US" altLang="ko-KR" sz="2667" b="1" dirty="0"/>
          </a:p>
          <a:p>
            <a:pPr algn="ctr"/>
            <a:r>
              <a:rPr lang="ko-KR" altLang="en-US" sz="2667" b="1" dirty="0"/>
              <a:t>사전 과제를 잘 마무리 하신 겁니다</a:t>
            </a:r>
            <a:r>
              <a:rPr lang="en-US" altLang="ko-KR" sz="2667" b="1" dirty="0"/>
              <a:t>.</a:t>
            </a:r>
          </a:p>
          <a:p>
            <a:pPr algn="ctr"/>
            <a:endParaRPr sz="2667" b="1" dirty="0"/>
          </a:p>
          <a:p>
            <a:pPr algn="ctr"/>
            <a:r>
              <a:rPr lang="ko-KR" altLang="en-US" sz="2667" b="1" dirty="0"/>
              <a:t>수고</a:t>
            </a:r>
            <a:r>
              <a:rPr lang="ko" altLang="en-US" sz="2667" b="1" dirty="0"/>
              <a:t> 하셨습니다</a:t>
            </a:r>
            <a:r>
              <a:rPr lang="en-US" altLang="ko" sz="2667" b="1" dirty="0"/>
              <a:t>.</a:t>
            </a:r>
            <a:endParaRPr sz="2667" b="1" dirty="0"/>
          </a:p>
        </p:txBody>
      </p:sp>
      <p:sp>
        <p:nvSpPr>
          <p:cNvPr id="178" name="Google Shape;178;p30"/>
          <p:cNvSpPr txBox="1"/>
          <p:nvPr/>
        </p:nvSpPr>
        <p:spPr>
          <a:xfrm>
            <a:off x="8740833" y="281000"/>
            <a:ext cx="3241600" cy="12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3600" b="1" dirty="0"/>
              <a:t>파일 실행하기</a:t>
            </a:r>
            <a:endParaRPr sz="3600" b="1" dirty="0"/>
          </a:p>
          <a:p>
            <a:r>
              <a:rPr lang="en-US" altLang="ko" sz="3600" b="1" dirty="0" err="1">
                <a:solidFill>
                  <a:srgbClr val="F1693C"/>
                </a:solidFill>
              </a:rPr>
              <a:t>Shift+Enter</a:t>
            </a:r>
            <a:endParaRPr sz="3600" b="1" dirty="0">
              <a:solidFill>
                <a:srgbClr val="F1693C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7522A1-69DA-4904-B0AD-1DE9B05A2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47" y="3853408"/>
            <a:ext cx="5594853" cy="26864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AD3039-20B9-4578-B300-840672BEC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47" y="979427"/>
            <a:ext cx="5787269" cy="268641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776400"/>
          </a:xfrm>
          <a:prstGeom prst="rect">
            <a:avLst/>
          </a:prstGeom>
        </p:spPr>
        <p:txBody>
          <a:bodyPr spcFirstLastPara="1" vert="horz" wrap="square" lIns="121899" tIns="121899" rIns="121899" bIns="121899" rtlCol="0" anchor="t" anchorCtr="0">
            <a:noAutofit/>
          </a:bodyPr>
          <a:lstStyle/>
          <a:p>
            <a:pPr marL="152396" indent="0" fontAlgn="t">
              <a:buNone/>
            </a:pPr>
            <a:r>
              <a:rPr lang="en-US" altLang="ko" b="1" dirty="0">
                <a:solidFill>
                  <a:srgbClr val="FF0000"/>
                </a:solidFill>
              </a:rPr>
              <a:t>Error : </a:t>
            </a:r>
            <a:r>
              <a:rPr lang="en-US" altLang="ko-KR" dirty="0" err="1"/>
              <a:t>ImportError</a:t>
            </a:r>
            <a:r>
              <a:rPr lang="en-US" altLang="ko-KR" dirty="0"/>
              <a:t>: No module named cv2</a:t>
            </a:r>
          </a:p>
          <a:p>
            <a:pPr marL="152396" indent="0" fontAlgn="t">
              <a:buNone/>
            </a:pPr>
            <a:endParaRPr lang="en-US" altLang="ko-KR" dirty="0"/>
          </a:p>
          <a:p>
            <a:pPr marL="152396" indent="0" fontAlgn="t">
              <a:buNone/>
            </a:pPr>
            <a:r>
              <a:rPr lang="ko-KR" altLang="en-US" b="1" dirty="0">
                <a:solidFill>
                  <a:srgbClr val="C00000"/>
                </a:solidFill>
              </a:rPr>
              <a:t>해결방법 </a:t>
            </a:r>
            <a:r>
              <a:rPr lang="en-US" altLang="ko-KR" b="1" dirty="0">
                <a:solidFill>
                  <a:srgbClr val="C00000"/>
                </a:solidFill>
              </a:rPr>
              <a:t>(</a:t>
            </a:r>
            <a:r>
              <a:rPr lang="ko-KR" altLang="en-US" b="1" dirty="0">
                <a:solidFill>
                  <a:srgbClr val="C00000"/>
                </a:solidFill>
              </a:rPr>
              <a:t>둘 중 하나만 선택해서 설치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</a:p>
          <a:p>
            <a:pPr marL="152396" indent="0">
              <a:buNone/>
            </a:pPr>
            <a:r>
              <a:rPr lang="ko" altLang="ko-KR" sz="2667" b="1" dirty="0">
                <a:solidFill>
                  <a:schemeClr val="dk1"/>
                </a:solidFill>
              </a:rPr>
              <a:t>C:\testAI&gt;</a:t>
            </a:r>
            <a:r>
              <a:rPr lang="en-US" altLang="ko" sz="2667" b="1" dirty="0">
                <a:solidFill>
                  <a:schemeClr val="dk1"/>
                </a:solidFill>
              </a:rPr>
              <a:t> </a:t>
            </a:r>
            <a:r>
              <a:rPr lang="en-US" altLang="ko" sz="3200" b="1" dirty="0" err="1">
                <a:solidFill>
                  <a:srgbClr val="F1693C"/>
                </a:solidFill>
              </a:rPr>
              <a:t>conda</a:t>
            </a:r>
            <a:r>
              <a:rPr lang="en-US" altLang="ko" sz="3200" b="1" dirty="0">
                <a:solidFill>
                  <a:srgbClr val="F1693C"/>
                </a:solidFill>
              </a:rPr>
              <a:t> install -c </a:t>
            </a:r>
            <a:r>
              <a:rPr lang="en-US" altLang="ko" sz="3200" b="1" dirty="0" err="1">
                <a:solidFill>
                  <a:srgbClr val="F1693C"/>
                </a:solidFill>
              </a:rPr>
              <a:t>conda</a:t>
            </a:r>
            <a:r>
              <a:rPr lang="en-US" altLang="ko" sz="3200" b="1" dirty="0">
                <a:solidFill>
                  <a:srgbClr val="F1693C"/>
                </a:solidFill>
              </a:rPr>
              <a:t>-forge </a:t>
            </a:r>
            <a:r>
              <a:rPr lang="en-US" altLang="ko" sz="3200" b="1" dirty="0" err="1">
                <a:solidFill>
                  <a:srgbClr val="F1693C"/>
                </a:solidFill>
              </a:rPr>
              <a:t>opencv</a:t>
            </a:r>
            <a:endParaRPr lang="ko-KR" altLang="ko-KR" sz="2667" b="1" dirty="0">
              <a:solidFill>
                <a:srgbClr val="F1693C"/>
              </a:solidFill>
            </a:endParaRPr>
          </a:p>
          <a:p>
            <a:pPr marL="152396" indent="0">
              <a:buNone/>
            </a:pPr>
            <a:r>
              <a:rPr lang="en-US" altLang="ko" b="1" dirty="0">
                <a:solidFill>
                  <a:schemeClr val="dk1"/>
                </a:solidFill>
              </a:rPr>
              <a:t>C:\testAI&gt; </a:t>
            </a:r>
            <a:r>
              <a:rPr lang="en-US" altLang="ko" sz="3200" b="1" dirty="0">
                <a:solidFill>
                  <a:srgbClr val="F1693C"/>
                </a:solidFill>
              </a:rPr>
              <a:t>python -m pip install </a:t>
            </a:r>
            <a:r>
              <a:rPr lang="en-US" altLang="ko" sz="3200" b="1" dirty="0" err="1">
                <a:solidFill>
                  <a:srgbClr val="F1693C"/>
                </a:solidFill>
              </a:rPr>
              <a:t>opencv</a:t>
            </a:r>
            <a:r>
              <a:rPr lang="en-US" altLang="ko" sz="3200" b="1" dirty="0">
                <a:solidFill>
                  <a:srgbClr val="F1693C"/>
                </a:solidFill>
              </a:rPr>
              <a:t>-python</a:t>
            </a:r>
            <a:endParaRPr lang="ko-KR" altLang="en-US" sz="2667" b="1" dirty="0">
              <a:solidFill>
                <a:srgbClr val="F1693C"/>
              </a:solidFill>
            </a:endParaRPr>
          </a:p>
        </p:txBody>
      </p:sp>
      <p:sp>
        <p:nvSpPr>
          <p:cNvPr id="6" name="Shape 150">
            <a:extLst>
              <a:ext uri="{FF2B5EF4-FFF2-40B4-BE49-F238E27FC236}">
                <a16:creationId xmlns:a16="http://schemas.microsoft.com/office/drawing/2014/main" id="{E58283AD-1923-4CC9-90B0-59ED092715A2}"/>
              </a:ext>
            </a:extLst>
          </p:cNvPr>
          <p:cNvSpPr/>
          <p:nvPr/>
        </p:nvSpPr>
        <p:spPr>
          <a:xfrm>
            <a:off x="946241" y="421991"/>
            <a:ext cx="11245755" cy="763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2636" tIns="42636" rIns="42636" bIns="42636" anchor="ctr">
            <a:spAutoFit/>
          </a:bodyPr>
          <a:lstStyle/>
          <a:p>
            <a:pPr>
              <a:defRPr sz="3500">
                <a:solidFill>
                  <a:srgbClr val="F1693C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lang="ko-KR" altLang="en-US" sz="4400" b="1" dirty="0">
                <a:solidFill>
                  <a:srgbClr val="4692BF"/>
                </a:solidFill>
              </a:rPr>
              <a:t>패키지 설치 </a:t>
            </a:r>
            <a:r>
              <a:rPr lang="en-US" altLang="ko-KR" sz="4400" b="1" dirty="0">
                <a:solidFill>
                  <a:srgbClr val="4692BF"/>
                </a:solidFill>
              </a:rPr>
              <a:t>(2019.04.16 </a:t>
            </a:r>
            <a:r>
              <a:rPr lang="ko-KR" altLang="en-US" sz="4400" b="1" dirty="0">
                <a:solidFill>
                  <a:srgbClr val="4692BF"/>
                </a:solidFill>
              </a:rPr>
              <a:t>추가</a:t>
            </a:r>
            <a:r>
              <a:rPr lang="en-US" altLang="ko-KR" sz="4400" b="1" dirty="0">
                <a:solidFill>
                  <a:srgbClr val="4692BF"/>
                </a:solidFill>
              </a:rPr>
              <a:t>)</a:t>
            </a:r>
            <a:endParaRPr lang="en-US" sz="4400" dirty="0">
              <a:solidFill>
                <a:srgbClr val="4692BF"/>
              </a:solidFill>
            </a:endParaRPr>
          </a:p>
        </p:txBody>
      </p:sp>
      <p:sp>
        <p:nvSpPr>
          <p:cNvPr id="7" name="Shape 149">
            <a:extLst>
              <a:ext uri="{FF2B5EF4-FFF2-40B4-BE49-F238E27FC236}">
                <a16:creationId xmlns:a16="http://schemas.microsoft.com/office/drawing/2014/main" id="{AF8AE15F-6B8C-4627-9D3C-4885F914D593}"/>
              </a:ext>
            </a:extLst>
          </p:cNvPr>
          <p:cNvSpPr/>
          <p:nvPr/>
        </p:nvSpPr>
        <p:spPr>
          <a:xfrm flipV="1">
            <a:off x="704692" y="461728"/>
            <a:ext cx="1" cy="815770"/>
          </a:xfrm>
          <a:prstGeom prst="line">
            <a:avLst/>
          </a:prstGeom>
          <a:ln w="114300">
            <a:solidFill>
              <a:srgbClr val="DCDEE0"/>
            </a:solidFill>
            <a:miter lim="400000"/>
          </a:ln>
        </p:spPr>
        <p:txBody>
          <a:bodyPr lIns="38371" tIns="38371" rIns="38371" bIns="38371"/>
          <a:lstStyle/>
          <a:p>
            <a:pPr algn="l">
              <a:defRPr sz="2500">
                <a:solidFill>
                  <a:srgbClr val="676767"/>
                </a:solidFill>
              </a:defRPr>
            </a:pP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612BD2-1804-4176-823B-27E9722FA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2" y="4146483"/>
            <a:ext cx="6516009" cy="952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EFFC69-0270-49FB-90C6-9FB2E25BA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92" y="5224533"/>
            <a:ext cx="6569546" cy="121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2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0">
            <a:extLst>
              <a:ext uri="{FF2B5EF4-FFF2-40B4-BE49-F238E27FC236}">
                <a16:creationId xmlns:a16="http://schemas.microsoft.com/office/drawing/2014/main" id="{905B713A-4545-4E1D-8724-D088828F6776}"/>
              </a:ext>
            </a:extLst>
          </p:cNvPr>
          <p:cNvSpPr/>
          <p:nvPr/>
        </p:nvSpPr>
        <p:spPr>
          <a:xfrm>
            <a:off x="946242" y="345047"/>
            <a:ext cx="9008233" cy="91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2636" tIns="42636" rIns="42636" bIns="42636" anchor="ctr">
            <a:spAutoFit/>
          </a:bodyPr>
          <a:lstStyle/>
          <a:p>
            <a:pPr>
              <a:defRPr sz="3500">
                <a:solidFill>
                  <a:srgbClr val="F1693C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lang="ko" altLang="en-US" sz="5400" b="1" dirty="0"/>
              <a:t>설치 순서</a:t>
            </a:r>
            <a:endParaRPr lang="en-US" sz="5400" dirty="0"/>
          </a:p>
        </p:txBody>
      </p:sp>
      <p:sp>
        <p:nvSpPr>
          <p:cNvPr id="16" name="Shape 149">
            <a:extLst>
              <a:ext uri="{FF2B5EF4-FFF2-40B4-BE49-F238E27FC236}">
                <a16:creationId xmlns:a16="http://schemas.microsoft.com/office/drawing/2014/main" id="{46BA6580-A462-48E4-8BD0-58473A17F0D8}"/>
              </a:ext>
            </a:extLst>
          </p:cNvPr>
          <p:cNvSpPr/>
          <p:nvPr/>
        </p:nvSpPr>
        <p:spPr>
          <a:xfrm flipV="1">
            <a:off x="704692" y="461728"/>
            <a:ext cx="1" cy="815770"/>
          </a:xfrm>
          <a:prstGeom prst="line">
            <a:avLst/>
          </a:prstGeom>
          <a:ln w="114300">
            <a:solidFill>
              <a:srgbClr val="DCDEE0"/>
            </a:solidFill>
            <a:miter lim="400000"/>
          </a:ln>
        </p:spPr>
        <p:txBody>
          <a:bodyPr lIns="38371" tIns="38371" rIns="38371" bIns="38371"/>
          <a:lstStyle/>
          <a:p>
            <a:pPr algn="l">
              <a:defRPr sz="2500">
                <a:solidFill>
                  <a:srgbClr val="676767"/>
                </a:solidFill>
              </a:defRPr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F8E4CF-3E13-4C18-81B6-C5E81C73D76C}"/>
              </a:ext>
            </a:extLst>
          </p:cNvPr>
          <p:cNvSpPr/>
          <p:nvPr/>
        </p:nvSpPr>
        <p:spPr>
          <a:xfrm>
            <a:off x="681211" y="1821159"/>
            <a:ext cx="1082957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F1693C"/>
                </a:solidFill>
                <a:latin typeface="+mj-ea"/>
                <a:ea typeface="+mj-ea"/>
              </a:rPr>
              <a:t>1. Anaconda Installation &amp; </a:t>
            </a:r>
            <a:r>
              <a:rPr lang="ko-KR" altLang="en-US" sz="3200" b="1" dirty="0">
                <a:solidFill>
                  <a:srgbClr val="F1693C"/>
                </a:solidFill>
                <a:latin typeface="+mj-ea"/>
                <a:ea typeface="+mj-ea"/>
              </a:rPr>
              <a:t>가상 작업 환경 설치</a:t>
            </a:r>
          </a:p>
          <a:p>
            <a:r>
              <a:rPr lang="en-US" altLang="ko-KR" sz="3200" b="1" dirty="0">
                <a:solidFill>
                  <a:srgbClr val="F1693C"/>
                </a:solidFill>
                <a:latin typeface="+mj-ea"/>
                <a:ea typeface="+mj-ea"/>
              </a:rPr>
              <a:t>2. TensorFlow </a:t>
            </a:r>
            <a:r>
              <a:rPr lang="ko-KR" altLang="en-US" sz="3200" b="1" dirty="0">
                <a:solidFill>
                  <a:srgbClr val="F1693C"/>
                </a:solidFill>
                <a:latin typeface="+mj-ea"/>
                <a:ea typeface="+mj-ea"/>
              </a:rPr>
              <a:t>설치</a:t>
            </a:r>
            <a:r>
              <a:rPr lang="en-US" altLang="ko-KR" sz="3200" b="1" dirty="0">
                <a:solidFill>
                  <a:srgbClr val="F1693C"/>
                </a:solidFill>
                <a:latin typeface="+mj-ea"/>
                <a:ea typeface="+mj-ea"/>
              </a:rPr>
              <a:t>/</a:t>
            </a:r>
            <a:r>
              <a:rPr lang="en-US" altLang="ko-KR" sz="3200" b="1" dirty="0" err="1">
                <a:solidFill>
                  <a:srgbClr val="F1693C"/>
                </a:solidFill>
                <a:latin typeface="+mj-ea"/>
                <a:ea typeface="+mj-ea"/>
              </a:rPr>
              <a:t>jupyter</a:t>
            </a:r>
            <a:r>
              <a:rPr lang="en-US" altLang="ko-KR" sz="3200" b="1" dirty="0">
                <a:solidFill>
                  <a:srgbClr val="F1693C"/>
                </a:solidFill>
                <a:latin typeface="+mj-ea"/>
                <a:ea typeface="+mj-ea"/>
              </a:rPr>
              <a:t> notebook</a:t>
            </a:r>
            <a:r>
              <a:rPr lang="ko-KR" altLang="en-US" sz="3200" b="1" dirty="0">
                <a:solidFill>
                  <a:srgbClr val="F1693C"/>
                </a:solidFill>
                <a:latin typeface="+mj-ea"/>
                <a:ea typeface="+mj-ea"/>
              </a:rPr>
              <a:t>활용 동작 확인</a:t>
            </a:r>
          </a:p>
          <a:p>
            <a:r>
              <a:rPr lang="en-US" altLang="ko-KR" sz="3200" b="1" dirty="0">
                <a:solidFill>
                  <a:srgbClr val="F1693C"/>
                </a:solidFill>
                <a:latin typeface="+mj-ea"/>
                <a:ea typeface="+mj-ea"/>
              </a:rPr>
              <a:t>3. </a:t>
            </a:r>
            <a:r>
              <a:rPr lang="en-US" altLang="ko-KR" sz="3200" b="1" dirty="0" err="1">
                <a:solidFill>
                  <a:srgbClr val="F1693C"/>
                </a:solidFill>
                <a:latin typeface="+mj-ea"/>
                <a:ea typeface="+mj-ea"/>
              </a:rPr>
              <a:t>Keras</a:t>
            </a:r>
            <a:r>
              <a:rPr lang="en-US" altLang="ko-KR" sz="3200" b="1" dirty="0">
                <a:solidFill>
                  <a:srgbClr val="F1693C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rgbClr val="F1693C"/>
                </a:solidFill>
                <a:latin typeface="+mj-ea"/>
                <a:ea typeface="+mj-ea"/>
              </a:rPr>
              <a:t>설치</a:t>
            </a:r>
          </a:p>
          <a:p>
            <a:r>
              <a:rPr lang="en-US" altLang="ko-KR" sz="3200" b="1" dirty="0">
                <a:solidFill>
                  <a:srgbClr val="F1693C"/>
                </a:solidFill>
                <a:latin typeface="+mj-ea"/>
                <a:ea typeface="+mj-ea"/>
              </a:rPr>
              <a:t>4. </a:t>
            </a:r>
            <a:r>
              <a:rPr lang="en-US" altLang="ko-KR" sz="3200" b="1" dirty="0" err="1">
                <a:solidFill>
                  <a:srgbClr val="F1693C"/>
                </a:solidFill>
                <a:latin typeface="+mj-ea"/>
                <a:ea typeface="+mj-ea"/>
              </a:rPr>
              <a:t>openCV</a:t>
            </a:r>
            <a:r>
              <a:rPr lang="en-US" altLang="ko-KR" sz="3200" b="1" dirty="0">
                <a:solidFill>
                  <a:srgbClr val="F1693C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rgbClr val="F1693C"/>
                </a:solidFill>
                <a:latin typeface="+mj-ea"/>
                <a:ea typeface="+mj-ea"/>
              </a:rPr>
              <a:t>설치</a:t>
            </a:r>
          </a:p>
          <a:p>
            <a:r>
              <a:rPr lang="en-US" altLang="ko-KR" sz="3200" b="1" dirty="0">
                <a:solidFill>
                  <a:srgbClr val="F1693C"/>
                </a:solidFill>
                <a:latin typeface="+mj-ea"/>
                <a:ea typeface="+mj-ea"/>
              </a:rPr>
              <a:t>5. git </a:t>
            </a:r>
            <a:r>
              <a:rPr lang="ko-KR" altLang="en-US" sz="3200" b="1" dirty="0">
                <a:solidFill>
                  <a:srgbClr val="F1693C"/>
                </a:solidFill>
                <a:latin typeface="+mj-ea"/>
                <a:ea typeface="+mj-ea"/>
              </a:rPr>
              <a:t>설치</a:t>
            </a:r>
          </a:p>
          <a:p>
            <a:r>
              <a:rPr lang="en-US" altLang="ko-KR" sz="3200" b="1" dirty="0">
                <a:solidFill>
                  <a:srgbClr val="F1693C"/>
                </a:solidFill>
                <a:latin typeface="+mj-ea"/>
                <a:ea typeface="+mj-ea"/>
              </a:rPr>
              <a:t>6. MNIST </a:t>
            </a:r>
            <a:r>
              <a:rPr lang="ko-KR" altLang="en-US" sz="3200" b="1" dirty="0">
                <a:solidFill>
                  <a:srgbClr val="F1693C"/>
                </a:solidFill>
                <a:latin typeface="+mj-ea"/>
                <a:ea typeface="+mj-ea"/>
              </a:rPr>
              <a:t>사용을 위한 설치 테스트</a:t>
            </a:r>
          </a:p>
        </p:txBody>
      </p:sp>
    </p:spTree>
    <p:extLst>
      <p:ext uri="{BB962C8B-B14F-4D97-AF65-F5344CB8AC3E}">
        <p14:creationId xmlns:p14="http://schemas.microsoft.com/office/powerpoint/2010/main" val="387512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0653600" cy="9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3600" dirty="0">
                <a:hlinkClick r:id="rId3"/>
              </a:rPr>
              <a:t>https://docs.conda.io/en/latest/miniconda.html</a:t>
            </a:r>
            <a:r>
              <a:rPr lang="en-US" sz="3600" dirty="0"/>
              <a:t> </a:t>
            </a:r>
            <a:r>
              <a:rPr lang="ko" altLang="en-US" sz="3600" b="1" dirty="0">
                <a:solidFill>
                  <a:schemeClr val="dk1"/>
                </a:solidFill>
              </a:rPr>
              <a:t>접속</a:t>
            </a:r>
            <a:endParaRPr lang="en-US" altLang="ko" sz="3600" b="1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3600" b="1" dirty="0">
              <a:solidFill>
                <a:schemeClr val="dk1"/>
              </a:solidFill>
            </a:endParaRPr>
          </a:p>
        </p:txBody>
      </p:sp>
      <p:sp>
        <p:nvSpPr>
          <p:cNvPr id="6" name="Shape 150">
            <a:extLst>
              <a:ext uri="{FF2B5EF4-FFF2-40B4-BE49-F238E27FC236}">
                <a16:creationId xmlns:a16="http://schemas.microsoft.com/office/drawing/2014/main" id="{B120E583-9C2E-4076-BA51-923734186941}"/>
              </a:ext>
            </a:extLst>
          </p:cNvPr>
          <p:cNvSpPr/>
          <p:nvPr/>
        </p:nvSpPr>
        <p:spPr>
          <a:xfrm>
            <a:off x="946242" y="345047"/>
            <a:ext cx="9008233" cy="91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2636" tIns="42636" rIns="42636" bIns="42636" anchor="ctr">
            <a:spAutoFit/>
          </a:bodyPr>
          <a:lstStyle/>
          <a:p>
            <a:pPr>
              <a:defRPr sz="3500">
                <a:solidFill>
                  <a:srgbClr val="F1693C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lang="ko-KR" altLang="en-US" sz="5400" b="1" dirty="0"/>
              <a:t>아나콘다 설치</a:t>
            </a:r>
            <a:endParaRPr lang="en-US" sz="5400" dirty="0"/>
          </a:p>
        </p:txBody>
      </p:sp>
      <p:sp>
        <p:nvSpPr>
          <p:cNvPr id="7" name="Shape 149">
            <a:extLst>
              <a:ext uri="{FF2B5EF4-FFF2-40B4-BE49-F238E27FC236}">
                <a16:creationId xmlns:a16="http://schemas.microsoft.com/office/drawing/2014/main" id="{0AF3983B-32A2-440D-B01A-55FEC5BB60EB}"/>
              </a:ext>
            </a:extLst>
          </p:cNvPr>
          <p:cNvSpPr/>
          <p:nvPr/>
        </p:nvSpPr>
        <p:spPr>
          <a:xfrm flipV="1">
            <a:off x="704692" y="461728"/>
            <a:ext cx="1" cy="815770"/>
          </a:xfrm>
          <a:prstGeom prst="line">
            <a:avLst/>
          </a:prstGeom>
          <a:ln w="114300">
            <a:solidFill>
              <a:srgbClr val="DCDEE0"/>
            </a:solidFill>
            <a:miter lim="400000"/>
          </a:ln>
        </p:spPr>
        <p:txBody>
          <a:bodyPr lIns="38371" tIns="38371" rIns="38371" bIns="38371"/>
          <a:lstStyle/>
          <a:p>
            <a:pPr algn="l">
              <a:defRPr sz="2500">
                <a:solidFill>
                  <a:srgbClr val="676767"/>
                </a:solidFill>
              </a:defRPr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AD80F8-2F91-4B44-B6FD-746A07FE4AAF}"/>
              </a:ext>
            </a:extLst>
          </p:cNvPr>
          <p:cNvSpPr/>
          <p:nvPr/>
        </p:nvSpPr>
        <p:spPr>
          <a:xfrm>
            <a:off x="7759441" y="3382988"/>
            <a:ext cx="1258480" cy="530235"/>
          </a:xfrm>
          <a:prstGeom prst="rect">
            <a:avLst/>
          </a:prstGeom>
          <a:noFill/>
          <a:ln w="76200">
            <a:solidFill>
              <a:srgbClr val="469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0D04B2-728D-42D2-A461-EA22581D0E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50" y="2295555"/>
            <a:ext cx="9029700" cy="27051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BF4B812-D1FC-4A1B-BC66-71DEDAB3DA11}"/>
              </a:ext>
            </a:extLst>
          </p:cNvPr>
          <p:cNvSpPr/>
          <p:nvPr/>
        </p:nvSpPr>
        <p:spPr>
          <a:xfrm>
            <a:off x="2605258" y="3358670"/>
            <a:ext cx="2504624" cy="398374"/>
          </a:xfrm>
          <a:prstGeom prst="rect">
            <a:avLst/>
          </a:prstGeom>
          <a:noFill/>
          <a:ln w="76200">
            <a:solidFill>
              <a:srgbClr val="469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5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6073D4-E3FF-405D-A1C3-2A59AA24D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857" y="2517041"/>
            <a:ext cx="7994618" cy="3618288"/>
          </a:xfrm>
          <a:prstGeom prst="rect">
            <a:avLst/>
          </a:prstGeom>
        </p:spPr>
      </p:pic>
      <p:sp>
        <p:nvSpPr>
          <p:cNvPr id="6" name="Shape 150">
            <a:extLst>
              <a:ext uri="{FF2B5EF4-FFF2-40B4-BE49-F238E27FC236}">
                <a16:creationId xmlns:a16="http://schemas.microsoft.com/office/drawing/2014/main" id="{B120E583-9C2E-4076-BA51-923734186941}"/>
              </a:ext>
            </a:extLst>
          </p:cNvPr>
          <p:cNvSpPr/>
          <p:nvPr/>
        </p:nvSpPr>
        <p:spPr>
          <a:xfrm>
            <a:off x="946242" y="345047"/>
            <a:ext cx="9008233" cy="91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2636" tIns="42636" rIns="42636" bIns="42636" anchor="ctr">
            <a:spAutoFit/>
          </a:bodyPr>
          <a:lstStyle/>
          <a:p>
            <a:pPr>
              <a:defRPr sz="3500">
                <a:solidFill>
                  <a:srgbClr val="F1693C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lang="ko-KR" altLang="en-US" sz="5400" b="1" dirty="0"/>
              <a:t>아나콘다 설치</a:t>
            </a:r>
            <a:endParaRPr lang="en-US" sz="5400" dirty="0"/>
          </a:p>
        </p:txBody>
      </p:sp>
      <p:sp>
        <p:nvSpPr>
          <p:cNvPr id="7" name="Shape 149">
            <a:extLst>
              <a:ext uri="{FF2B5EF4-FFF2-40B4-BE49-F238E27FC236}">
                <a16:creationId xmlns:a16="http://schemas.microsoft.com/office/drawing/2014/main" id="{0AF3983B-32A2-440D-B01A-55FEC5BB60EB}"/>
              </a:ext>
            </a:extLst>
          </p:cNvPr>
          <p:cNvSpPr/>
          <p:nvPr/>
        </p:nvSpPr>
        <p:spPr>
          <a:xfrm flipV="1">
            <a:off x="704692" y="461728"/>
            <a:ext cx="1" cy="815770"/>
          </a:xfrm>
          <a:prstGeom prst="line">
            <a:avLst/>
          </a:prstGeom>
          <a:ln w="114300">
            <a:solidFill>
              <a:srgbClr val="DCDEE0"/>
            </a:solidFill>
            <a:miter lim="400000"/>
          </a:ln>
        </p:spPr>
        <p:txBody>
          <a:bodyPr lIns="38371" tIns="38371" rIns="38371" bIns="38371"/>
          <a:lstStyle/>
          <a:p>
            <a:pPr algn="l">
              <a:defRPr sz="2500">
                <a:solidFill>
                  <a:srgbClr val="676767"/>
                </a:solidFill>
              </a:defRPr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AD80F8-2F91-4B44-B6FD-746A07FE4AAF}"/>
              </a:ext>
            </a:extLst>
          </p:cNvPr>
          <p:cNvSpPr/>
          <p:nvPr/>
        </p:nvSpPr>
        <p:spPr>
          <a:xfrm>
            <a:off x="4380270" y="2531705"/>
            <a:ext cx="1144073" cy="398374"/>
          </a:xfrm>
          <a:prstGeom prst="rect">
            <a:avLst/>
          </a:prstGeom>
          <a:noFill/>
          <a:ln w="76200">
            <a:solidFill>
              <a:srgbClr val="469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EFFC55-CBD8-40CC-8244-3174792E833D}"/>
              </a:ext>
            </a:extLst>
          </p:cNvPr>
          <p:cNvSpPr/>
          <p:nvPr/>
        </p:nvSpPr>
        <p:spPr>
          <a:xfrm>
            <a:off x="4125589" y="4675450"/>
            <a:ext cx="945515" cy="482032"/>
          </a:xfrm>
          <a:prstGeom prst="rect">
            <a:avLst/>
          </a:prstGeom>
          <a:noFill/>
          <a:ln w="76200">
            <a:solidFill>
              <a:srgbClr val="469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74;p16">
            <a:extLst>
              <a:ext uri="{FF2B5EF4-FFF2-40B4-BE49-F238E27FC236}">
                <a16:creationId xmlns:a16="http://schemas.microsoft.com/office/drawing/2014/main" id="{7DF42092-C660-457F-A278-5023A17F46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0653600" cy="9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sz="4400" dirty="0">
                <a:solidFill>
                  <a:srgbClr val="4692BF"/>
                </a:solidFill>
              </a:rPr>
              <a:t>Windows </a:t>
            </a:r>
            <a:r>
              <a:rPr lang="ko-KR" altLang="en-US" sz="4400" dirty="0">
                <a:solidFill>
                  <a:srgbClr val="4692BF"/>
                </a:solidFill>
              </a:rPr>
              <a:t>클릭</a:t>
            </a:r>
            <a:r>
              <a:rPr lang="en-US" altLang="ko-KR" sz="4400" dirty="0">
                <a:solidFill>
                  <a:srgbClr val="4692BF"/>
                </a:solidFill>
              </a:rPr>
              <a:t> </a:t>
            </a:r>
            <a:r>
              <a:rPr lang="en-US" altLang="ko-KR" sz="4400" dirty="0">
                <a:solidFill>
                  <a:srgbClr val="4692BF"/>
                </a:solidFill>
                <a:sym typeface="Wingdings" panose="05000000000000000000" pitchFamily="2" charset="2"/>
              </a:rPr>
              <a:t> Download </a:t>
            </a:r>
            <a:r>
              <a:rPr lang="ko-KR" altLang="en-US" sz="4400" dirty="0">
                <a:solidFill>
                  <a:srgbClr val="4692BF"/>
                </a:solidFill>
                <a:sym typeface="Wingdings" panose="05000000000000000000" pitchFamily="2" charset="2"/>
              </a:rPr>
              <a:t>클릭</a:t>
            </a:r>
            <a:endParaRPr sz="4400" dirty="0">
              <a:solidFill>
                <a:srgbClr val="4692B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879AC4-2D5D-4373-8F73-F85441FF6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10" y="1839971"/>
            <a:ext cx="4724400" cy="36576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7E5388-88CE-4D04-8093-5B1747EB1C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39" y="1874709"/>
            <a:ext cx="4705350" cy="3676650"/>
          </a:xfrm>
          <a:prstGeom prst="rect">
            <a:avLst/>
          </a:prstGeom>
        </p:spPr>
      </p:pic>
      <p:sp>
        <p:nvSpPr>
          <p:cNvPr id="6" name="Shape 150">
            <a:extLst>
              <a:ext uri="{FF2B5EF4-FFF2-40B4-BE49-F238E27FC236}">
                <a16:creationId xmlns:a16="http://schemas.microsoft.com/office/drawing/2014/main" id="{B53464F7-FC5B-49B8-BB67-4AE7CAD1CDE4}"/>
              </a:ext>
            </a:extLst>
          </p:cNvPr>
          <p:cNvSpPr/>
          <p:nvPr/>
        </p:nvSpPr>
        <p:spPr>
          <a:xfrm>
            <a:off x="946242" y="345047"/>
            <a:ext cx="9008233" cy="91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2636" tIns="42636" rIns="42636" bIns="42636" anchor="ctr">
            <a:spAutoFit/>
          </a:bodyPr>
          <a:lstStyle/>
          <a:p>
            <a:pPr>
              <a:defRPr sz="3500">
                <a:solidFill>
                  <a:srgbClr val="F1693C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lang="ko" altLang="en-US" sz="5400" b="1" dirty="0"/>
              <a:t>설치시 주의 사항</a:t>
            </a:r>
            <a:endParaRPr lang="en-US" sz="5400" dirty="0"/>
          </a:p>
        </p:txBody>
      </p:sp>
      <p:sp>
        <p:nvSpPr>
          <p:cNvPr id="7" name="Shape 149">
            <a:extLst>
              <a:ext uri="{FF2B5EF4-FFF2-40B4-BE49-F238E27FC236}">
                <a16:creationId xmlns:a16="http://schemas.microsoft.com/office/drawing/2014/main" id="{4DE56F86-9573-4F0B-9AAE-B0AF6BBA9EE1}"/>
              </a:ext>
            </a:extLst>
          </p:cNvPr>
          <p:cNvSpPr/>
          <p:nvPr/>
        </p:nvSpPr>
        <p:spPr>
          <a:xfrm flipV="1">
            <a:off x="704692" y="461728"/>
            <a:ext cx="1" cy="815770"/>
          </a:xfrm>
          <a:prstGeom prst="line">
            <a:avLst/>
          </a:prstGeom>
          <a:ln w="114300">
            <a:solidFill>
              <a:srgbClr val="DCDEE0"/>
            </a:solidFill>
            <a:miter lim="400000"/>
          </a:ln>
        </p:spPr>
        <p:txBody>
          <a:bodyPr lIns="38371" tIns="38371" rIns="38371" bIns="38371"/>
          <a:lstStyle/>
          <a:p>
            <a:pPr algn="l">
              <a:defRPr sz="2500">
                <a:solidFill>
                  <a:srgbClr val="676767"/>
                </a:solidFill>
              </a:defRPr>
            </a:pPr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898ED-4497-4928-AA65-619B4E914383}"/>
              </a:ext>
            </a:extLst>
          </p:cNvPr>
          <p:cNvSpPr/>
          <p:nvPr/>
        </p:nvSpPr>
        <p:spPr>
          <a:xfrm>
            <a:off x="4096979" y="5117458"/>
            <a:ext cx="842203" cy="352725"/>
          </a:xfrm>
          <a:prstGeom prst="rect">
            <a:avLst/>
          </a:prstGeom>
          <a:noFill/>
          <a:ln w="76200">
            <a:solidFill>
              <a:srgbClr val="469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890E9E-41BB-4D26-99F3-BFE4751B6AD6}"/>
              </a:ext>
            </a:extLst>
          </p:cNvPr>
          <p:cNvSpPr/>
          <p:nvPr/>
        </p:nvSpPr>
        <p:spPr>
          <a:xfrm>
            <a:off x="9533373" y="5166137"/>
            <a:ext cx="842203" cy="352725"/>
          </a:xfrm>
          <a:prstGeom prst="rect">
            <a:avLst/>
          </a:prstGeom>
          <a:noFill/>
          <a:ln w="76200">
            <a:solidFill>
              <a:srgbClr val="469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2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7041992" y="1630933"/>
            <a:ext cx="4892800" cy="46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3200" b="1" dirty="0">
                <a:solidFill>
                  <a:srgbClr val="4692BF"/>
                </a:solidFill>
              </a:rPr>
              <a:t>Select installation Type</a:t>
            </a:r>
            <a:endParaRPr sz="3200" b="1" dirty="0">
              <a:solidFill>
                <a:srgbClr val="4692BF"/>
              </a:solidFill>
            </a:endParaRPr>
          </a:p>
          <a:p>
            <a:r>
              <a:rPr lang="en-US" altLang="ko" sz="3200" b="1" dirty="0">
                <a:solidFill>
                  <a:srgbClr val="F1693C"/>
                </a:solidFill>
              </a:rPr>
              <a:t>All Users </a:t>
            </a:r>
            <a:r>
              <a:rPr lang="ko" altLang="en-US" sz="3200" b="1" dirty="0">
                <a:solidFill>
                  <a:srgbClr val="4692BF"/>
                </a:solidFill>
              </a:rPr>
              <a:t>선택</a:t>
            </a:r>
            <a:endParaRPr sz="3200" b="1" dirty="0">
              <a:solidFill>
                <a:srgbClr val="4692BF"/>
              </a:solidFill>
            </a:endParaRPr>
          </a:p>
        </p:txBody>
      </p:sp>
      <p:sp>
        <p:nvSpPr>
          <p:cNvPr id="6" name="Shape 150">
            <a:extLst>
              <a:ext uri="{FF2B5EF4-FFF2-40B4-BE49-F238E27FC236}">
                <a16:creationId xmlns:a16="http://schemas.microsoft.com/office/drawing/2014/main" id="{B53464F7-FC5B-49B8-BB67-4AE7CAD1CDE4}"/>
              </a:ext>
            </a:extLst>
          </p:cNvPr>
          <p:cNvSpPr/>
          <p:nvPr/>
        </p:nvSpPr>
        <p:spPr>
          <a:xfrm>
            <a:off x="946242" y="345047"/>
            <a:ext cx="9008233" cy="91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2636" tIns="42636" rIns="42636" bIns="42636" anchor="ctr">
            <a:spAutoFit/>
          </a:bodyPr>
          <a:lstStyle/>
          <a:p>
            <a:pPr>
              <a:defRPr sz="3500">
                <a:solidFill>
                  <a:srgbClr val="F1693C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lang="ko" altLang="en-US" sz="5400" b="1" dirty="0"/>
              <a:t>설치시 주의 사항</a:t>
            </a:r>
            <a:endParaRPr lang="en-US" sz="5400" dirty="0"/>
          </a:p>
        </p:txBody>
      </p:sp>
      <p:sp>
        <p:nvSpPr>
          <p:cNvPr id="7" name="Shape 149">
            <a:extLst>
              <a:ext uri="{FF2B5EF4-FFF2-40B4-BE49-F238E27FC236}">
                <a16:creationId xmlns:a16="http://schemas.microsoft.com/office/drawing/2014/main" id="{4DE56F86-9573-4F0B-9AAE-B0AF6BBA9EE1}"/>
              </a:ext>
            </a:extLst>
          </p:cNvPr>
          <p:cNvSpPr/>
          <p:nvPr/>
        </p:nvSpPr>
        <p:spPr>
          <a:xfrm flipV="1">
            <a:off x="704692" y="461728"/>
            <a:ext cx="1" cy="815770"/>
          </a:xfrm>
          <a:prstGeom prst="line">
            <a:avLst/>
          </a:prstGeom>
          <a:ln w="114300">
            <a:solidFill>
              <a:srgbClr val="DCDEE0"/>
            </a:solidFill>
            <a:miter lim="400000"/>
          </a:ln>
        </p:spPr>
        <p:txBody>
          <a:bodyPr lIns="38371" tIns="38371" rIns="38371" bIns="38371"/>
          <a:lstStyle/>
          <a:p>
            <a:pPr algn="l">
              <a:defRPr sz="2500">
                <a:solidFill>
                  <a:srgbClr val="676767"/>
                </a:solidFill>
              </a:defRPr>
            </a:pPr>
            <a:endParaRPr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3A141C-AE0B-4646-AAD1-1D2C12B1B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2" y="2103143"/>
            <a:ext cx="4714875" cy="36290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3898ED-4497-4928-AA65-619B4E914383}"/>
              </a:ext>
            </a:extLst>
          </p:cNvPr>
          <p:cNvSpPr/>
          <p:nvPr/>
        </p:nvSpPr>
        <p:spPr>
          <a:xfrm>
            <a:off x="1046191" y="3877315"/>
            <a:ext cx="1991977" cy="362158"/>
          </a:xfrm>
          <a:prstGeom prst="rect">
            <a:avLst/>
          </a:prstGeom>
          <a:noFill/>
          <a:ln w="76200">
            <a:solidFill>
              <a:srgbClr val="469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753B09-6CBD-4A88-B4AB-24CD8D9C0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992" y="3177156"/>
            <a:ext cx="3951201" cy="30793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851578-4E60-4E11-939F-E8F8DCC24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18" y="1777227"/>
            <a:ext cx="5845565" cy="4487505"/>
          </a:xfrm>
          <a:prstGeom prst="rect">
            <a:avLst/>
          </a:prstGeom>
        </p:spPr>
      </p:pic>
      <p:sp>
        <p:nvSpPr>
          <p:cNvPr id="90" name="Google Shape;90;p18"/>
          <p:cNvSpPr txBox="1"/>
          <p:nvPr/>
        </p:nvSpPr>
        <p:spPr>
          <a:xfrm>
            <a:off x="6946215" y="1107599"/>
            <a:ext cx="4892800" cy="54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2400" dirty="0"/>
              <a:t>Advanced Installation Options</a:t>
            </a:r>
            <a:endParaRPr sz="2400" dirty="0"/>
          </a:p>
          <a:p>
            <a:endParaRPr sz="3200" b="1" dirty="0"/>
          </a:p>
          <a:p>
            <a:r>
              <a:rPr lang="ko-KR" altLang="en-US" sz="3200" b="1" dirty="0">
                <a:solidFill>
                  <a:srgbClr val="FF0000"/>
                </a:solidFill>
              </a:rPr>
              <a:t>체크</a:t>
            </a:r>
            <a:r>
              <a:rPr lang="ko-KR" altLang="en-US" sz="3200" b="1" dirty="0"/>
              <a:t> </a:t>
            </a:r>
            <a:r>
              <a:rPr lang="en-US" altLang="ko" sz="3200" b="1" dirty="0">
                <a:solidFill>
                  <a:srgbClr val="4692BF"/>
                </a:solidFill>
              </a:rPr>
              <a:t>Add Anaconda to the system PATH environment variable </a:t>
            </a:r>
            <a:endParaRPr sz="3200" b="1" dirty="0">
              <a:solidFill>
                <a:srgbClr val="4692BF"/>
              </a:solidFill>
            </a:endParaRPr>
          </a:p>
          <a:p>
            <a:endParaRPr sz="3200" b="1" dirty="0"/>
          </a:p>
          <a:p>
            <a:r>
              <a:rPr lang="ko-KR" altLang="en-US" sz="3200" b="1" dirty="0">
                <a:solidFill>
                  <a:srgbClr val="FF0000"/>
                </a:solidFill>
              </a:rPr>
              <a:t>체크</a:t>
            </a:r>
            <a:r>
              <a:rPr lang="ko-KR" altLang="en-US" sz="3200" b="1" dirty="0"/>
              <a:t> </a:t>
            </a:r>
            <a:r>
              <a:rPr lang="en-US" altLang="ko" sz="3200" b="1" dirty="0">
                <a:solidFill>
                  <a:srgbClr val="4692BF"/>
                </a:solidFill>
              </a:rPr>
              <a:t>Register Anaconda as the system python 3.7</a:t>
            </a:r>
          </a:p>
          <a:p>
            <a:endParaRPr sz="3200" b="1" dirty="0"/>
          </a:p>
          <a:p>
            <a:r>
              <a:rPr lang="ko" altLang="en-US" sz="3200" b="1" dirty="0">
                <a:solidFill>
                  <a:srgbClr val="FF0000"/>
                </a:solidFill>
              </a:rPr>
              <a:t>모두 </a:t>
            </a:r>
            <a:r>
              <a:rPr lang="ko-KR" altLang="en-US" sz="3200" b="1" dirty="0">
                <a:solidFill>
                  <a:srgbClr val="FF0000"/>
                </a:solidFill>
              </a:rPr>
              <a:t>체크</a:t>
            </a:r>
            <a:endParaRPr sz="3200" b="1" dirty="0">
              <a:solidFill>
                <a:srgbClr val="FF0000"/>
              </a:solidFill>
            </a:endParaRPr>
          </a:p>
          <a:p>
            <a:endParaRPr sz="3200" b="1" dirty="0"/>
          </a:p>
        </p:txBody>
      </p:sp>
      <p:sp>
        <p:nvSpPr>
          <p:cNvPr id="5" name="Shape 150">
            <a:extLst>
              <a:ext uri="{FF2B5EF4-FFF2-40B4-BE49-F238E27FC236}">
                <a16:creationId xmlns:a16="http://schemas.microsoft.com/office/drawing/2014/main" id="{E61C8842-42D4-4FDE-9B4B-2C516D2C90EA}"/>
              </a:ext>
            </a:extLst>
          </p:cNvPr>
          <p:cNvSpPr/>
          <p:nvPr/>
        </p:nvSpPr>
        <p:spPr>
          <a:xfrm>
            <a:off x="946242" y="345047"/>
            <a:ext cx="9008233" cy="91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2636" tIns="42636" rIns="42636" bIns="42636" anchor="ctr">
            <a:spAutoFit/>
          </a:bodyPr>
          <a:lstStyle/>
          <a:p>
            <a:pPr>
              <a:defRPr sz="3500">
                <a:solidFill>
                  <a:srgbClr val="F1693C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lang="ko" altLang="en-US" sz="5400" b="1" dirty="0"/>
              <a:t>설치시 주의 사항</a:t>
            </a:r>
            <a:endParaRPr lang="en-US" sz="5400" dirty="0"/>
          </a:p>
        </p:txBody>
      </p:sp>
      <p:sp>
        <p:nvSpPr>
          <p:cNvPr id="6" name="Shape 149">
            <a:extLst>
              <a:ext uri="{FF2B5EF4-FFF2-40B4-BE49-F238E27FC236}">
                <a16:creationId xmlns:a16="http://schemas.microsoft.com/office/drawing/2014/main" id="{406E520C-1930-46E6-9AD0-C0914B07CF33}"/>
              </a:ext>
            </a:extLst>
          </p:cNvPr>
          <p:cNvSpPr/>
          <p:nvPr/>
        </p:nvSpPr>
        <p:spPr>
          <a:xfrm flipV="1">
            <a:off x="704692" y="461728"/>
            <a:ext cx="1" cy="815770"/>
          </a:xfrm>
          <a:prstGeom prst="line">
            <a:avLst/>
          </a:prstGeom>
          <a:ln w="114300">
            <a:solidFill>
              <a:srgbClr val="DCDEE0"/>
            </a:solidFill>
            <a:miter lim="400000"/>
          </a:ln>
        </p:spPr>
        <p:txBody>
          <a:bodyPr lIns="38371" tIns="38371" rIns="38371" bIns="38371"/>
          <a:lstStyle/>
          <a:p>
            <a:pPr algn="l">
              <a:defRPr sz="2500">
                <a:solidFill>
                  <a:srgbClr val="676767"/>
                </a:solidFill>
              </a:defRPr>
            </a:pPr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0876F8-E06E-4FE8-B948-F0D873FF1C14}"/>
              </a:ext>
            </a:extLst>
          </p:cNvPr>
          <p:cNvSpPr/>
          <p:nvPr/>
        </p:nvSpPr>
        <p:spPr>
          <a:xfrm>
            <a:off x="720492" y="2995863"/>
            <a:ext cx="514508" cy="433137"/>
          </a:xfrm>
          <a:prstGeom prst="rect">
            <a:avLst/>
          </a:prstGeom>
          <a:noFill/>
          <a:ln w="76200">
            <a:solidFill>
              <a:srgbClr val="469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5B4D64-4886-4CA4-B652-49E7A0508F13}"/>
              </a:ext>
            </a:extLst>
          </p:cNvPr>
          <p:cNvSpPr/>
          <p:nvPr/>
        </p:nvSpPr>
        <p:spPr>
          <a:xfrm>
            <a:off x="720492" y="4120219"/>
            <a:ext cx="514508" cy="433137"/>
          </a:xfrm>
          <a:prstGeom prst="rect">
            <a:avLst/>
          </a:prstGeom>
          <a:noFill/>
          <a:ln w="76200">
            <a:solidFill>
              <a:srgbClr val="469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66C1F1-B2A2-4DBC-93BD-867EEABF68DB}"/>
              </a:ext>
            </a:extLst>
          </p:cNvPr>
          <p:cNvSpPr/>
          <p:nvPr/>
        </p:nvSpPr>
        <p:spPr>
          <a:xfrm>
            <a:off x="4039215" y="5855927"/>
            <a:ext cx="1096937" cy="393761"/>
          </a:xfrm>
          <a:prstGeom prst="rect">
            <a:avLst/>
          </a:prstGeom>
          <a:noFill/>
          <a:ln w="76200">
            <a:solidFill>
              <a:srgbClr val="469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415600" y="1520591"/>
            <a:ext cx="11360800" cy="12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ko" altLang="en-US" sz="2000" b="1" dirty="0">
                <a:solidFill>
                  <a:schemeClr val="dk1"/>
                </a:solidFill>
              </a:rPr>
              <a:t>‘</a:t>
            </a:r>
            <a:r>
              <a:rPr lang="en-US" altLang="ko" sz="2000" b="1" dirty="0">
                <a:solidFill>
                  <a:srgbClr val="C00000"/>
                </a:solidFill>
              </a:rPr>
              <a:t>Failed to create Anaconda menus’ </a:t>
            </a:r>
            <a:r>
              <a:rPr lang="ko" altLang="en-US" sz="2000" b="1" dirty="0">
                <a:solidFill>
                  <a:srgbClr val="C00000"/>
                </a:solidFill>
              </a:rPr>
              <a:t>오류 처리</a:t>
            </a:r>
            <a:endParaRPr lang="en-US" altLang="ko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sz="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ko" altLang="en-US" sz="2000" b="1" dirty="0">
                <a:solidFill>
                  <a:srgbClr val="F1693C"/>
                </a:solidFill>
              </a:rPr>
              <a:t>제어판</a:t>
            </a:r>
            <a:r>
              <a:rPr lang="ko" altLang="en-US" sz="2000" b="1" dirty="0">
                <a:solidFill>
                  <a:schemeClr val="dk1"/>
                </a:solidFill>
              </a:rPr>
              <a:t> </a:t>
            </a:r>
            <a:r>
              <a:rPr lang="ko" altLang="en-US" sz="2000" b="1" dirty="0">
                <a:solidFill>
                  <a:srgbClr val="4692BF"/>
                </a:solidFill>
              </a:rPr>
              <a:t>→</a:t>
            </a:r>
            <a:r>
              <a:rPr lang="en-US" altLang="ko" sz="2000" b="1" dirty="0">
                <a:solidFill>
                  <a:schemeClr val="dk1"/>
                </a:solidFill>
              </a:rPr>
              <a:t> </a:t>
            </a:r>
            <a:r>
              <a:rPr lang="ko" altLang="en-US" sz="2000" b="1" dirty="0">
                <a:solidFill>
                  <a:srgbClr val="F1693C"/>
                </a:solidFill>
              </a:rPr>
              <a:t>시스템 및 보안 </a:t>
            </a:r>
            <a:r>
              <a:rPr lang="ko" altLang="en-US" sz="2000" b="1" dirty="0">
                <a:solidFill>
                  <a:srgbClr val="4692BF"/>
                </a:solidFill>
              </a:rPr>
              <a:t>→</a:t>
            </a:r>
            <a:r>
              <a:rPr lang="en-US" altLang="ko" sz="2000" b="1" dirty="0">
                <a:solidFill>
                  <a:schemeClr val="dk1"/>
                </a:solidFill>
              </a:rPr>
              <a:t> </a:t>
            </a:r>
            <a:r>
              <a:rPr lang="ko" altLang="en-US" sz="2000" b="1" dirty="0">
                <a:solidFill>
                  <a:srgbClr val="F1693C"/>
                </a:solidFill>
              </a:rPr>
              <a:t>시스템</a:t>
            </a:r>
            <a:r>
              <a:rPr lang="ko" altLang="en-US" sz="2000" b="1" dirty="0">
                <a:solidFill>
                  <a:schemeClr val="dk1"/>
                </a:solidFill>
              </a:rPr>
              <a:t> </a:t>
            </a:r>
            <a:r>
              <a:rPr lang="ko" altLang="en-US" sz="2000" b="1" dirty="0">
                <a:solidFill>
                  <a:srgbClr val="4692BF"/>
                </a:solidFill>
              </a:rPr>
              <a:t>→ </a:t>
            </a:r>
            <a:r>
              <a:rPr lang="ko" altLang="en-US" sz="2000" b="1" dirty="0">
                <a:solidFill>
                  <a:srgbClr val="F1693C"/>
                </a:solidFill>
              </a:rPr>
              <a:t>고급 시스템 설정 </a:t>
            </a:r>
            <a:r>
              <a:rPr lang="ko" altLang="en-US" sz="2000" b="1" dirty="0">
                <a:solidFill>
                  <a:srgbClr val="4692BF"/>
                </a:solidFill>
              </a:rPr>
              <a:t>→</a:t>
            </a:r>
            <a:r>
              <a:rPr lang="en-US" altLang="ko" sz="2000" b="1" dirty="0">
                <a:solidFill>
                  <a:srgbClr val="F1693C"/>
                </a:solidFill>
              </a:rPr>
              <a:t> </a:t>
            </a:r>
            <a:r>
              <a:rPr lang="ko" altLang="en-US" sz="2000" b="1" dirty="0">
                <a:solidFill>
                  <a:srgbClr val="F1693C"/>
                </a:solidFill>
              </a:rPr>
              <a:t>환경 변수 </a:t>
            </a:r>
            <a:r>
              <a:rPr lang="ko" altLang="en-US" sz="2000" b="1" dirty="0">
                <a:solidFill>
                  <a:srgbClr val="4692BF"/>
                </a:solidFill>
              </a:rPr>
              <a:t>→</a:t>
            </a:r>
            <a:r>
              <a:rPr lang="ko" altLang="en-US" sz="2000" b="1" dirty="0">
                <a:solidFill>
                  <a:srgbClr val="F1693C"/>
                </a:solidFill>
              </a:rPr>
              <a:t> 시스템 변수 확인</a:t>
            </a:r>
            <a:endParaRPr sz="2000" b="1" dirty="0">
              <a:solidFill>
                <a:srgbClr val="F1693C"/>
              </a:solidFill>
            </a:endParaRPr>
          </a:p>
          <a:p>
            <a:pPr marL="0" indent="0">
              <a:buNone/>
            </a:pPr>
            <a:r>
              <a:rPr lang="en-US" altLang="ko" sz="2000" b="1" dirty="0">
                <a:solidFill>
                  <a:srgbClr val="F1693C"/>
                </a:solidFill>
              </a:rPr>
              <a:t>java</a:t>
            </a:r>
            <a:r>
              <a:rPr lang="ko" altLang="en-US" sz="2000" b="1" dirty="0">
                <a:solidFill>
                  <a:srgbClr val="F1693C"/>
                </a:solidFill>
              </a:rPr>
              <a:t>와 관련된 환경변수 임시저장후 재설치 </a:t>
            </a:r>
            <a:r>
              <a:rPr lang="ko" altLang="en-US" sz="2000" b="1" dirty="0">
                <a:solidFill>
                  <a:srgbClr val="4692BF"/>
                </a:solidFill>
              </a:rPr>
              <a:t>→</a:t>
            </a:r>
            <a:r>
              <a:rPr lang="ko" altLang="en-US" sz="2000" b="1" dirty="0">
                <a:solidFill>
                  <a:srgbClr val="F1693C"/>
                </a:solidFill>
              </a:rPr>
              <a:t> 해당변수 재 설정</a:t>
            </a:r>
            <a:endParaRPr sz="2000" b="1" dirty="0">
              <a:solidFill>
                <a:srgbClr val="F1693C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2000" b="1" dirty="0">
              <a:solidFill>
                <a:schemeClr val="dk1"/>
              </a:solidFill>
            </a:endParaRPr>
          </a:p>
        </p:txBody>
      </p:sp>
      <p:sp>
        <p:nvSpPr>
          <p:cNvPr id="6" name="Shape 150">
            <a:extLst>
              <a:ext uri="{FF2B5EF4-FFF2-40B4-BE49-F238E27FC236}">
                <a16:creationId xmlns:a16="http://schemas.microsoft.com/office/drawing/2014/main" id="{B0682890-C430-4736-BDE9-2995E7FAEBD3}"/>
              </a:ext>
            </a:extLst>
          </p:cNvPr>
          <p:cNvSpPr/>
          <p:nvPr/>
        </p:nvSpPr>
        <p:spPr>
          <a:xfrm>
            <a:off x="946242" y="345047"/>
            <a:ext cx="7892956" cy="91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2636" tIns="42636" rIns="42636" bIns="42636" anchor="ctr">
            <a:spAutoFit/>
          </a:bodyPr>
          <a:lstStyle/>
          <a:p>
            <a:pPr>
              <a:defRPr sz="3500">
                <a:solidFill>
                  <a:srgbClr val="F1693C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lang="en-US" altLang="ko" sz="5400" b="1" dirty="0"/>
              <a:t>Anaconda </a:t>
            </a:r>
            <a:r>
              <a:rPr lang="ko" altLang="en-US" sz="5400" b="1" dirty="0"/>
              <a:t>설치 오류 처리</a:t>
            </a:r>
            <a:endParaRPr lang="en-US" sz="5400" dirty="0"/>
          </a:p>
        </p:txBody>
      </p:sp>
      <p:sp>
        <p:nvSpPr>
          <p:cNvPr id="7" name="Shape 149">
            <a:extLst>
              <a:ext uri="{FF2B5EF4-FFF2-40B4-BE49-F238E27FC236}">
                <a16:creationId xmlns:a16="http://schemas.microsoft.com/office/drawing/2014/main" id="{BA8809BB-9B0B-4692-98FC-424667F272BB}"/>
              </a:ext>
            </a:extLst>
          </p:cNvPr>
          <p:cNvSpPr/>
          <p:nvPr/>
        </p:nvSpPr>
        <p:spPr>
          <a:xfrm flipV="1">
            <a:off x="704692" y="461728"/>
            <a:ext cx="1" cy="815770"/>
          </a:xfrm>
          <a:prstGeom prst="line">
            <a:avLst/>
          </a:prstGeom>
          <a:ln w="114300">
            <a:solidFill>
              <a:srgbClr val="DCDEE0"/>
            </a:solidFill>
            <a:miter lim="400000"/>
          </a:ln>
        </p:spPr>
        <p:txBody>
          <a:bodyPr lIns="38371" tIns="38371" rIns="38371" bIns="38371"/>
          <a:lstStyle/>
          <a:p>
            <a:pPr algn="l">
              <a:defRPr sz="2500">
                <a:solidFill>
                  <a:srgbClr val="676767"/>
                </a:solidFill>
              </a:defRPr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35A1C5-D8A8-4F8D-A9A0-656600500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99" y="2741791"/>
            <a:ext cx="4760657" cy="36544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6E5C9AC-B439-4DE1-A3FA-BCC98DF39EA7}"/>
              </a:ext>
            </a:extLst>
          </p:cNvPr>
          <p:cNvSpPr/>
          <p:nvPr/>
        </p:nvSpPr>
        <p:spPr>
          <a:xfrm>
            <a:off x="1376622" y="3786243"/>
            <a:ext cx="1120972" cy="265007"/>
          </a:xfrm>
          <a:prstGeom prst="rect">
            <a:avLst/>
          </a:prstGeom>
          <a:noFill/>
          <a:ln w="76200">
            <a:solidFill>
              <a:srgbClr val="469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0B24D-7EB6-4307-9EC9-D19291700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579" y="2741791"/>
            <a:ext cx="4664595" cy="36544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92A085F-C187-4BBB-B945-E59B4B41244D}"/>
              </a:ext>
            </a:extLst>
          </p:cNvPr>
          <p:cNvSpPr/>
          <p:nvPr/>
        </p:nvSpPr>
        <p:spPr>
          <a:xfrm>
            <a:off x="8055208" y="4421780"/>
            <a:ext cx="575235" cy="265007"/>
          </a:xfrm>
          <a:prstGeom prst="rect">
            <a:avLst/>
          </a:prstGeom>
          <a:noFill/>
          <a:ln w="76200">
            <a:solidFill>
              <a:srgbClr val="469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649</Words>
  <Application>Microsoft Office PowerPoint</Application>
  <PresentationFormat>Widescreen</PresentationFormat>
  <Paragraphs>116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Apple SD 산돌고딕 Neo 일반체</vt:lpstr>
      <vt:lpstr>맑은 고딕</vt:lpstr>
      <vt:lpstr>함초롬돋움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 Bradley</dc:creator>
  <cp:lastModifiedBy>Taylor Bradley</cp:lastModifiedBy>
  <cp:revision>34</cp:revision>
  <dcterms:created xsi:type="dcterms:W3CDTF">2019-06-24T06:46:52Z</dcterms:created>
  <dcterms:modified xsi:type="dcterms:W3CDTF">2019-06-29T10:53:24Z</dcterms:modified>
</cp:coreProperties>
</file>