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70" r:id="rId12"/>
    <p:sldId id="280" r:id="rId13"/>
    <p:sldId id="271" r:id="rId14"/>
    <p:sldId id="274" r:id="rId15"/>
    <p:sldId id="275" r:id="rId16"/>
    <p:sldId id="281" r:id="rId17"/>
    <p:sldId id="276" r:id="rId18"/>
    <p:sldId id="282" r:id="rId19"/>
    <p:sldId id="278" r:id="rId20"/>
    <p:sldId id="283" r:id="rId21"/>
    <p:sldId id="284" r:id="rId22"/>
    <p:sldId id="285" r:id="rId23"/>
    <p:sldId id="263" r:id="rId24"/>
    <p:sldId id="264" r:id="rId25"/>
    <p:sldId id="265" r:id="rId2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slide" Target="slides/slide2.xml"  /><Relationship Id="rId30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ee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76190" y="3214421"/>
            <a:ext cx="10535617" cy="150997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1899"/>
              </a:lnSpc>
              <a:spcBef>
                <a:spcPct val="0"/>
              </a:spcBef>
              <a:defRPr/>
            </a:pPr>
            <a:r>
              <a:rPr lang="ko-KR" altLang="en-US" sz="8499" b="1">
                <a:solidFill>
                  <a:srgbClr val="ff501b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디자인사이</a:t>
            </a:r>
            <a:endParaRPr lang="ko-KR" altLang="en-US" sz="8499" b="1">
              <a:solidFill>
                <a:srgbClr val="ff501b"/>
              </a:solidFill>
              <a:latin typeface="Source Han Sans KR Bold"/>
              <a:ea typeface="Source Han Sans KR Bold"/>
              <a:cs typeface="Source Han Sans KR Bold"/>
              <a:sym typeface="Source Han Sans KR Bold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7284690" y="6740415"/>
            <a:ext cx="3718620" cy="921183"/>
            <a:chOff x="0" y="0"/>
            <a:chExt cx="857163" cy="2123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57163" cy="212338"/>
            </a:xfrm>
            <a:custGeom>
              <a:avLst/>
              <a:gdLst/>
              <a:rect l="l" t="t" r="r" b="b"/>
              <a:pathLst>
                <a:path w="857163" h="212338">
                  <a:moveTo>
                    <a:pt x="106169" y="0"/>
                  </a:moveTo>
                  <a:lnTo>
                    <a:pt x="750994" y="0"/>
                  </a:lnTo>
                  <a:cubicBezTo>
                    <a:pt x="809630" y="0"/>
                    <a:pt x="857163" y="47533"/>
                    <a:pt x="857163" y="106169"/>
                  </a:cubicBezTo>
                  <a:lnTo>
                    <a:pt x="857163" y="106169"/>
                  </a:lnTo>
                  <a:cubicBezTo>
                    <a:pt x="857163" y="134327"/>
                    <a:pt x="845978" y="161331"/>
                    <a:pt x="826067" y="181242"/>
                  </a:cubicBezTo>
                  <a:cubicBezTo>
                    <a:pt x="806157" y="201152"/>
                    <a:pt x="779152" y="212338"/>
                    <a:pt x="750994" y="212338"/>
                  </a:cubicBezTo>
                  <a:lnTo>
                    <a:pt x="106169" y="212338"/>
                  </a:lnTo>
                  <a:cubicBezTo>
                    <a:pt x="47533" y="212338"/>
                    <a:pt x="0" y="164805"/>
                    <a:pt x="0" y="106169"/>
                  </a:cubicBezTo>
                  <a:lnTo>
                    <a:pt x="0" y="106169"/>
                  </a:lnTo>
                  <a:cubicBezTo>
                    <a:pt x="0" y="47533"/>
                    <a:pt x="47533" y="0"/>
                    <a:pt x="106169" y="0"/>
                  </a:cubicBezTo>
                  <a:close/>
                </a:path>
              </a:pathLst>
            </a:custGeom>
            <a:solidFill>
              <a:srgbClr val="ff501b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57163" cy="259963"/>
            </a:xfrm>
            <a:prstGeom prst="rect">
              <a:avLst/>
            </a:prstGeom>
          </p:spPr>
          <p:txBody>
            <a:bodyPr lIns="62162" tIns="62162" rIns="62162" bIns="62162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  <a:defRPr/>
              </a:pPr>
              <a:endParaRPr lang="ko-KR" alt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881547" y="6873134"/>
            <a:ext cx="2524904" cy="60399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798"/>
              </a:lnSpc>
              <a:spcBef>
                <a:spcPct val="0"/>
              </a:spcBef>
              <a:defRPr/>
            </a:pPr>
            <a:r>
              <a:rPr lang="en-US" altLang="ko-KR" sz="3427" b="1">
                <a:solidFill>
                  <a:srgbClr val="f1eee2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2025/04/29</a:t>
            </a:r>
            <a:endParaRPr lang="en-US" altLang="ko-KR" sz="3427" b="1">
              <a:solidFill>
                <a:srgbClr val="f1eee2"/>
              </a:solidFill>
              <a:latin typeface="Source Han Sans KR Bold"/>
              <a:ea typeface="Source Han Sans KR Bold"/>
              <a:cs typeface="Source Han Sans KR Bold"/>
              <a:sym typeface="Source Han Sans KR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284690" y="4832607"/>
            <a:ext cx="3718620" cy="159676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  <a:defRPr/>
            </a:pPr>
            <a:r>
              <a:rPr lang="ko-KR" altLang="en-US" sz="3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중간발표</a:t>
            </a:r>
            <a:endParaRPr lang="ko-KR" altLang="en-US" sz="3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  <a:p>
            <a:pPr algn="ctr">
              <a:lnSpc>
                <a:spcPts val="4200"/>
              </a:lnSpc>
              <a:spcBef>
                <a:spcPct val="0"/>
              </a:spcBef>
              <a:defRPr/>
            </a:pPr>
            <a:endParaRPr lang="ko-KR" altLang="en-US" sz="3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  <a:p>
            <a:pPr algn="ctr">
              <a:lnSpc>
                <a:spcPts val="4200"/>
              </a:lnSpc>
              <a:spcBef>
                <a:spcPct val="0"/>
              </a:spcBef>
              <a:defRPr/>
            </a:pPr>
            <a:r>
              <a:rPr lang="ko-KR" altLang="en-US" sz="3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발표자 </a:t>
            </a:r>
            <a:r>
              <a:rPr lang="en-US" altLang="ko-KR" sz="3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:</a:t>
            </a:r>
            <a:r>
              <a:rPr lang="ko-KR" altLang="en-US" sz="3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 박찬범</a:t>
            </a:r>
            <a:endParaRPr lang="ko-KR" altLang="en-US" sz="3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ee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 rot="0">
            <a:off x="0" y="-21587"/>
            <a:ext cx="1138473" cy="10308587"/>
            <a:chOff x="0" y="0"/>
            <a:chExt cx="1517964" cy="13744782"/>
          </a:xfrm>
        </p:grpSpPr>
        <p:grpSp>
          <p:nvGrpSpPr>
            <p:cNvPr id="10" name="Group 10"/>
            <p:cNvGrpSpPr/>
            <p:nvPr/>
          </p:nvGrpSpPr>
          <p:grpSpPr>
            <a:xfrm rot="0">
              <a:off x="0" y="0"/>
              <a:ext cx="1517964" cy="13744782"/>
              <a:chOff x="0" y="0"/>
              <a:chExt cx="299845" cy="2715019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99845" cy="2715019"/>
              </a:xfrm>
              <a:custGeom>
                <a:avLst/>
                <a:gdLst/>
                <a:rect l="l" t="t" r="r" b="b"/>
                <a:pathLst>
                  <a:path w="299845" h="2715019">
                    <a:moveTo>
                      <a:pt x="0" y="0"/>
                    </a:moveTo>
                    <a:lnTo>
                      <a:pt x="299845" y="0"/>
                    </a:lnTo>
                    <a:lnTo>
                      <a:pt x="299845" y="2715019"/>
                    </a:lnTo>
                    <a:lnTo>
                      <a:pt x="0" y="2715019"/>
                    </a:lnTo>
                    <a:close/>
                  </a:path>
                </a:pathLst>
              </a:custGeom>
              <a:solidFill>
                <a:srgbClr val="ff501b"/>
              </a:solidFill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299845" cy="2762644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3499"/>
                  </a:lnSpc>
                  <a:defRPr/>
                </a:pPr>
                <a:endParaRPr lang="ko-KR" altLang="en-US"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46364" y="853224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01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46364" y="2765279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02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46364" y="4677335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03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46364" y="6589391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04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46364" y="8501446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05</a:t>
              </a:r>
              <a:endParaRPr lang="en-US" sz="2499" b="1">
                <a:solidFill>
                  <a:srgbClr val="f1eee2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46364" y="10413502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06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46364" y="12325557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07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 rot="0">
            <a:off x="1981200" y="8191500"/>
            <a:ext cx="15697200" cy="1524000"/>
            <a:chOff x="0" y="0"/>
            <a:chExt cx="1124782" cy="98592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124782" cy="985928"/>
            </a:xfrm>
            <a:custGeom>
              <a:avLst/>
              <a:gdLst/>
              <a:rect l="l" t="t" r="r" b="b"/>
              <a:pathLst>
                <a:path w="1124782" h="985928">
                  <a:moveTo>
                    <a:pt x="79764" y="0"/>
                  </a:moveTo>
                  <a:lnTo>
                    <a:pt x="1045018" y="0"/>
                  </a:lnTo>
                  <a:cubicBezTo>
                    <a:pt x="1089070" y="0"/>
                    <a:pt x="1124782" y="35712"/>
                    <a:pt x="1124782" y="79764"/>
                  </a:cubicBezTo>
                  <a:lnTo>
                    <a:pt x="1124782" y="906164"/>
                  </a:lnTo>
                  <a:cubicBezTo>
                    <a:pt x="1124782" y="927319"/>
                    <a:pt x="1116378" y="947607"/>
                    <a:pt x="1101420" y="962566"/>
                  </a:cubicBezTo>
                  <a:cubicBezTo>
                    <a:pt x="1086461" y="977524"/>
                    <a:pt x="1066173" y="985928"/>
                    <a:pt x="1045018" y="985928"/>
                  </a:cubicBezTo>
                  <a:lnTo>
                    <a:pt x="79764" y="985928"/>
                  </a:lnTo>
                  <a:cubicBezTo>
                    <a:pt x="58609" y="985928"/>
                    <a:pt x="38321" y="977524"/>
                    <a:pt x="23362" y="962566"/>
                  </a:cubicBezTo>
                  <a:cubicBezTo>
                    <a:pt x="8404" y="947607"/>
                    <a:pt x="0" y="927319"/>
                    <a:pt x="0" y="906164"/>
                  </a:cubicBezTo>
                  <a:lnTo>
                    <a:pt x="0" y="79764"/>
                  </a:lnTo>
                  <a:cubicBezTo>
                    <a:pt x="0" y="58609"/>
                    <a:pt x="8404" y="38321"/>
                    <a:pt x="23362" y="23362"/>
                  </a:cubicBezTo>
                  <a:cubicBezTo>
                    <a:pt x="38321" y="8404"/>
                    <a:pt x="58609" y="0"/>
                    <a:pt x="79764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124782" cy="10240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2268200" y="2589015"/>
            <a:ext cx="3657600" cy="43993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  <a:defRPr/>
            </a:pPr>
            <a:r>
              <a:rPr lang="ko-KR" altLang="en-US" sz="2499" b="1">
                <a:solidFill>
                  <a:srgbClr val="ff501b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사용자에 따른 서비스 구분</a:t>
            </a:r>
            <a:endParaRPr lang="ko-KR" altLang="en-US" sz="2499" b="1">
              <a:solidFill>
                <a:srgbClr val="ff501b"/>
              </a:solidFill>
              <a:latin typeface="Source Han Sans KR Bold"/>
              <a:ea typeface="Source Han Sans KR Bold"/>
              <a:cs typeface="Source Han Sans KR Bold"/>
              <a:sym typeface="Source Han Sans KR Bold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2317652" y="4762500"/>
            <a:ext cx="4522548" cy="12604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15901" lvl="1" indent="0" algn="l">
              <a:lnSpc>
                <a:spcPts val="5000"/>
              </a:lnSpc>
              <a:buFont typeface="Arial"/>
              <a:buNone/>
              <a:defRPr/>
            </a:pP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사용자의 유형</a:t>
            </a:r>
            <a:r>
              <a:rPr lang="en-US" altLang="ko-KR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(</a:t>
            </a: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디자이너</a:t>
            </a:r>
            <a:r>
              <a:rPr lang="en-US" altLang="ko-KR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,</a:t>
            </a: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 의뢰인</a:t>
            </a:r>
            <a:r>
              <a:rPr lang="en-US" altLang="ko-KR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)</a:t>
            </a: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 에 따라 다른 형태의 서비스를 제공합니다</a:t>
            </a:r>
            <a:endParaRPr lang="ko-KR" altLang="en-US" sz="2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40755" y="571500"/>
            <a:ext cx="16442445" cy="7182852"/>
          </a:xfrm>
          <a:prstGeom prst="rect">
            <a:avLst/>
          </a:prstGeom>
        </p:spPr>
      </p:pic>
      <p:sp>
        <p:nvSpPr>
          <p:cNvPr id="40" name="TextBox 34"/>
          <p:cNvSpPr txBox="1"/>
          <p:nvPr/>
        </p:nvSpPr>
        <p:spPr>
          <a:xfrm>
            <a:off x="2411652" y="8343899"/>
            <a:ext cx="14885748" cy="12668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15901" lvl="1" indent="0" algn="l">
              <a:lnSpc>
                <a:spcPts val="5000"/>
              </a:lnSpc>
              <a:buFont typeface="Arial"/>
              <a:buNone/>
              <a:defRPr/>
            </a:pPr>
            <a:r>
              <a:rPr lang="en-US" altLang="ko-KR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‘</a:t>
            </a: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사이트 제공 템플릿으로 디자인</a:t>
            </a:r>
            <a:r>
              <a:rPr lang="en-US" altLang="ko-KR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’</a:t>
            </a: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 기능의 경우 의류제작에 처음이거나 익숙하지 않은 분들을 위해 제작에 필요한 기초 사항들을 템플릿 형태로 제공하여 쉽고 간단하게 본인이 원하는 스타일을 디자인할 수 있도록 돕습니다</a:t>
            </a:r>
            <a:r>
              <a:rPr lang="en-US" altLang="ko-KR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.</a:t>
            </a:r>
            <a:endParaRPr lang="en-US" altLang="ko-KR" sz="2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ee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 rot="0">
            <a:off x="0" y="-21587"/>
            <a:ext cx="1138473" cy="10308587"/>
            <a:chOff x="0" y="0"/>
            <a:chExt cx="1517964" cy="13744782"/>
          </a:xfrm>
        </p:grpSpPr>
        <p:grpSp>
          <p:nvGrpSpPr>
            <p:cNvPr id="10" name="Group 10"/>
            <p:cNvGrpSpPr/>
            <p:nvPr/>
          </p:nvGrpSpPr>
          <p:grpSpPr>
            <a:xfrm rot="0">
              <a:off x="0" y="0"/>
              <a:ext cx="1517964" cy="13744782"/>
              <a:chOff x="0" y="0"/>
              <a:chExt cx="299845" cy="2715019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99845" cy="2715019"/>
              </a:xfrm>
              <a:custGeom>
                <a:avLst/>
                <a:gdLst/>
                <a:rect l="l" t="t" r="r" b="b"/>
                <a:pathLst>
                  <a:path w="299845" h="2715019">
                    <a:moveTo>
                      <a:pt x="0" y="0"/>
                    </a:moveTo>
                    <a:lnTo>
                      <a:pt x="299845" y="0"/>
                    </a:lnTo>
                    <a:lnTo>
                      <a:pt x="299845" y="2715019"/>
                    </a:lnTo>
                    <a:lnTo>
                      <a:pt x="0" y="2715019"/>
                    </a:lnTo>
                    <a:close/>
                  </a:path>
                </a:pathLst>
              </a:custGeom>
              <a:solidFill>
                <a:srgbClr val="ff501b"/>
              </a:solidFill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299845" cy="2762644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3499"/>
                  </a:lnSpc>
                  <a:defRPr/>
                </a:pPr>
                <a:endParaRPr lang="ko-KR" altLang="en-US"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46364" y="853224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01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46364" y="2765279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02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46364" y="4677335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03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46364" y="6589391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04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46364" y="8501446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05</a:t>
              </a:r>
              <a:endParaRPr lang="en-US" sz="2499" b="1">
                <a:solidFill>
                  <a:srgbClr val="f1eee2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46364" y="10413502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06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46364" y="12325557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07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2268200" y="2589015"/>
            <a:ext cx="3657600" cy="43993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  <a:defRPr/>
            </a:pPr>
            <a:r>
              <a:rPr lang="ko-KR" altLang="en-US" sz="2499" b="1">
                <a:solidFill>
                  <a:srgbClr val="ff501b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사용자에 따른 서비스 구분</a:t>
            </a:r>
            <a:endParaRPr lang="ko-KR" altLang="en-US" sz="2499" b="1">
              <a:solidFill>
                <a:srgbClr val="ff501b"/>
              </a:solidFill>
              <a:latin typeface="Source Han Sans KR Bold"/>
              <a:ea typeface="Source Han Sans KR Bold"/>
              <a:cs typeface="Source Han Sans KR Bold"/>
              <a:sym typeface="Source Han Sans KR Bold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2317652" y="4762500"/>
            <a:ext cx="4522548" cy="12604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15901" lvl="1" indent="0" algn="l">
              <a:lnSpc>
                <a:spcPts val="5000"/>
              </a:lnSpc>
              <a:buFont typeface="Arial"/>
              <a:buNone/>
              <a:defRPr/>
            </a:pP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사용자의 유형</a:t>
            </a:r>
            <a:r>
              <a:rPr lang="en-US" altLang="ko-KR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(</a:t>
            </a: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디자이너</a:t>
            </a:r>
            <a:r>
              <a:rPr lang="en-US" altLang="ko-KR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,</a:t>
            </a: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 의뢰인</a:t>
            </a:r>
            <a:r>
              <a:rPr lang="en-US" altLang="ko-KR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)</a:t>
            </a: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 에 따라 다른 형태의 서비스를 제공합니다</a:t>
            </a:r>
            <a:endParaRPr lang="ko-KR" altLang="en-US" sz="2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  <p:sp>
        <p:nvSpPr>
          <p:cNvPr id="40" name="TextBox 34"/>
          <p:cNvSpPr txBox="1"/>
          <p:nvPr/>
        </p:nvSpPr>
        <p:spPr>
          <a:xfrm>
            <a:off x="2411652" y="8343899"/>
            <a:ext cx="14885748" cy="6286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15901" lvl="1" indent="0" algn="l">
              <a:lnSpc>
                <a:spcPts val="5000"/>
              </a:lnSpc>
              <a:buFont typeface="Arial"/>
              <a:buNone/>
              <a:defRPr/>
            </a:pP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사이트제공 템플릿 기능 저장까지 설명</a:t>
            </a:r>
            <a:endParaRPr lang="ko-KR" altLang="en-US" sz="2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94378" y="1077586"/>
            <a:ext cx="14469623" cy="81318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ee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 rot="0">
            <a:off x="0" y="-21587"/>
            <a:ext cx="1138473" cy="10308587"/>
            <a:chOff x="0" y="0"/>
            <a:chExt cx="1517964" cy="13744782"/>
          </a:xfrm>
        </p:grpSpPr>
        <p:grpSp>
          <p:nvGrpSpPr>
            <p:cNvPr id="10" name="Group 10"/>
            <p:cNvGrpSpPr/>
            <p:nvPr/>
          </p:nvGrpSpPr>
          <p:grpSpPr>
            <a:xfrm rot="0">
              <a:off x="0" y="0"/>
              <a:ext cx="1517964" cy="13744782"/>
              <a:chOff x="0" y="0"/>
              <a:chExt cx="299845" cy="2715019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99845" cy="2715019"/>
              </a:xfrm>
              <a:custGeom>
                <a:avLst/>
                <a:gdLst/>
                <a:rect l="l" t="t" r="r" b="b"/>
                <a:pathLst>
                  <a:path w="299845" h="2715019">
                    <a:moveTo>
                      <a:pt x="0" y="0"/>
                    </a:moveTo>
                    <a:lnTo>
                      <a:pt x="299845" y="0"/>
                    </a:lnTo>
                    <a:lnTo>
                      <a:pt x="299845" y="2715019"/>
                    </a:lnTo>
                    <a:lnTo>
                      <a:pt x="0" y="2715019"/>
                    </a:lnTo>
                    <a:close/>
                  </a:path>
                </a:pathLst>
              </a:custGeom>
              <a:solidFill>
                <a:srgbClr val="ff501b"/>
              </a:solidFill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299845" cy="2762644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3499"/>
                  </a:lnSpc>
                  <a:defRPr/>
                </a:pPr>
                <a:endParaRPr lang="ko-KR" altLang="en-US"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46364" y="853224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01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46364" y="2765279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02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46364" y="4677335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03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46364" y="6589391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04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46364" y="8501446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05</a:t>
              </a:r>
              <a:endParaRPr lang="en-US" sz="2499" b="1">
                <a:solidFill>
                  <a:srgbClr val="f1eee2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46364" y="10413502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06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46364" y="12325557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07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2268200" y="2589015"/>
            <a:ext cx="3657600" cy="43993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  <a:defRPr/>
            </a:pPr>
            <a:r>
              <a:rPr lang="ko-KR" altLang="en-US" sz="2499" b="1">
                <a:solidFill>
                  <a:srgbClr val="ff501b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사용자에 따른 서비스 구분</a:t>
            </a:r>
            <a:endParaRPr lang="ko-KR" altLang="en-US" sz="2499" b="1">
              <a:solidFill>
                <a:srgbClr val="ff501b"/>
              </a:solidFill>
              <a:latin typeface="Source Han Sans KR Bold"/>
              <a:ea typeface="Source Han Sans KR Bold"/>
              <a:cs typeface="Source Han Sans KR Bold"/>
              <a:sym typeface="Source Han Sans KR Bold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2317652" y="4762500"/>
            <a:ext cx="4522548" cy="12604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15901" lvl="1" indent="0" algn="l">
              <a:lnSpc>
                <a:spcPts val="5000"/>
              </a:lnSpc>
              <a:buFont typeface="Arial"/>
              <a:buNone/>
              <a:defRPr/>
            </a:pP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사용자의 유형</a:t>
            </a:r>
            <a:r>
              <a:rPr lang="en-US" altLang="ko-KR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(</a:t>
            </a: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디자이너</a:t>
            </a:r>
            <a:r>
              <a:rPr lang="en-US" altLang="ko-KR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,</a:t>
            </a: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 의뢰인</a:t>
            </a:r>
            <a:r>
              <a:rPr lang="en-US" altLang="ko-KR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)</a:t>
            </a: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 에 따라 다른 형태의 서비스를 제공합니다</a:t>
            </a:r>
            <a:endParaRPr lang="ko-KR" altLang="en-US" sz="2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  <p:sp>
        <p:nvSpPr>
          <p:cNvPr id="40" name="TextBox 34"/>
          <p:cNvSpPr txBox="1"/>
          <p:nvPr/>
        </p:nvSpPr>
        <p:spPr>
          <a:xfrm>
            <a:off x="2411652" y="8343899"/>
            <a:ext cx="14885748" cy="6286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15901" lvl="1" indent="0" algn="l">
              <a:lnSpc>
                <a:spcPts val="5000"/>
              </a:lnSpc>
              <a:buFont typeface="Arial"/>
              <a:buNone/>
              <a:defRPr/>
            </a:pP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사이트제공 템플릿 기능 저장까지 설명</a:t>
            </a:r>
            <a:endParaRPr lang="ko-KR" altLang="en-US" sz="2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04142" y="1029276"/>
            <a:ext cx="14740857" cy="8228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ee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 rot="0">
            <a:off x="0" y="-21587"/>
            <a:ext cx="1138473" cy="10308587"/>
            <a:chOff x="0" y="0"/>
            <a:chExt cx="1517964" cy="13744782"/>
          </a:xfrm>
        </p:grpSpPr>
        <p:grpSp>
          <p:nvGrpSpPr>
            <p:cNvPr id="10" name="Group 10"/>
            <p:cNvGrpSpPr/>
            <p:nvPr/>
          </p:nvGrpSpPr>
          <p:grpSpPr>
            <a:xfrm rot="0">
              <a:off x="0" y="0"/>
              <a:ext cx="1517964" cy="13744782"/>
              <a:chOff x="0" y="0"/>
              <a:chExt cx="299845" cy="2715019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99845" cy="2715019"/>
              </a:xfrm>
              <a:custGeom>
                <a:avLst/>
                <a:gdLst/>
                <a:rect l="l" t="t" r="r" b="b"/>
                <a:pathLst>
                  <a:path w="299845" h="2715019">
                    <a:moveTo>
                      <a:pt x="0" y="0"/>
                    </a:moveTo>
                    <a:lnTo>
                      <a:pt x="299845" y="0"/>
                    </a:lnTo>
                    <a:lnTo>
                      <a:pt x="299845" y="2715019"/>
                    </a:lnTo>
                    <a:lnTo>
                      <a:pt x="0" y="2715019"/>
                    </a:lnTo>
                    <a:close/>
                  </a:path>
                </a:pathLst>
              </a:custGeom>
              <a:solidFill>
                <a:srgbClr val="ff501b"/>
              </a:solidFill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299845" cy="2762644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3499"/>
                  </a:lnSpc>
                  <a:defRPr/>
                </a:pPr>
                <a:endParaRPr lang="ko-KR" altLang="en-US"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46364" y="853224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01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46364" y="2765279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02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46364" y="4677335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03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46364" y="6589391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04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46364" y="8501446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05</a:t>
              </a:r>
              <a:endParaRPr lang="en-US" sz="2499" b="1">
                <a:solidFill>
                  <a:srgbClr val="f1eee2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46364" y="10413502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06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46364" y="12325557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07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 rot="0">
            <a:off x="1981199" y="876300"/>
            <a:ext cx="5867400" cy="8839200"/>
            <a:chOff x="0" y="0"/>
            <a:chExt cx="1124782" cy="98592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124782" cy="985928"/>
            </a:xfrm>
            <a:custGeom>
              <a:avLst/>
              <a:gdLst/>
              <a:rect l="l" t="t" r="r" b="b"/>
              <a:pathLst>
                <a:path w="1124782" h="985928">
                  <a:moveTo>
                    <a:pt x="79764" y="0"/>
                  </a:moveTo>
                  <a:lnTo>
                    <a:pt x="1045018" y="0"/>
                  </a:lnTo>
                  <a:cubicBezTo>
                    <a:pt x="1089070" y="0"/>
                    <a:pt x="1124782" y="35712"/>
                    <a:pt x="1124782" y="79764"/>
                  </a:cubicBezTo>
                  <a:lnTo>
                    <a:pt x="1124782" y="906164"/>
                  </a:lnTo>
                  <a:cubicBezTo>
                    <a:pt x="1124782" y="927319"/>
                    <a:pt x="1116378" y="947607"/>
                    <a:pt x="1101420" y="962566"/>
                  </a:cubicBezTo>
                  <a:cubicBezTo>
                    <a:pt x="1086461" y="977524"/>
                    <a:pt x="1066173" y="985928"/>
                    <a:pt x="1045018" y="985928"/>
                  </a:cubicBezTo>
                  <a:lnTo>
                    <a:pt x="79764" y="985928"/>
                  </a:lnTo>
                  <a:cubicBezTo>
                    <a:pt x="58609" y="985928"/>
                    <a:pt x="38321" y="977524"/>
                    <a:pt x="23362" y="962566"/>
                  </a:cubicBezTo>
                  <a:cubicBezTo>
                    <a:pt x="8404" y="947607"/>
                    <a:pt x="0" y="927319"/>
                    <a:pt x="0" y="906164"/>
                  </a:cubicBezTo>
                  <a:lnTo>
                    <a:pt x="0" y="79764"/>
                  </a:lnTo>
                  <a:cubicBezTo>
                    <a:pt x="0" y="58609"/>
                    <a:pt x="8404" y="38321"/>
                    <a:pt x="23362" y="23362"/>
                  </a:cubicBezTo>
                  <a:cubicBezTo>
                    <a:pt x="38321" y="8404"/>
                    <a:pt x="58609" y="0"/>
                    <a:pt x="79764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124782" cy="10240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sp>
        <p:nvSpPr>
          <p:cNvPr id="40" name="TextBox 34"/>
          <p:cNvSpPr txBox="1"/>
          <p:nvPr/>
        </p:nvSpPr>
        <p:spPr>
          <a:xfrm>
            <a:off x="2667000" y="2605087"/>
            <a:ext cx="4674948" cy="50768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15901" lvl="1" indent="0" algn="l">
              <a:lnSpc>
                <a:spcPts val="5000"/>
              </a:lnSpc>
              <a:buFont typeface="Arial"/>
              <a:buNone/>
              <a:defRPr/>
            </a:pPr>
            <a:r>
              <a:rPr lang="en-US" altLang="ko-KR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‘</a:t>
            </a: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디자인 파일 업로드</a:t>
            </a:r>
            <a:r>
              <a:rPr lang="en-US" altLang="ko-KR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’</a:t>
            </a: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 의 경우</a:t>
            </a:r>
            <a:b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</a:b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본인이 직접 설계한 의류 설계도를 사이트에 업로드하여 저장해놓거나</a:t>
            </a:r>
            <a:endParaRPr lang="ko-KR" altLang="en-US" sz="2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  <a:p>
            <a:pPr marL="215901" lvl="1" indent="0" algn="l">
              <a:lnSpc>
                <a:spcPts val="5000"/>
              </a:lnSpc>
              <a:buFont typeface="Arial"/>
              <a:buNone/>
              <a:defRPr/>
            </a:pP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이미지를 바탕으로 부연설명을 첨부하여 추후 제작 의뢰를 맡길 디자이너에게 본인의 디자인 요구사항을 이해시킬 때 도움이 되도록 디자인 초안을 작성할 수도 있습니다</a:t>
            </a:r>
            <a:r>
              <a:rPr lang="en-US" altLang="ko-KR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.</a:t>
            </a:r>
            <a:endParaRPr lang="en-US" altLang="ko-KR" sz="2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  <p:pic>
        <p:nvPicPr>
          <p:cNvPr id="41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8194550" y="754883"/>
            <a:ext cx="9712451" cy="877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ee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 rot="0">
            <a:off x="0" y="-21587"/>
            <a:ext cx="1138473" cy="10308587"/>
            <a:chOff x="0" y="0"/>
            <a:chExt cx="1517964" cy="13744782"/>
          </a:xfrm>
        </p:grpSpPr>
        <p:grpSp>
          <p:nvGrpSpPr>
            <p:cNvPr id="10" name="Group 10"/>
            <p:cNvGrpSpPr/>
            <p:nvPr/>
          </p:nvGrpSpPr>
          <p:grpSpPr>
            <a:xfrm rot="0">
              <a:off x="0" y="0"/>
              <a:ext cx="1517964" cy="13744782"/>
              <a:chOff x="0" y="0"/>
              <a:chExt cx="299845" cy="2715019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99845" cy="2715019"/>
              </a:xfrm>
              <a:custGeom>
                <a:avLst/>
                <a:gdLst/>
                <a:rect l="l" t="t" r="r" b="b"/>
                <a:pathLst>
                  <a:path w="299845" h="2715019">
                    <a:moveTo>
                      <a:pt x="0" y="0"/>
                    </a:moveTo>
                    <a:lnTo>
                      <a:pt x="299845" y="0"/>
                    </a:lnTo>
                    <a:lnTo>
                      <a:pt x="299845" y="2715019"/>
                    </a:lnTo>
                    <a:lnTo>
                      <a:pt x="0" y="2715019"/>
                    </a:lnTo>
                    <a:close/>
                  </a:path>
                </a:pathLst>
              </a:custGeom>
              <a:solidFill>
                <a:srgbClr val="ff501b"/>
              </a:solidFill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299845" cy="2762644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3499"/>
                  </a:lnSpc>
                  <a:defRPr/>
                </a:pPr>
                <a:endParaRPr lang="ko-KR" altLang="en-US"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46364" y="853224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01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46364" y="2765279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02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46364" y="4677335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03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46364" y="6589391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04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46364" y="8501446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05</a:t>
              </a:r>
              <a:endParaRPr lang="en-US" sz="2499" b="1">
                <a:solidFill>
                  <a:srgbClr val="f1eee2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46364" y="10413502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06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46364" y="12325557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07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</p:grpSp>
      <p:sp>
        <p:nvSpPr>
          <p:cNvPr id="40" name="TextBox 34"/>
          <p:cNvSpPr txBox="1"/>
          <p:nvPr/>
        </p:nvSpPr>
        <p:spPr>
          <a:xfrm>
            <a:off x="3200400" y="2605087"/>
            <a:ext cx="3276600" cy="6334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15901" lvl="1" indent="0" algn="l">
              <a:lnSpc>
                <a:spcPts val="5000"/>
              </a:lnSpc>
              <a:buFont typeface="Arial"/>
              <a:buNone/>
              <a:defRPr/>
            </a:pP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브랜드 디자인검색은 보류</a:t>
            </a:r>
            <a:endParaRPr lang="ko-KR" altLang="en-US" sz="2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00" y="1312041"/>
            <a:ext cx="15827050" cy="6117459"/>
          </a:xfrm>
          <a:prstGeom prst="rect">
            <a:avLst/>
          </a:prstGeom>
        </p:spPr>
      </p:pic>
      <p:grpSp>
        <p:nvGrpSpPr>
          <p:cNvPr id="44" name="Group 24"/>
          <p:cNvGrpSpPr/>
          <p:nvPr/>
        </p:nvGrpSpPr>
        <p:grpSpPr>
          <a:xfrm rot="0">
            <a:off x="1981200" y="8191500"/>
            <a:ext cx="15697200" cy="1524000"/>
            <a:chOff x="0" y="0"/>
            <a:chExt cx="1124782" cy="985928"/>
          </a:xfrm>
        </p:grpSpPr>
        <p:sp>
          <p:nvSpPr>
            <p:cNvPr id="45" name="Freeform 25"/>
            <p:cNvSpPr/>
            <p:nvPr/>
          </p:nvSpPr>
          <p:spPr>
            <a:xfrm>
              <a:off x="0" y="0"/>
              <a:ext cx="1124782" cy="985928"/>
            </a:xfrm>
            <a:custGeom>
              <a:avLst/>
              <a:gdLst/>
              <a:rect l="l" t="t" r="r" b="b"/>
              <a:pathLst>
                <a:path w="1124782" h="985928">
                  <a:moveTo>
                    <a:pt x="79764" y="0"/>
                  </a:moveTo>
                  <a:lnTo>
                    <a:pt x="1045018" y="0"/>
                  </a:lnTo>
                  <a:cubicBezTo>
                    <a:pt x="1089070" y="0"/>
                    <a:pt x="1124782" y="35712"/>
                    <a:pt x="1124782" y="79764"/>
                  </a:cubicBezTo>
                  <a:lnTo>
                    <a:pt x="1124782" y="906164"/>
                  </a:lnTo>
                  <a:cubicBezTo>
                    <a:pt x="1124782" y="927319"/>
                    <a:pt x="1116378" y="947607"/>
                    <a:pt x="1101420" y="962566"/>
                  </a:cubicBezTo>
                  <a:cubicBezTo>
                    <a:pt x="1086461" y="977524"/>
                    <a:pt x="1066173" y="985928"/>
                    <a:pt x="1045018" y="985928"/>
                  </a:cubicBezTo>
                  <a:lnTo>
                    <a:pt x="79764" y="985928"/>
                  </a:lnTo>
                  <a:cubicBezTo>
                    <a:pt x="58609" y="985928"/>
                    <a:pt x="38321" y="977524"/>
                    <a:pt x="23362" y="962566"/>
                  </a:cubicBezTo>
                  <a:cubicBezTo>
                    <a:pt x="8404" y="947607"/>
                    <a:pt x="0" y="927319"/>
                    <a:pt x="0" y="906164"/>
                  </a:cubicBezTo>
                  <a:lnTo>
                    <a:pt x="0" y="79764"/>
                  </a:lnTo>
                  <a:cubicBezTo>
                    <a:pt x="0" y="58609"/>
                    <a:pt x="8404" y="38321"/>
                    <a:pt x="23362" y="23362"/>
                  </a:cubicBezTo>
                  <a:cubicBezTo>
                    <a:pt x="38321" y="8404"/>
                    <a:pt x="58609" y="0"/>
                    <a:pt x="79764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TextBox 26"/>
            <p:cNvSpPr txBox="1"/>
            <p:nvPr/>
          </p:nvSpPr>
          <p:spPr>
            <a:xfrm>
              <a:off x="0" y="-38100"/>
              <a:ext cx="1124782" cy="10240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sp>
        <p:nvSpPr>
          <p:cNvPr id="47" name="TextBox 34"/>
          <p:cNvSpPr txBox="1"/>
          <p:nvPr/>
        </p:nvSpPr>
        <p:spPr>
          <a:xfrm>
            <a:off x="2411652" y="8343898"/>
            <a:ext cx="14885748" cy="62865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15901" lvl="1" indent="0" algn="l">
              <a:lnSpc>
                <a:spcPts val="5000"/>
              </a:lnSpc>
              <a:buFont typeface="Arial"/>
              <a:buNone/>
              <a:defRPr/>
            </a:pP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저장된 디자인들은 마이페이지에서 관리가 가능합니다</a:t>
            </a:r>
            <a:r>
              <a:rPr lang="en-US" altLang="ko-KR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.</a:t>
            </a:r>
            <a:endParaRPr lang="en-US" altLang="ko-KR" sz="2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ee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 rot="0">
            <a:off x="0" y="-21587"/>
            <a:ext cx="1138473" cy="10308587"/>
            <a:chOff x="0" y="0"/>
            <a:chExt cx="1517964" cy="13744782"/>
          </a:xfrm>
        </p:grpSpPr>
        <p:grpSp>
          <p:nvGrpSpPr>
            <p:cNvPr id="10" name="Group 10"/>
            <p:cNvGrpSpPr/>
            <p:nvPr/>
          </p:nvGrpSpPr>
          <p:grpSpPr>
            <a:xfrm rot="0">
              <a:off x="0" y="0"/>
              <a:ext cx="1517964" cy="13744782"/>
              <a:chOff x="0" y="0"/>
              <a:chExt cx="299845" cy="2715019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99845" cy="2715019"/>
              </a:xfrm>
              <a:custGeom>
                <a:avLst/>
                <a:gdLst/>
                <a:rect l="l" t="t" r="r" b="b"/>
                <a:pathLst>
                  <a:path w="299845" h="2715019">
                    <a:moveTo>
                      <a:pt x="0" y="0"/>
                    </a:moveTo>
                    <a:lnTo>
                      <a:pt x="299845" y="0"/>
                    </a:lnTo>
                    <a:lnTo>
                      <a:pt x="299845" y="2715019"/>
                    </a:lnTo>
                    <a:lnTo>
                      <a:pt x="0" y="2715019"/>
                    </a:lnTo>
                    <a:close/>
                  </a:path>
                </a:pathLst>
              </a:custGeom>
              <a:solidFill>
                <a:srgbClr val="ff501b"/>
              </a:solidFill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299845" cy="2762644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3499"/>
                  </a:lnSpc>
                  <a:defRPr/>
                </a:pPr>
                <a:endParaRPr lang="ko-KR" altLang="en-US"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46364" y="853224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01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46364" y="2765279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02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46364" y="4677335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03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46364" y="6589391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04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46364" y="8501446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05</a:t>
              </a:r>
              <a:endParaRPr lang="en-US" sz="2499" b="1">
                <a:solidFill>
                  <a:srgbClr val="f1eee2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46364" y="10413502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06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46364" y="12325557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07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</p:grpSp>
      <p:sp>
        <p:nvSpPr>
          <p:cNvPr id="40" name="TextBox 34"/>
          <p:cNvSpPr txBox="1"/>
          <p:nvPr/>
        </p:nvSpPr>
        <p:spPr>
          <a:xfrm>
            <a:off x="3200400" y="2605087"/>
            <a:ext cx="3276600" cy="6334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15901" lvl="1" indent="0" algn="l">
              <a:lnSpc>
                <a:spcPts val="5000"/>
              </a:lnSpc>
              <a:buFont typeface="Arial"/>
              <a:buNone/>
              <a:defRPr/>
            </a:pP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브랜드 디자인검색은 보류</a:t>
            </a:r>
            <a:endParaRPr lang="ko-KR" altLang="en-US" sz="2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  <p:grpSp>
        <p:nvGrpSpPr>
          <p:cNvPr id="44" name="Group 24"/>
          <p:cNvGrpSpPr/>
          <p:nvPr/>
        </p:nvGrpSpPr>
        <p:grpSpPr>
          <a:xfrm rot="0">
            <a:off x="1981200" y="8191500"/>
            <a:ext cx="15697200" cy="1524000"/>
            <a:chOff x="0" y="0"/>
            <a:chExt cx="1124782" cy="985928"/>
          </a:xfrm>
        </p:grpSpPr>
        <p:sp>
          <p:nvSpPr>
            <p:cNvPr id="45" name="Freeform 25"/>
            <p:cNvSpPr/>
            <p:nvPr/>
          </p:nvSpPr>
          <p:spPr>
            <a:xfrm>
              <a:off x="0" y="0"/>
              <a:ext cx="1124782" cy="985928"/>
            </a:xfrm>
            <a:custGeom>
              <a:avLst/>
              <a:gdLst/>
              <a:rect l="l" t="t" r="r" b="b"/>
              <a:pathLst>
                <a:path w="1124782" h="985928">
                  <a:moveTo>
                    <a:pt x="79764" y="0"/>
                  </a:moveTo>
                  <a:lnTo>
                    <a:pt x="1045018" y="0"/>
                  </a:lnTo>
                  <a:cubicBezTo>
                    <a:pt x="1089070" y="0"/>
                    <a:pt x="1124782" y="35712"/>
                    <a:pt x="1124782" y="79764"/>
                  </a:cubicBezTo>
                  <a:lnTo>
                    <a:pt x="1124782" y="906164"/>
                  </a:lnTo>
                  <a:cubicBezTo>
                    <a:pt x="1124782" y="927319"/>
                    <a:pt x="1116378" y="947607"/>
                    <a:pt x="1101420" y="962566"/>
                  </a:cubicBezTo>
                  <a:cubicBezTo>
                    <a:pt x="1086461" y="977524"/>
                    <a:pt x="1066173" y="985928"/>
                    <a:pt x="1045018" y="985928"/>
                  </a:cubicBezTo>
                  <a:lnTo>
                    <a:pt x="79764" y="985928"/>
                  </a:lnTo>
                  <a:cubicBezTo>
                    <a:pt x="58609" y="985928"/>
                    <a:pt x="38321" y="977524"/>
                    <a:pt x="23362" y="962566"/>
                  </a:cubicBezTo>
                  <a:cubicBezTo>
                    <a:pt x="8404" y="947607"/>
                    <a:pt x="0" y="927319"/>
                    <a:pt x="0" y="906164"/>
                  </a:cubicBezTo>
                  <a:lnTo>
                    <a:pt x="0" y="79764"/>
                  </a:lnTo>
                  <a:cubicBezTo>
                    <a:pt x="0" y="58609"/>
                    <a:pt x="8404" y="38321"/>
                    <a:pt x="23362" y="23362"/>
                  </a:cubicBezTo>
                  <a:cubicBezTo>
                    <a:pt x="38321" y="8404"/>
                    <a:pt x="58609" y="0"/>
                    <a:pt x="79764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TextBox 26"/>
            <p:cNvSpPr txBox="1"/>
            <p:nvPr/>
          </p:nvSpPr>
          <p:spPr>
            <a:xfrm>
              <a:off x="0" y="-38100"/>
              <a:ext cx="1124782" cy="10240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sp>
        <p:nvSpPr>
          <p:cNvPr id="47" name="TextBox 34"/>
          <p:cNvSpPr txBox="1"/>
          <p:nvPr/>
        </p:nvSpPr>
        <p:spPr>
          <a:xfrm>
            <a:off x="2411652" y="8343898"/>
            <a:ext cx="14885748" cy="125730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15901" lvl="1" indent="0" algn="l">
              <a:lnSpc>
                <a:spcPts val="5000"/>
              </a:lnSpc>
              <a:buFont typeface="Arial"/>
              <a:buNone/>
              <a:defRPr/>
            </a:pP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의뢰인은 작성된 본인의 디자인으로 의뢰를 생성할 수 있으며 이를 공개하여 디자이너를 모집할 수도 있고 추후 디자이너와의 계약에 사용할 수도 있습니다</a:t>
            </a:r>
            <a:r>
              <a:rPr lang="en-US" altLang="ko-KR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.</a:t>
            </a:r>
            <a:endParaRPr lang="en-US" altLang="ko-KR" sz="2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45620" y="837301"/>
            <a:ext cx="15985180" cy="64397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ee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 rot="0">
            <a:off x="0" y="-21587"/>
            <a:ext cx="1138473" cy="10308587"/>
            <a:chOff x="0" y="0"/>
            <a:chExt cx="1517964" cy="13744782"/>
          </a:xfrm>
        </p:grpSpPr>
        <p:grpSp>
          <p:nvGrpSpPr>
            <p:cNvPr id="10" name="Group 10"/>
            <p:cNvGrpSpPr/>
            <p:nvPr/>
          </p:nvGrpSpPr>
          <p:grpSpPr>
            <a:xfrm rot="0">
              <a:off x="0" y="0"/>
              <a:ext cx="1517964" cy="13744782"/>
              <a:chOff x="0" y="0"/>
              <a:chExt cx="299845" cy="2715019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99845" cy="2715019"/>
              </a:xfrm>
              <a:custGeom>
                <a:avLst/>
                <a:gdLst/>
                <a:rect l="l" t="t" r="r" b="b"/>
                <a:pathLst>
                  <a:path w="299845" h="2715019">
                    <a:moveTo>
                      <a:pt x="0" y="0"/>
                    </a:moveTo>
                    <a:lnTo>
                      <a:pt x="299845" y="0"/>
                    </a:lnTo>
                    <a:lnTo>
                      <a:pt x="299845" y="2715019"/>
                    </a:lnTo>
                    <a:lnTo>
                      <a:pt x="0" y="2715019"/>
                    </a:lnTo>
                    <a:close/>
                  </a:path>
                </a:pathLst>
              </a:custGeom>
              <a:solidFill>
                <a:srgbClr val="ff501b"/>
              </a:solidFill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299845" cy="2762644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3499"/>
                  </a:lnSpc>
                  <a:defRPr/>
                </a:pPr>
                <a:endParaRPr lang="ko-KR" altLang="en-US"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46364" y="853224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01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46364" y="2765279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02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46364" y="4677335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03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46364" y="6589391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04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46364" y="8501446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05</a:t>
              </a:r>
              <a:endParaRPr lang="en-US" sz="2499" b="1">
                <a:solidFill>
                  <a:srgbClr val="f1eee2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46364" y="10413502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06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46364" y="12325557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07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</p:grpSp>
      <p:sp>
        <p:nvSpPr>
          <p:cNvPr id="40" name="TextBox 34"/>
          <p:cNvSpPr txBox="1"/>
          <p:nvPr/>
        </p:nvSpPr>
        <p:spPr>
          <a:xfrm>
            <a:off x="3200400" y="2605087"/>
            <a:ext cx="3276600" cy="6334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15901" lvl="1" indent="0" algn="l">
              <a:lnSpc>
                <a:spcPts val="5000"/>
              </a:lnSpc>
              <a:buFont typeface="Arial"/>
              <a:buNone/>
              <a:defRPr/>
            </a:pP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브랜드 디자인검색은 보류</a:t>
            </a:r>
            <a:endParaRPr lang="ko-KR" altLang="en-US" sz="2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48000" y="642080"/>
            <a:ext cx="13844593" cy="90028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ee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 rot="0">
            <a:off x="0" y="-21587"/>
            <a:ext cx="1138473" cy="10308587"/>
            <a:chOff x="0" y="0"/>
            <a:chExt cx="1517964" cy="13744782"/>
          </a:xfrm>
        </p:grpSpPr>
        <p:grpSp>
          <p:nvGrpSpPr>
            <p:cNvPr id="10" name="Group 10"/>
            <p:cNvGrpSpPr/>
            <p:nvPr/>
          </p:nvGrpSpPr>
          <p:grpSpPr>
            <a:xfrm rot="0">
              <a:off x="0" y="0"/>
              <a:ext cx="1517964" cy="13744782"/>
              <a:chOff x="0" y="0"/>
              <a:chExt cx="299845" cy="2715019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99845" cy="2715019"/>
              </a:xfrm>
              <a:custGeom>
                <a:avLst/>
                <a:gdLst/>
                <a:rect l="l" t="t" r="r" b="b"/>
                <a:pathLst>
                  <a:path w="299845" h="2715019">
                    <a:moveTo>
                      <a:pt x="0" y="0"/>
                    </a:moveTo>
                    <a:lnTo>
                      <a:pt x="299845" y="0"/>
                    </a:lnTo>
                    <a:lnTo>
                      <a:pt x="299845" y="2715019"/>
                    </a:lnTo>
                    <a:lnTo>
                      <a:pt x="0" y="2715019"/>
                    </a:lnTo>
                    <a:close/>
                  </a:path>
                </a:pathLst>
              </a:custGeom>
              <a:solidFill>
                <a:srgbClr val="ff501b"/>
              </a:solidFill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299845" cy="2762644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3499"/>
                  </a:lnSpc>
                  <a:defRPr/>
                </a:pPr>
                <a:endParaRPr lang="ko-KR" altLang="en-US"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46364" y="853224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01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46364" y="2765279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02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46364" y="4677335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03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46364" y="6589391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04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46364" y="8501446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05</a:t>
              </a:r>
              <a:endParaRPr lang="en-US" sz="2499" b="1">
                <a:solidFill>
                  <a:srgbClr val="f1eee2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46364" y="10413502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06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46364" y="12325557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07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</p:grpSp>
      <p:sp>
        <p:nvSpPr>
          <p:cNvPr id="40" name="TextBox 34"/>
          <p:cNvSpPr txBox="1"/>
          <p:nvPr/>
        </p:nvSpPr>
        <p:spPr>
          <a:xfrm>
            <a:off x="3200400" y="2605087"/>
            <a:ext cx="3276600" cy="6334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15901" lvl="1" indent="0" algn="l">
              <a:lnSpc>
                <a:spcPts val="5000"/>
              </a:lnSpc>
              <a:buFont typeface="Arial"/>
              <a:buNone/>
              <a:defRPr/>
            </a:pP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브랜드 디자인검색은 보류</a:t>
            </a:r>
            <a:endParaRPr lang="ko-KR" altLang="en-US" sz="2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  <p:grpSp>
        <p:nvGrpSpPr>
          <p:cNvPr id="44" name="Group 24"/>
          <p:cNvGrpSpPr/>
          <p:nvPr/>
        </p:nvGrpSpPr>
        <p:grpSpPr>
          <a:xfrm rot="0">
            <a:off x="1981200" y="8191500"/>
            <a:ext cx="15697200" cy="1524000"/>
            <a:chOff x="0" y="0"/>
            <a:chExt cx="1124782" cy="985928"/>
          </a:xfrm>
        </p:grpSpPr>
        <p:sp>
          <p:nvSpPr>
            <p:cNvPr id="45" name="Freeform 25"/>
            <p:cNvSpPr/>
            <p:nvPr/>
          </p:nvSpPr>
          <p:spPr>
            <a:xfrm>
              <a:off x="0" y="0"/>
              <a:ext cx="1124782" cy="985928"/>
            </a:xfrm>
            <a:custGeom>
              <a:avLst/>
              <a:gdLst/>
              <a:rect l="l" t="t" r="r" b="b"/>
              <a:pathLst>
                <a:path w="1124782" h="985928">
                  <a:moveTo>
                    <a:pt x="79764" y="0"/>
                  </a:moveTo>
                  <a:lnTo>
                    <a:pt x="1045018" y="0"/>
                  </a:lnTo>
                  <a:cubicBezTo>
                    <a:pt x="1089070" y="0"/>
                    <a:pt x="1124782" y="35712"/>
                    <a:pt x="1124782" y="79764"/>
                  </a:cubicBezTo>
                  <a:lnTo>
                    <a:pt x="1124782" y="906164"/>
                  </a:lnTo>
                  <a:cubicBezTo>
                    <a:pt x="1124782" y="927319"/>
                    <a:pt x="1116378" y="947607"/>
                    <a:pt x="1101420" y="962566"/>
                  </a:cubicBezTo>
                  <a:cubicBezTo>
                    <a:pt x="1086461" y="977524"/>
                    <a:pt x="1066173" y="985928"/>
                    <a:pt x="1045018" y="985928"/>
                  </a:cubicBezTo>
                  <a:lnTo>
                    <a:pt x="79764" y="985928"/>
                  </a:lnTo>
                  <a:cubicBezTo>
                    <a:pt x="58609" y="985928"/>
                    <a:pt x="38321" y="977524"/>
                    <a:pt x="23362" y="962566"/>
                  </a:cubicBezTo>
                  <a:cubicBezTo>
                    <a:pt x="8404" y="947607"/>
                    <a:pt x="0" y="927319"/>
                    <a:pt x="0" y="906164"/>
                  </a:cubicBezTo>
                  <a:lnTo>
                    <a:pt x="0" y="79764"/>
                  </a:lnTo>
                  <a:cubicBezTo>
                    <a:pt x="0" y="58609"/>
                    <a:pt x="8404" y="38321"/>
                    <a:pt x="23362" y="23362"/>
                  </a:cubicBezTo>
                  <a:cubicBezTo>
                    <a:pt x="38321" y="8404"/>
                    <a:pt x="58609" y="0"/>
                    <a:pt x="79764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TextBox 26"/>
            <p:cNvSpPr txBox="1"/>
            <p:nvPr/>
          </p:nvSpPr>
          <p:spPr>
            <a:xfrm>
              <a:off x="0" y="-38100"/>
              <a:ext cx="1124782" cy="10240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sp>
        <p:nvSpPr>
          <p:cNvPr id="47" name="TextBox 34"/>
          <p:cNvSpPr txBox="1"/>
          <p:nvPr/>
        </p:nvSpPr>
        <p:spPr>
          <a:xfrm>
            <a:off x="2411652" y="8343898"/>
            <a:ext cx="14885748" cy="62865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15901" lvl="1" indent="0" algn="l">
              <a:lnSpc>
                <a:spcPts val="5000"/>
              </a:lnSpc>
              <a:buFont typeface="Arial"/>
              <a:buNone/>
              <a:defRPr/>
            </a:pP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혹은 사이트에 등록된 디자이너를 검색하여 본인이 직접 의뢰를 맡길수도 있습니다</a:t>
            </a:r>
            <a:r>
              <a:rPr lang="en-US" altLang="ko-KR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.</a:t>
            </a:r>
            <a:endParaRPr lang="en-US" altLang="ko-KR" sz="2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38400" y="589425"/>
            <a:ext cx="14365796" cy="6353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ee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 rot="0">
            <a:off x="0" y="-21587"/>
            <a:ext cx="1138473" cy="10308587"/>
            <a:chOff x="0" y="0"/>
            <a:chExt cx="1517964" cy="13744782"/>
          </a:xfrm>
        </p:grpSpPr>
        <p:grpSp>
          <p:nvGrpSpPr>
            <p:cNvPr id="10" name="Group 10"/>
            <p:cNvGrpSpPr/>
            <p:nvPr/>
          </p:nvGrpSpPr>
          <p:grpSpPr>
            <a:xfrm rot="0">
              <a:off x="0" y="0"/>
              <a:ext cx="1517964" cy="13744782"/>
              <a:chOff x="0" y="0"/>
              <a:chExt cx="299845" cy="2715019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99845" cy="2715019"/>
              </a:xfrm>
              <a:custGeom>
                <a:avLst/>
                <a:gdLst/>
                <a:rect l="l" t="t" r="r" b="b"/>
                <a:pathLst>
                  <a:path w="299845" h="2715019">
                    <a:moveTo>
                      <a:pt x="0" y="0"/>
                    </a:moveTo>
                    <a:lnTo>
                      <a:pt x="299845" y="0"/>
                    </a:lnTo>
                    <a:lnTo>
                      <a:pt x="299845" y="2715019"/>
                    </a:lnTo>
                    <a:lnTo>
                      <a:pt x="0" y="2715019"/>
                    </a:lnTo>
                    <a:close/>
                  </a:path>
                </a:pathLst>
              </a:custGeom>
              <a:solidFill>
                <a:srgbClr val="ff501b"/>
              </a:solidFill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299845" cy="2762644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3499"/>
                  </a:lnSpc>
                  <a:defRPr/>
                </a:pPr>
                <a:endParaRPr lang="ko-KR" altLang="en-US"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46364" y="853224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01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46364" y="2765279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02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46364" y="4677335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03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46364" y="6589391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04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46364" y="8501446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05</a:t>
              </a:r>
              <a:endParaRPr lang="en-US" sz="2499" b="1">
                <a:solidFill>
                  <a:srgbClr val="f1eee2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46364" y="10413502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06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46364" y="12325557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07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</p:grpSp>
      <p:sp>
        <p:nvSpPr>
          <p:cNvPr id="40" name="TextBox 34"/>
          <p:cNvSpPr txBox="1"/>
          <p:nvPr/>
        </p:nvSpPr>
        <p:spPr>
          <a:xfrm>
            <a:off x="3200400" y="2605087"/>
            <a:ext cx="3276600" cy="6334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15901" lvl="1" indent="0" algn="l">
              <a:lnSpc>
                <a:spcPts val="5000"/>
              </a:lnSpc>
              <a:buFont typeface="Arial"/>
              <a:buNone/>
              <a:defRPr/>
            </a:pP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브랜드 디자인검색은 보류</a:t>
            </a:r>
            <a:endParaRPr lang="ko-KR" altLang="en-US" sz="2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  <p:grpSp>
        <p:nvGrpSpPr>
          <p:cNvPr id="44" name="Group 24"/>
          <p:cNvGrpSpPr/>
          <p:nvPr/>
        </p:nvGrpSpPr>
        <p:grpSpPr>
          <a:xfrm rot="0">
            <a:off x="1981200" y="8191500"/>
            <a:ext cx="15697200" cy="1524000"/>
            <a:chOff x="0" y="0"/>
            <a:chExt cx="1124782" cy="985928"/>
          </a:xfrm>
        </p:grpSpPr>
        <p:sp>
          <p:nvSpPr>
            <p:cNvPr id="45" name="Freeform 25"/>
            <p:cNvSpPr/>
            <p:nvPr/>
          </p:nvSpPr>
          <p:spPr>
            <a:xfrm>
              <a:off x="0" y="0"/>
              <a:ext cx="1124782" cy="985928"/>
            </a:xfrm>
            <a:custGeom>
              <a:avLst/>
              <a:gdLst/>
              <a:rect l="l" t="t" r="r" b="b"/>
              <a:pathLst>
                <a:path w="1124782" h="985928">
                  <a:moveTo>
                    <a:pt x="79764" y="0"/>
                  </a:moveTo>
                  <a:lnTo>
                    <a:pt x="1045018" y="0"/>
                  </a:lnTo>
                  <a:cubicBezTo>
                    <a:pt x="1089070" y="0"/>
                    <a:pt x="1124782" y="35712"/>
                    <a:pt x="1124782" y="79764"/>
                  </a:cubicBezTo>
                  <a:lnTo>
                    <a:pt x="1124782" y="906164"/>
                  </a:lnTo>
                  <a:cubicBezTo>
                    <a:pt x="1124782" y="927319"/>
                    <a:pt x="1116378" y="947607"/>
                    <a:pt x="1101420" y="962566"/>
                  </a:cubicBezTo>
                  <a:cubicBezTo>
                    <a:pt x="1086461" y="977524"/>
                    <a:pt x="1066173" y="985928"/>
                    <a:pt x="1045018" y="985928"/>
                  </a:cubicBezTo>
                  <a:lnTo>
                    <a:pt x="79764" y="985928"/>
                  </a:lnTo>
                  <a:cubicBezTo>
                    <a:pt x="58609" y="985928"/>
                    <a:pt x="38321" y="977524"/>
                    <a:pt x="23362" y="962566"/>
                  </a:cubicBezTo>
                  <a:cubicBezTo>
                    <a:pt x="8404" y="947607"/>
                    <a:pt x="0" y="927319"/>
                    <a:pt x="0" y="906164"/>
                  </a:cubicBezTo>
                  <a:lnTo>
                    <a:pt x="0" y="79764"/>
                  </a:lnTo>
                  <a:cubicBezTo>
                    <a:pt x="0" y="58609"/>
                    <a:pt x="8404" y="38321"/>
                    <a:pt x="23362" y="23362"/>
                  </a:cubicBezTo>
                  <a:cubicBezTo>
                    <a:pt x="38321" y="8404"/>
                    <a:pt x="58609" y="0"/>
                    <a:pt x="79764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TextBox 26"/>
            <p:cNvSpPr txBox="1"/>
            <p:nvPr/>
          </p:nvSpPr>
          <p:spPr>
            <a:xfrm>
              <a:off x="0" y="-38100"/>
              <a:ext cx="1124782" cy="10240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sp>
        <p:nvSpPr>
          <p:cNvPr id="47" name="TextBox 34"/>
          <p:cNvSpPr txBox="1"/>
          <p:nvPr/>
        </p:nvSpPr>
        <p:spPr>
          <a:xfrm>
            <a:off x="2411652" y="8343898"/>
            <a:ext cx="14885748" cy="125730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15901" lvl="1" indent="0" algn="l">
              <a:lnSpc>
                <a:spcPts val="5000"/>
              </a:lnSpc>
              <a:buFont typeface="Arial"/>
              <a:buNone/>
              <a:defRPr/>
            </a:pP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검색 대상이 되는 포트폴리오는 디자이너가 직접 작성하며</a:t>
            </a:r>
            <a:r>
              <a:rPr lang="en-US" altLang="ko-KR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,</a:t>
            </a:r>
            <a:endParaRPr lang="en-US" altLang="ko-KR" sz="2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  <a:p>
            <a:pPr marL="215901" lvl="1" indent="0" algn="l">
              <a:lnSpc>
                <a:spcPts val="5000"/>
              </a:lnSpc>
              <a:buFont typeface="Arial"/>
              <a:buNone/>
              <a:defRPr/>
            </a:pP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디자이너들은 본인의 포트폴리오를 작성하여 공개함으로써 사이트를 이용하는 의뢰인들에게 본인을 광고할 수 있습니다</a:t>
            </a:r>
            <a:r>
              <a:rPr lang="en-US" altLang="ko-KR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.</a:t>
            </a:r>
            <a:endParaRPr lang="en-US" altLang="ko-KR" sz="2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21871" y="2019300"/>
            <a:ext cx="15604129" cy="47155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ee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 rot="0">
            <a:off x="0" y="-21587"/>
            <a:ext cx="1138473" cy="10308587"/>
            <a:chOff x="0" y="0"/>
            <a:chExt cx="1517964" cy="13744782"/>
          </a:xfrm>
        </p:grpSpPr>
        <p:grpSp>
          <p:nvGrpSpPr>
            <p:cNvPr id="10" name="Group 10"/>
            <p:cNvGrpSpPr/>
            <p:nvPr/>
          </p:nvGrpSpPr>
          <p:grpSpPr>
            <a:xfrm rot="0">
              <a:off x="0" y="0"/>
              <a:ext cx="1517964" cy="13744782"/>
              <a:chOff x="0" y="0"/>
              <a:chExt cx="299845" cy="2715019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99845" cy="2715019"/>
              </a:xfrm>
              <a:custGeom>
                <a:avLst/>
                <a:gdLst/>
                <a:rect l="l" t="t" r="r" b="b"/>
                <a:pathLst>
                  <a:path w="299845" h="2715019">
                    <a:moveTo>
                      <a:pt x="0" y="0"/>
                    </a:moveTo>
                    <a:lnTo>
                      <a:pt x="299845" y="0"/>
                    </a:lnTo>
                    <a:lnTo>
                      <a:pt x="299845" y="2715019"/>
                    </a:lnTo>
                    <a:lnTo>
                      <a:pt x="0" y="2715019"/>
                    </a:lnTo>
                    <a:close/>
                  </a:path>
                </a:pathLst>
              </a:custGeom>
              <a:solidFill>
                <a:srgbClr val="ff501b"/>
              </a:solidFill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299845" cy="2762644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3499"/>
                  </a:lnSpc>
                  <a:defRPr/>
                </a:pPr>
                <a:endParaRPr lang="ko-KR" altLang="en-US"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46364" y="853224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01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46364" y="2765279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02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46364" y="4677335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03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46364" y="6589391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04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46364" y="8501446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05</a:t>
              </a:r>
              <a:endParaRPr lang="en-US" sz="2499" b="1">
                <a:solidFill>
                  <a:srgbClr val="f1eee2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46364" y="10413502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06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46364" y="12325557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07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</p:grpSp>
      <p:sp>
        <p:nvSpPr>
          <p:cNvPr id="40" name="TextBox 34"/>
          <p:cNvSpPr txBox="1"/>
          <p:nvPr/>
        </p:nvSpPr>
        <p:spPr>
          <a:xfrm>
            <a:off x="3200400" y="2605087"/>
            <a:ext cx="3276600" cy="6334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15901" lvl="1" indent="0" algn="l">
              <a:lnSpc>
                <a:spcPts val="5000"/>
              </a:lnSpc>
              <a:buFont typeface="Arial"/>
              <a:buNone/>
              <a:defRPr/>
            </a:pP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브랜드 디자인검색은 보류</a:t>
            </a:r>
            <a:endParaRPr lang="ko-KR" altLang="en-US" sz="2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  <p:grpSp>
        <p:nvGrpSpPr>
          <p:cNvPr id="44" name="Group 24"/>
          <p:cNvGrpSpPr/>
          <p:nvPr/>
        </p:nvGrpSpPr>
        <p:grpSpPr>
          <a:xfrm rot="0">
            <a:off x="1981200" y="8191500"/>
            <a:ext cx="15697200" cy="1524000"/>
            <a:chOff x="0" y="0"/>
            <a:chExt cx="1124782" cy="985928"/>
          </a:xfrm>
        </p:grpSpPr>
        <p:sp>
          <p:nvSpPr>
            <p:cNvPr id="45" name="Freeform 25"/>
            <p:cNvSpPr/>
            <p:nvPr/>
          </p:nvSpPr>
          <p:spPr>
            <a:xfrm>
              <a:off x="0" y="0"/>
              <a:ext cx="1124782" cy="985928"/>
            </a:xfrm>
            <a:custGeom>
              <a:avLst/>
              <a:gdLst/>
              <a:rect l="l" t="t" r="r" b="b"/>
              <a:pathLst>
                <a:path w="1124782" h="985928">
                  <a:moveTo>
                    <a:pt x="79764" y="0"/>
                  </a:moveTo>
                  <a:lnTo>
                    <a:pt x="1045018" y="0"/>
                  </a:lnTo>
                  <a:cubicBezTo>
                    <a:pt x="1089070" y="0"/>
                    <a:pt x="1124782" y="35712"/>
                    <a:pt x="1124782" y="79764"/>
                  </a:cubicBezTo>
                  <a:lnTo>
                    <a:pt x="1124782" y="906164"/>
                  </a:lnTo>
                  <a:cubicBezTo>
                    <a:pt x="1124782" y="927319"/>
                    <a:pt x="1116378" y="947607"/>
                    <a:pt x="1101420" y="962566"/>
                  </a:cubicBezTo>
                  <a:cubicBezTo>
                    <a:pt x="1086461" y="977524"/>
                    <a:pt x="1066173" y="985928"/>
                    <a:pt x="1045018" y="985928"/>
                  </a:cubicBezTo>
                  <a:lnTo>
                    <a:pt x="79764" y="985928"/>
                  </a:lnTo>
                  <a:cubicBezTo>
                    <a:pt x="58609" y="985928"/>
                    <a:pt x="38321" y="977524"/>
                    <a:pt x="23362" y="962566"/>
                  </a:cubicBezTo>
                  <a:cubicBezTo>
                    <a:pt x="8404" y="947607"/>
                    <a:pt x="0" y="927319"/>
                    <a:pt x="0" y="906164"/>
                  </a:cubicBezTo>
                  <a:lnTo>
                    <a:pt x="0" y="79764"/>
                  </a:lnTo>
                  <a:cubicBezTo>
                    <a:pt x="0" y="58609"/>
                    <a:pt x="8404" y="38321"/>
                    <a:pt x="23362" y="23362"/>
                  </a:cubicBezTo>
                  <a:cubicBezTo>
                    <a:pt x="38321" y="8404"/>
                    <a:pt x="58609" y="0"/>
                    <a:pt x="79764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TextBox 26"/>
            <p:cNvSpPr txBox="1"/>
            <p:nvPr/>
          </p:nvSpPr>
          <p:spPr>
            <a:xfrm>
              <a:off x="0" y="-38100"/>
              <a:ext cx="1124782" cy="10240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sp>
        <p:nvSpPr>
          <p:cNvPr id="47" name="TextBox 34"/>
          <p:cNvSpPr txBox="1"/>
          <p:nvPr/>
        </p:nvSpPr>
        <p:spPr>
          <a:xfrm>
            <a:off x="2411652" y="8343898"/>
            <a:ext cx="14885748" cy="62865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15901" lvl="1" indent="0" algn="l">
              <a:lnSpc>
                <a:spcPts val="5000"/>
              </a:lnSpc>
              <a:buFont typeface="Arial"/>
              <a:buNone/>
              <a:defRPr/>
            </a:pP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디자이너와 의뢰인의 소통은 대화방을 통해 이루어지며 이후 계약단계로 진행할 수 있습니다</a:t>
            </a:r>
            <a:r>
              <a:rPr lang="en-US" altLang="ko-KR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.</a:t>
            </a:r>
            <a:endParaRPr lang="en-US" altLang="ko-KR" sz="2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5625" y="800100"/>
            <a:ext cx="17042374" cy="6172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ee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753639" y="1127318"/>
            <a:ext cx="16780722" cy="8032364"/>
            <a:chOff x="0" y="0"/>
            <a:chExt cx="4419614" cy="21155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19614" cy="2115520"/>
            </a:xfrm>
            <a:custGeom>
              <a:avLst/>
              <a:gdLst/>
              <a:rect l="l" t="t" r="r" b="b"/>
              <a:pathLst>
                <a:path w="4419614" h="2115520">
                  <a:moveTo>
                    <a:pt x="25375" y="0"/>
                  </a:moveTo>
                  <a:lnTo>
                    <a:pt x="4394239" y="0"/>
                  </a:lnTo>
                  <a:cubicBezTo>
                    <a:pt x="4408253" y="0"/>
                    <a:pt x="4419614" y="11361"/>
                    <a:pt x="4419614" y="25375"/>
                  </a:cubicBezTo>
                  <a:lnTo>
                    <a:pt x="4419614" y="2090145"/>
                  </a:lnTo>
                  <a:cubicBezTo>
                    <a:pt x="4419614" y="2096875"/>
                    <a:pt x="4416940" y="2103329"/>
                    <a:pt x="4412182" y="2108088"/>
                  </a:cubicBezTo>
                  <a:cubicBezTo>
                    <a:pt x="4407423" y="2112846"/>
                    <a:pt x="4400969" y="2115520"/>
                    <a:pt x="4394239" y="2115520"/>
                  </a:cubicBezTo>
                  <a:lnTo>
                    <a:pt x="25375" y="2115520"/>
                  </a:lnTo>
                  <a:cubicBezTo>
                    <a:pt x="11361" y="2115520"/>
                    <a:pt x="0" y="2104159"/>
                    <a:pt x="0" y="2090145"/>
                  </a:cubicBezTo>
                  <a:lnTo>
                    <a:pt x="0" y="25375"/>
                  </a:lnTo>
                  <a:cubicBezTo>
                    <a:pt x="0" y="11361"/>
                    <a:pt x="11361" y="0"/>
                    <a:pt x="25375" y="0"/>
                  </a:cubicBezTo>
                  <a:close/>
                </a:path>
              </a:pathLst>
            </a:custGeom>
            <a:solidFill>
              <a:srgbClr val="ff501b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19614" cy="2163145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499"/>
                </a:lnSpc>
                <a:defRPr/>
              </a:pPr>
              <a:endParaRPr lang="ko-KR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974424" y="2144077"/>
            <a:ext cx="3124200" cy="578072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6540"/>
              </a:lnSpc>
              <a:defRPr/>
            </a:pPr>
            <a:r>
              <a:rPr lang="ko-KR" altLang="en-US" sz="3000">
                <a:solidFill>
                  <a:srgbClr val="f1eee2"/>
                </a:solidFill>
                <a:latin typeface="Source Han Sans KR Light"/>
                <a:ea typeface="Source Han Sans KR Light"/>
                <a:cs typeface="Source Han Sans KR Light"/>
                <a:sym typeface="Source Han Sans KR Light"/>
              </a:rPr>
              <a:t>프로젝트 개요</a:t>
            </a:r>
            <a:endParaRPr lang="ko-KR" altLang="en-US" sz="3000">
              <a:solidFill>
                <a:srgbClr val="f1eee2"/>
              </a:solidFill>
              <a:latin typeface="Source Han Sans KR Light"/>
              <a:ea typeface="Source Han Sans KR Light"/>
              <a:cs typeface="Source Han Sans KR Light"/>
              <a:sym typeface="Source Han Sans KR Light"/>
            </a:endParaRPr>
          </a:p>
          <a:p>
            <a:pPr algn="l">
              <a:lnSpc>
                <a:spcPts val="6540"/>
              </a:lnSpc>
              <a:defRPr/>
            </a:pPr>
            <a:r>
              <a:rPr lang="ko-KR" altLang="en-US" sz="3000">
                <a:solidFill>
                  <a:srgbClr val="f1eee2"/>
                </a:solidFill>
                <a:latin typeface="Source Han Sans KR Light"/>
                <a:ea typeface="Source Han Sans KR Light"/>
                <a:cs typeface="Source Han Sans KR Light"/>
                <a:sym typeface="Source Han Sans KR Light"/>
              </a:rPr>
              <a:t>시스템 요구분석</a:t>
            </a:r>
            <a:endParaRPr lang="ko-KR" altLang="en-US" sz="3000">
              <a:solidFill>
                <a:srgbClr val="f1eee2"/>
              </a:solidFill>
              <a:latin typeface="Source Han Sans KR Light"/>
              <a:ea typeface="Source Han Sans KR Light"/>
              <a:cs typeface="Source Han Sans KR Light"/>
              <a:sym typeface="Source Han Sans KR Light"/>
            </a:endParaRPr>
          </a:p>
          <a:p>
            <a:pPr algn="l">
              <a:lnSpc>
                <a:spcPts val="6540"/>
              </a:lnSpc>
              <a:defRPr/>
            </a:pPr>
            <a:r>
              <a:rPr lang="ko-KR" altLang="en-US" sz="3000">
                <a:solidFill>
                  <a:srgbClr val="f1eee2"/>
                </a:solidFill>
                <a:latin typeface="Source Han Sans KR Light"/>
                <a:ea typeface="Source Han Sans KR Light"/>
                <a:cs typeface="Source Han Sans KR Light"/>
                <a:sym typeface="Source Han Sans KR Light"/>
              </a:rPr>
              <a:t>개발 환경</a:t>
            </a:r>
            <a:endParaRPr lang="ko-KR" altLang="en-US" sz="3000">
              <a:solidFill>
                <a:srgbClr val="f1eee2"/>
              </a:solidFill>
              <a:latin typeface="Source Han Sans KR Light"/>
              <a:ea typeface="Source Han Sans KR Light"/>
              <a:cs typeface="Source Han Sans KR Light"/>
              <a:sym typeface="Source Han Sans KR Light"/>
            </a:endParaRPr>
          </a:p>
          <a:p>
            <a:pPr algn="l">
              <a:lnSpc>
                <a:spcPts val="6540"/>
              </a:lnSpc>
              <a:defRPr/>
            </a:pPr>
            <a:r>
              <a:rPr lang="ko-KR" altLang="en-US" sz="3000">
                <a:solidFill>
                  <a:srgbClr val="f1eee2"/>
                </a:solidFill>
                <a:latin typeface="Source Han Sans KR Light"/>
                <a:ea typeface="Source Han Sans KR Light"/>
                <a:cs typeface="Source Han Sans KR Light"/>
                <a:sym typeface="Source Han Sans KR Light"/>
              </a:rPr>
              <a:t>시스템 기능도</a:t>
            </a:r>
            <a:endParaRPr lang="ko-KR" altLang="en-US" sz="3000">
              <a:solidFill>
                <a:srgbClr val="f1eee2"/>
              </a:solidFill>
              <a:latin typeface="Source Han Sans KR Light"/>
              <a:ea typeface="Source Han Sans KR Light"/>
              <a:cs typeface="Source Han Sans KR Light"/>
              <a:sym typeface="Source Han Sans KR Light"/>
            </a:endParaRPr>
          </a:p>
          <a:p>
            <a:pPr algn="l">
              <a:lnSpc>
                <a:spcPts val="6540"/>
              </a:lnSpc>
              <a:defRPr/>
            </a:pPr>
            <a:r>
              <a:rPr lang="ko-KR" altLang="en-US" sz="3000">
                <a:solidFill>
                  <a:srgbClr val="f1eee2"/>
                </a:solidFill>
                <a:latin typeface="Source Han Sans KR Light"/>
                <a:ea typeface="Source Han Sans KR Light"/>
                <a:cs typeface="Source Han Sans KR Light"/>
                <a:sym typeface="Source Han Sans KR Light"/>
              </a:rPr>
              <a:t>시스템 주요기능</a:t>
            </a:r>
            <a:endParaRPr lang="ko-KR" altLang="en-US" sz="3000">
              <a:solidFill>
                <a:srgbClr val="f1eee2"/>
              </a:solidFill>
              <a:latin typeface="Source Han Sans KR Light"/>
              <a:ea typeface="Source Han Sans KR Light"/>
              <a:cs typeface="Source Han Sans KR Light"/>
              <a:sym typeface="Source Han Sans KR Light"/>
            </a:endParaRPr>
          </a:p>
          <a:p>
            <a:pPr algn="l">
              <a:lnSpc>
                <a:spcPts val="6540"/>
              </a:lnSpc>
              <a:defRPr/>
            </a:pPr>
            <a:r>
              <a:rPr lang="ko-KR" altLang="en-US" sz="3000">
                <a:solidFill>
                  <a:srgbClr val="f1eee2"/>
                </a:solidFill>
                <a:latin typeface="Source Han Sans KR Light"/>
                <a:ea typeface="Source Han Sans KR Light"/>
                <a:cs typeface="Source Han Sans KR Light"/>
                <a:sym typeface="Source Han Sans KR Light"/>
              </a:rPr>
              <a:t>시연</a:t>
            </a:r>
            <a:endParaRPr lang="ko-KR" altLang="en-US" sz="3000">
              <a:solidFill>
                <a:srgbClr val="f1eee2"/>
              </a:solidFill>
              <a:latin typeface="Source Han Sans KR Light"/>
              <a:ea typeface="Source Han Sans KR Light"/>
              <a:cs typeface="Source Han Sans KR Light"/>
              <a:sym typeface="Source Han Sans KR Light"/>
            </a:endParaRPr>
          </a:p>
          <a:p>
            <a:pPr algn="l">
              <a:lnSpc>
                <a:spcPts val="6540"/>
              </a:lnSpc>
              <a:defRPr/>
            </a:pPr>
            <a:r>
              <a:rPr lang="ko-KR" altLang="en-US" sz="3000">
                <a:solidFill>
                  <a:srgbClr val="f1eee2"/>
                </a:solidFill>
                <a:latin typeface="Source Han Sans KR Light"/>
                <a:ea typeface="Source Han Sans KR Light"/>
                <a:cs typeface="Source Han Sans KR Light"/>
                <a:sym typeface="Source Han Sans KR Light"/>
              </a:rPr>
              <a:t>후기 및 보완사항</a:t>
            </a:r>
            <a:endParaRPr lang="ko-KR" altLang="en-US" sz="3000">
              <a:solidFill>
                <a:srgbClr val="f1eee2"/>
              </a:solidFill>
              <a:latin typeface="Source Han Sans KR Light"/>
              <a:ea typeface="Source Han Sans KR Light"/>
              <a:cs typeface="Source Han Sans KR Light"/>
              <a:sym typeface="Source Han Sans KR Ligh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210675" y="2144078"/>
            <a:ext cx="448866" cy="571309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6540"/>
              </a:lnSpc>
              <a:defRPr/>
            </a:pPr>
            <a:r>
              <a:rPr lang="en-US" sz="3000" b="1">
                <a:solidFill>
                  <a:srgbClr val="f1eee2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01</a:t>
            </a:r>
            <a:endParaRPr lang="en-US" sz="3000" b="1">
              <a:solidFill>
                <a:srgbClr val="f1eee2"/>
              </a:solidFill>
              <a:latin typeface="Source Han Sans KR Bold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lnSpc>
                <a:spcPts val="6540"/>
              </a:lnSpc>
              <a:defRPr/>
            </a:pPr>
            <a:r>
              <a:rPr lang="en-US" sz="3000" b="1">
                <a:solidFill>
                  <a:srgbClr val="f1eee2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02</a:t>
            </a:r>
            <a:endParaRPr lang="en-US" sz="3000" b="1">
              <a:solidFill>
                <a:srgbClr val="f1eee2"/>
              </a:solidFill>
              <a:latin typeface="Source Han Sans KR Bold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lnSpc>
                <a:spcPts val="6540"/>
              </a:lnSpc>
              <a:defRPr/>
            </a:pPr>
            <a:r>
              <a:rPr lang="en-US" sz="3000" b="1">
                <a:solidFill>
                  <a:srgbClr val="f1eee2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03</a:t>
            </a:r>
            <a:endParaRPr lang="en-US" sz="3000" b="1">
              <a:solidFill>
                <a:srgbClr val="f1eee2"/>
              </a:solidFill>
              <a:latin typeface="Source Han Sans KR Bold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lnSpc>
                <a:spcPts val="6540"/>
              </a:lnSpc>
              <a:defRPr/>
            </a:pPr>
            <a:r>
              <a:rPr lang="en-US" sz="3000" b="1">
                <a:solidFill>
                  <a:srgbClr val="f1eee2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04</a:t>
            </a:r>
            <a:endParaRPr lang="en-US" sz="3000" b="1">
              <a:solidFill>
                <a:srgbClr val="f1eee2"/>
              </a:solidFill>
              <a:latin typeface="Source Han Sans KR Bold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lnSpc>
                <a:spcPts val="6540"/>
              </a:lnSpc>
              <a:defRPr/>
            </a:pPr>
            <a:r>
              <a:rPr lang="en-US" sz="3000" b="1">
                <a:solidFill>
                  <a:srgbClr val="f1eee2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05</a:t>
            </a:r>
            <a:endParaRPr lang="en-US" sz="3000" b="1">
              <a:solidFill>
                <a:srgbClr val="f1eee2"/>
              </a:solidFill>
              <a:latin typeface="Source Han Sans KR Bold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lnSpc>
                <a:spcPts val="6540"/>
              </a:lnSpc>
              <a:defRPr/>
            </a:pPr>
            <a:r>
              <a:rPr lang="en-US" sz="3000" b="1">
                <a:solidFill>
                  <a:srgbClr val="f1eee2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06</a:t>
            </a:r>
            <a:endParaRPr lang="en-US" sz="3000" b="1">
              <a:solidFill>
                <a:srgbClr val="f1eee2"/>
              </a:solidFill>
              <a:latin typeface="Source Han Sans KR Bold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lnSpc>
                <a:spcPts val="6540"/>
              </a:lnSpc>
              <a:defRPr/>
            </a:pPr>
            <a:r>
              <a:rPr lang="en-US" sz="3000" b="1">
                <a:solidFill>
                  <a:srgbClr val="f1eee2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07</a:t>
            </a:r>
            <a:endParaRPr lang="en-US" sz="3000" b="1">
              <a:solidFill>
                <a:srgbClr val="f1eee2"/>
              </a:solidFill>
              <a:latin typeface="Source Han Sans KR Bold"/>
              <a:ea typeface="Source Han Sans KR Bold"/>
              <a:cs typeface="Source Han Sans KR Bold"/>
              <a:sym typeface="Source Han Sans KR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495800" y="4659313"/>
            <a:ext cx="1382874" cy="88423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  <a:defRPr/>
            </a:pPr>
            <a:r>
              <a:rPr lang="ko-KR" altLang="en-US" sz="5000" b="1">
                <a:solidFill>
                  <a:srgbClr val="f1eee2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목차</a:t>
            </a:r>
            <a:endParaRPr lang="ko-KR" altLang="en-US" sz="5000" b="1">
              <a:solidFill>
                <a:srgbClr val="f1eee2"/>
              </a:solidFill>
              <a:latin typeface="Source Han Sans KR Bold"/>
              <a:ea typeface="Source Han Sans KR Bold"/>
              <a:cs typeface="Source Han Sans KR Bold"/>
              <a:sym typeface="Source Han Sans KR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ee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 rot="0">
            <a:off x="0" y="-21587"/>
            <a:ext cx="1138473" cy="10308587"/>
            <a:chOff x="0" y="0"/>
            <a:chExt cx="1517964" cy="13744782"/>
          </a:xfrm>
        </p:grpSpPr>
        <p:grpSp>
          <p:nvGrpSpPr>
            <p:cNvPr id="10" name="Group 10"/>
            <p:cNvGrpSpPr/>
            <p:nvPr/>
          </p:nvGrpSpPr>
          <p:grpSpPr>
            <a:xfrm rot="0">
              <a:off x="0" y="0"/>
              <a:ext cx="1517964" cy="13744782"/>
              <a:chOff x="0" y="0"/>
              <a:chExt cx="299845" cy="2715019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99845" cy="2715019"/>
              </a:xfrm>
              <a:custGeom>
                <a:avLst/>
                <a:gdLst/>
                <a:rect l="l" t="t" r="r" b="b"/>
                <a:pathLst>
                  <a:path w="299845" h="2715019">
                    <a:moveTo>
                      <a:pt x="0" y="0"/>
                    </a:moveTo>
                    <a:lnTo>
                      <a:pt x="299845" y="0"/>
                    </a:lnTo>
                    <a:lnTo>
                      <a:pt x="299845" y="2715019"/>
                    </a:lnTo>
                    <a:lnTo>
                      <a:pt x="0" y="2715019"/>
                    </a:lnTo>
                    <a:close/>
                  </a:path>
                </a:pathLst>
              </a:custGeom>
              <a:solidFill>
                <a:srgbClr val="ff501b"/>
              </a:solidFill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299845" cy="2762644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3499"/>
                  </a:lnSpc>
                  <a:defRPr/>
                </a:pPr>
                <a:endParaRPr lang="ko-KR" altLang="en-US"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46364" y="853224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01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46364" y="2765279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02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46364" y="4677335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03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46364" y="6589391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04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46364" y="8501446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05</a:t>
              </a:r>
              <a:endParaRPr lang="en-US" sz="2499" b="1">
                <a:solidFill>
                  <a:srgbClr val="f1eee2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46364" y="10413502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06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46364" y="12325557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07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</p:grpSp>
      <p:sp>
        <p:nvSpPr>
          <p:cNvPr id="40" name="TextBox 34"/>
          <p:cNvSpPr txBox="1"/>
          <p:nvPr/>
        </p:nvSpPr>
        <p:spPr>
          <a:xfrm>
            <a:off x="3200400" y="2605087"/>
            <a:ext cx="3276600" cy="6334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15901" lvl="1" indent="0" algn="l">
              <a:lnSpc>
                <a:spcPts val="5000"/>
              </a:lnSpc>
              <a:buFont typeface="Arial"/>
              <a:buNone/>
              <a:defRPr/>
            </a:pP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브랜드 디자인검색은 보류</a:t>
            </a:r>
            <a:endParaRPr lang="ko-KR" altLang="en-US" sz="2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  <p:grpSp>
        <p:nvGrpSpPr>
          <p:cNvPr id="44" name="Group 24"/>
          <p:cNvGrpSpPr/>
          <p:nvPr/>
        </p:nvGrpSpPr>
        <p:grpSpPr>
          <a:xfrm rot="0">
            <a:off x="1981200" y="8191500"/>
            <a:ext cx="15697200" cy="1524000"/>
            <a:chOff x="0" y="0"/>
            <a:chExt cx="1124782" cy="985928"/>
          </a:xfrm>
        </p:grpSpPr>
        <p:sp>
          <p:nvSpPr>
            <p:cNvPr id="45" name="Freeform 25"/>
            <p:cNvSpPr/>
            <p:nvPr/>
          </p:nvSpPr>
          <p:spPr>
            <a:xfrm>
              <a:off x="0" y="0"/>
              <a:ext cx="1124782" cy="985928"/>
            </a:xfrm>
            <a:custGeom>
              <a:avLst/>
              <a:gdLst/>
              <a:rect l="l" t="t" r="r" b="b"/>
              <a:pathLst>
                <a:path w="1124782" h="985928">
                  <a:moveTo>
                    <a:pt x="79764" y="0"/>
                  </a:moveTo>
                  <a:lnTo>
                    <a:pt x="1045018" y="0"/>
                  </a:lnTo>
                  <a:cubicBezTo>
                    <a:pt x="1089070" y="0"/>
                    <a:pt x="1124782" y="35712"/>
                    <a:pt x="1124782" y="79764"/>
                  </a:cubicBezTo>
                  <a:lnTo>
                    <a:pt x="1124782" y="906164"/>
                  </a:lnTo>
                  <a:cubicBezTo>
                    <a:pt x="1124782" y="927319"/>
                    <a:pt x="1116378" y="947607"/>
                    <a:pt x="1101420" y="962566"/>
                  </a:cubicBezTo>
                  <a:cubicBezTo>
                    <a:pt x="1086461" y="977524"/>
                    <a:pt x="1066173" y="985928"/>
                    <a:pt x="1045018" y="985928"/>
                  </a:cubicBezTo>
                  <a:lnTo>
                    <a:pt x="79764" y="985928"/>
                  </a:lnTo>
                  <a:cubicBezTo>
                    <a:pt x="58609" y="985928"/>
                    <a:pt x="38321" y="977524"/>
                    <a:pt x="23362" y="962566"/>
                  </a:cubicBezTo>
                  <a:cubicBezTo>
                    <a:pt x="8404" y="947607"/>
                    <a:pt x="0" y="927319"/>
                    <a:pt x="0" y="906164"/>
                  </a:cubicBezTo>
                  <a:lnTo>
                    <a:pt x="0" y="79764"/>
                  </a:lnTo>
                  <a:cubicBezTo>
                    <a:pt x="0" y="58609"/>
                    <a:pt x="8404" y="38321"/>
                    <a:pt x="23362" y="23362"/>
                  </a:cubicBezTo>
                  <a:cubicBezTo>
                    <a:pt x="38321" y="8404"/>
                    <a:pt x="58609" y="0"/>
                    <a:pt x="79764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TextBox 26"/>
            <p:cNvSpPr txBox="1"/>
            <p:nvPr/>
          </p:nvSpPr>
          <p:spPr>
            <a:xfrm>
              <a:off x="0" y="-38100"/>
              <a:ext cx="1124782" cy="10240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sp>
        <p:nvSpPr>
          <p:cNvPr id="47" name="TextBox 34"/>
          <p:cNvSpPr txBox="1"/>
          <p:nvPr/>
        </p:nvSpPr>
        <p:spPr>
          <a:xfrm>
            <a:off x="2411652" y="8343898"/>
            <a:ext cx="14885748" cy="62865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15901" lvl="1" indent="0" algn="l">
              <a:lnSpc>
                <a:spcPts val="5000"/>
              </a:lnSpc>
              <a:buFont typeface="Arial"/>
              <a:buNone/>
              <a:defRPr/>
            </a:pP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계약서 작성은 디자이너만이 가능하며 계약 대상을 지정하면 해당 의뢰인이 계약서를 열람하고 상호작용이 가능해집니다</a:t>
            </a:r>
            <a:r>
              <a:rPr lang="en-US" altLang="ko-KR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.</a:t>
            </a:r>
            <a:endParaRPr lang="en-US" altLang="ko-KR" sz="2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46204" y="351362"/>
            <a:ext cx="13660596" cy="7611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ee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 rot="0">
            <a:off x="0" y="-21587"/>
            <a:ext cx="1138473" cy="10308587"/>
            <a:chOff x="0" y="0"/>
            <a:chExt cx="1517964" cy="13744782"/>
          </a:xfrm>
        </p:grpSpPr>
        <p:grpSp>
          <p:nvGrpSpPr>
            <p:cNvPr id="10" name="Group 10"/>
            <p:cNvGrpSpPr/>
            <p:nvPr/>
          </p:nvGrpSpPr>
          <p:grpSpPr>
            <a:xfrm rot="0">
              <a:off x="0" y="0"/>
              <a:ext cx="1517964" cy="13744782"/>
              <a:chOff x="0" y="0"/>
              <a:chExt cx="299845" cy="2715019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99845" cy="2715019"/>
              </a:xfrm>
              <a:custGeom>
                <a:avLst/>
                <a:gdLst/>
                <a:rect l="l" t="t" r="r" b="b"/>
                <a:pathLst>
                  <a:path w="299845" h="2715019">
                    <a:moveTo>
                      <a:pt x="0" y="0"/>
                    </a:moveTo>
                    <a:lnTo>
                      <a:pt x="299845" y="0"/>
                    </a:lnTo>
                    <a:lnTo>
                      <a:pt x="299845" y="2715019"/>
                    </a:lnTo>
                    <a:lnTo>
                      <a:pt x="0" y="2715019"/>
                    </a:lnTo>
                    <a:close/>
                  </a:path>
                </a:pathLst>
              </a:custGeom>
              <a:solidFill>
                <a:srgbClr val="ff501b"/>
              </a:solidFill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299845" cy="2762644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3499"/>
                  </a:lnSpc>
                  <a:defRPr/>
                </a:pPr>
                <a:endParaRPr lang="ko-KR" altLang="en-US"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46364" y="853224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01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46364" y="2765279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02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46364" y="4677335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03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46364" y="6589391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04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46364" y="8501446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05</a:t>
              </a:r>
              <a:endParaRPr lang="en-US" sz="2499" b="1">
                <a:solidFill>
                  <a:srgbClr val="f1eee2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46364" y="10413502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06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46364" y="12325557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07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</p:grpSp>
      <p:sp>
        <p:nvSpPr>
          <p:cNvPr id="40" name="TextBox 34"/>
          <p:cNvSpPr txBox="1"/>
          <p:nvPr/>
        </p:nvSpPr>
        <p:spPr>
          <a:xfrm>
            <a:off x="3200400" y="2605087"/>
            <a:ext cx="3276600" cy="6334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15901" lvl="1" indent="0" algn="l">
              <a:lnSpc>
                <a:spcPts val="5000"/>
              </a:lnSpc>
              <a:buFont typeface="Arial"/>
              <a:buNone/>
              <a:defRPr/>
            </a:pP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브랜드 디자인검색은 보류</a:t>
            </a:r>
            <a:endParaRPr lang="ko-KR" altLang="en-US" sz="2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  <p:grpSp>
        <p:nvGrpSpPr>
          <p:cNvPr id="44" name="Group 24"/>
          <p:cNvGrpSpPr/>
          <p:nvPr/>
        </p:nvGrpSpPr>
        <p:grpSpPr>
          <a:xfrm rot="0">
            <a:off x="1981200" y="8191500"/>
            <a:ext cx="15697200" cy="1524000"/>
            <a:chOff x="0" y="0"/>
            <a:chExt cx="1124782" cy="985928"/>
          </a:xfrm>
        </p:grpSpPr>
        <p:sp>
          <p:nvSpPr>
            <p:cNvPr id="45" name="Freeform 25"/>
            <p:cNvSpPr/>
            <p:nvPr/>
          </p:nvSpPr>
          <p:spPr>
            <a:xfrm>
              <a:off x="0" y="0"/>
              <a:ext cx="1124782" cy="985928"/>
            </a:xfrm>
            <a:custGeom>
              <a:avLst/>
              <a:gdLst/>
              <a:rect l="l" t="t" r="r" b="b"/>
              <a:pathLst>
                <a:path w="1124782" h="985928">
                  <a:moveTo>
                    <a:pt x="79764" y="0"/>
                  </a:moveTo>
                  <a:lnTo>
                    <a:pt x="1045018" y="0"/>
                  </a:lnTo>
                  <a:cubicBezTo>
                    <a:pt x="1089070" y="0"/>
                    <a:pt x="1124782" y="35712"/>
                    <a:pt x="1124782" y="79764"/>
                  </a:cubicBezTo>
                  <a:lnTo>
                    <a:pt x="1124782" y="906164"/>
                  </a:lnTo>
                  <a:cubicBezTo>
                    <a:pt x="1124782" y="927319"/>
                    <a:pt x="1116378" y="947607"/>
                    <a:pt x="1101420" y="962566"/>
                  </a:cubicBezTo>
                  <a:cubicBezTo>
                    <a:pt x="1086461" y="977524"/>
                    <a:pt x="1066173" y="985928"/>
                    <a:pt x="1045018" y="985928"/>
                  </a:cubicBezTo>
                  <a:lnTo>
                    <a:pt x="79764" y="985928"/>
                  </a:lnTo>
                  <a:cubicBezTo>
                    <a:pt x="58609" y="985928"/>
                    <a:pt x="38321" y="977524"/>
                    <a:pt x="23362" y="962566"/>
                  </a:cubicBezTo>
                  <a:cubicBezTo>
                    <a:pt x="8404" y="947607"/>
                    <a:pt x="0" y="927319"/>
                    <a:pt x="0" y="906164"/>
                  </a:cubicBezTo>
                  <a:lnTo>
                    <a:pt x="0" y="79764"/>
                  </a:lnTo>
                  <a:cubicBezTo>
                    <a:pt x="0" y="58609"/>
                    <a:pt x="8404" y="38321"/>
                    <a:pt x="23362" y="23362"/>
                  </a:cubicBezTo>
                  <a:cubicBezTo>
                    <a:pt x="38321" y="8404"/>
                    <a:pt x="58609" y="0"/>
                    <a:pt x="79764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TextBox 26"/>
            <p:cNvSpPr txBox="1"/>
            <p:nvPr/>
          </p:nvSpPr>
          <p:spPr>
            <a:xfrm>
              <a:off x="0" y="-38100"/>
              <a:ext cx="1124782" cy="10240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sp>
        <p:nvSpPr>
          <p:cNvPr id="47" name="TextBox 34"/>
          <p:cNvSpPr txBox="1"/>
          <p:nvPr/>
        </p:nvSpPr>
        <p:spPr>
          <a:xfrm>
            <a:off x="2411652" y="8343898"/>
            <a:ext cx="14885748" cy="62865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15901" lvl="1" indent="0" algn="l">
              <a:lnSpc>
                <a:spcPts val="5000"/>
              </a:lnSpc>
              <a:buFont typeface="Arial"/>
              <a:buNone/>
              <a:defRPr/>
            </a:pP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디자이너는 계약에 대한 전반적인 관리가 가능합니다</a:t>
            </a:r>
            <a:endParaRPr lang="ko-KR" altLang="en-US" sz="2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52600" y="1257300"/>
            <a:ext cx="16230603" cy="41601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ee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 rot="0">
            <a:off x="0" y="-21587"/>
            <a:ext cx="1138473" cy="10308587"/>
            <a:chOff x="0" y="0"/>
            <a:chExt cx="1517964" cy="13744782"/>
          </a:xfrm>
        </p:grpSpPr>
        <p:grpSp>
          <p:nvGrpSpPr>
            <p:cNvPr id="10" name="Group 10"/>
            <p:cNvGrpSpPr/>
            <p:nvPr/>
          </p:nvGrpSpPr>
          <p:grpSpPr>
            <a:xfrm rot="0">
              <a:off x="0" y="0"/>
              <a:ext cx="1517964" cy="13744782"/>
              <a:chOff x="0" y="0"/>
              <a:chExt cx="299845" cy="2715019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99845" cy="2715019"/>
              </a:xfrm>
              <a:custGeom>
                <a:avLst/>
                <a:gdLst/>
                <a:rect l="l" t="t" r="r" b="b"/>
                <a:pathLst>
                  <a:path w="299845" h="2715019">
                    <a:moveTo>
                      <a:pt x="0" y="0"/>
                    </a:moveTo>
                    <a:lnTo>
                      <a:pt x="299845" y="0"/>
                    </a:lnTo>
                    <a:lnTo>
                      <a:pt x="299845" y="2715019"/>
                    </a:lnTo>
                    <a:lnTo>
                      <a:pt x="0" y="2715019"/>
                    </a:lnTo>
                    <a:close/>
                  </a:path>
                </a:pathLst>
              </a:custGeom>
              <a:solidFill>
                <a:srgbClr val="ff501b"/>
              </a:solidFill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299845" cy="2762644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3499"/>
                  </a:lnSpc>
                  <a:defRPr/>
                </a:pPr>
                <a:endParaRPr lang="ko-KR" altLang="en-US"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46364" y="853224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01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46364" y="2765279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02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46364" y="4677335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03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46364" y="6589391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04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46364" y="8501446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05</a:t>
              </a:r>
              <a:endParaRPr lang="en-US" sz="2499" b="1">
                <a:solidFill>
                  <a:srgbClr val="f1eee2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46364" y="10413502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06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46364" y="12325557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07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</p:grpSp>
      <p:sp>
        <p:nvSpPr>
          <p:cNvPr id="40" name="TextBox 34"/>
          <p:cNvSpPr txBox="1"/>
          <p:nvPr/>
        </p:nvSpPr>
        <p:spPr>
          <a:xfrm>
            <a:off x="3200400" y="2605087"/>
            <a:ext cx="3276600" cy="6334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15901" lvl="1" indent="0" algn="l">
              <a:lnSpc>
                <a:spcPts val="5000"/>
              </a:lnSpc>
              <a:buFont typeface="Arial"/>
              <a:buNone/>
              <a:defRPr/>
            </a:pP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브랜드 디자인검색은 보류</a:t>
            </a:r>
            <a:endParaRPr lang="ko-KR" altLang="en-US" sz="2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  <p:grpSp>
        <p:nvGrpSpPr>
          <p:cNvPr id="44" name="Group 24"/>
          <p:cNvGrpSpPr/>
          <p:nvPr/>
        </p:nvGrpSpPr>
        <p:grpSpPr>
          <a:xfrm rot="0">
            <a:off x="1981200" y="8191500"/>
            <a:ext cx="15697200" cy="1524000"/>
            <a:chOff x="0" y="0"/>
            <a:chExt cx="1124782" cy="985928"/>
          </a:xfrm>
        </p:grpSpPr>
        <p:sp>
          <p:nvSpPr>
            <p:cNvPr id="45" name="Freeform 25"/>
            <p:cNvSpPr/>
            <p:nvPr/>
          </p:nvSpPr>
          <p:spPr>
            <a:xfrm>
              <a:off x="0" y="0"/>
              <a:ext cx="1124782" cy="985928"/>
            </a:xfrm>
            <a:custGeom>
              <a:avLst/>
              <a:gdLst/>
              <a:rect l="l" t="t" r="r" b="b"/>
              <a:pathLst>
                <a:path w="1124782" h="985928">
                  <a:moveTo>
                    <a:pt x="79764" y="0"/>
                  </a:moveTo>
                  <a:lnTo>
                    <a:pt x="1045018" y="0"/>
                  </a:lnTo>
                  <a:cubicBezTo>
                    <a:pt x="1089070" y="0"/>
                    <a:pt x="1124782" y="35712"/>
                    <a:pt x="1124782" y="79764"/>
                  </a:cubicBezTo>
                  <a:lnTo>
                    <a:pt x="1124782" y="906164"/>
                  </a:lnTo>
                  <a:cubicBezTo>
                    <a:pt x="1124782" y="927319"/>
                    <a:pt x="1116378" y="947607"/>
                    <a:pt x="1101420" y="962566"/>
                  </a:cubicBezTo>
                  <a:cubicBezTo>
                    <a:pt x="1086461" y="977524"/>
                    <a:pt x="1066173" y="985928"/>
                    <a:pt x="1045018" y="985928"/>
                  </a:cubicBezTo>
                  <a:lnTo>
                    <a:pt x="79764" y="985928"/>
                  </a:lnTo>
                  <a:cubicBezTo>
                    <a:pt x="58609" y="985928"/>
                    <a:pt x="38321" y="977524"/>
                    <a:pt x="23362" y="962566"/>
                  </a:cubicBezTo>
                  <a:cubicBezTo>
                    <a:pt x="8404" y="947607"/>
                    <a:pt x="0" y="927319"/>
                    <a:pt x="0" y="906164"/>
                  </a:cubicBezTo>
                  <a:lnTo>
                    <a:pt x="0" y="79764"/>
                  </a:lnTo>
                  <a:cubicBezTo>
                    <a:pt x="0" y="58609"/>
                    <a:pt x="8404" y="38321"/>
                    <a:pt x="23362" y="23362"/>
                  </a:cubicBezTo>
                  <a:cubicBezTo>
                    <a:pt x="38321" y="8404"/>
                    <a:pt x="58609" y="0"/>
                    <a:pt x="79764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TextBox 26"/>
            <p:cNvSpPr txBox="1"/>
            <p:nvPr/>
          </p:nvSpPr>
          <p:spPr>
            <a:xfrm>
              <a:off x="0" y="-38100"/>
              <a:ext cx="1124782" cy="10240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sp>
        <p:nvSpPr>
          <p:cNvPr id="47" name="TextBox 34"/>
          <p:cNvSpPr txBox="1"/>
          <p:nvPr/>
        </p:nvSpPr>
        <p:spPr>
          <a:xfrm>
            <a:off x="2411652" y="8343898"/>
            <a:ext cx="14885748" cy="125730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15901" lvl="1" indent="0" algn="l">
              <a:lnSpc>
                <a:spcPts val="5000"/>
              </a:lnSpc>
              <a:buFont typeface="Arial"/>
              <a:buNone/>
              <a:defRPr/>
            </a:pP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의뢰인에게 계약이 전달되면 의뢰인은 계약이 종료될 때 까지 해당 계약에 대해 디자이너에게 작업 중간중간 수정사항 요청 등을 보낼 수 있습니다</a:t>
            </a:r>
            <a:r>
              <a:rPr lang="en-US" altLang="ko-KR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.</a:t>
            </a:r>
            <a:endParaRPr lang="en-US" altLang="ko-KR" sz="2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38404" y="723900"/>
            <a:ext cx="15087597" cy="65998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ee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8"/>
          <p:cNvGrpSpPr/>
          <p:nvPr/>
        </p:nvGrpSpPr>
        <p:grpSpPr>
          <a:xfrm rot="0">
            <a:off x="0" y="-21587"/>
            <a:ext cx="1138473" cy="10308587"/>
            <a:chOff x="0" y="0"/>
            <a:chExt cx="1517964" cy="13744782"/>
          </a:xfrm>
        </p:grpSpPr>
        <p:grpSp>
          <p:nvGrpSpPr>
            <p:cNvPr id="19" name="Group 19"/>
            <p:cNvGrpSpPr/>
            <p:nvPr/>
          </p:nvGrpSpPr>
          <p:grpSpPr>
            <a:xfrm rot="0">
              <a:off x="0" y="0"/>
              <a:ext cx="1517964" cy="13744782"/>
              <a:chOff x="0" y="0"/>
              <a:chExt cx="299845" cy="2715019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99845" cy="2715019"/>
              </a:xfrm>
              <a:custGeom>
                <a:avLst/>
                <a:gdLst/>
                <a:rect l="l" t="t" r="r" b="b"/>
                <a:pathLst>
                  <a:path w="299845" h="2715019">
                    <a:moveTo>
                      <a:pt x="0" y="0"/>
                    </a:moveTo>
                    <a:lnTo>
                      <a:pt x="299845" y="0"/>
                    </a:lnTo>
                    <a:lnTo>
                      <a:pt x="299845" y="2715019"/>
                    </a:lnTo>
                    <a:lnTo>
                      <a:pt x="0" y="2715019"/>
                    </a:lnTo>
                    <a:close/>
                  </a:path>
                </a:pathLst>
              </a:custGeom>
              <a:solidFill>
                <a:srgbClr val="ff501b"/>
              </a:solidFill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47625"/>
                <a:ext cx="299845" cy="2762644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3499"/>
                  </a:lnSpc>
                  <a:defRPr/>
                </a:pPr>
                <a:endParaRPr lang="ko-KR" altLang="en-US"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146364" y="853224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01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46364" y="2765279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02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46364" y="4677335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03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46364" y="6589391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04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146364" y="8501446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05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146364" y="10413502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06</a:t>
              </a:r>
              <a:endParaRPr lang="en-US" sz="2499" b="1">
                <a:solidFill>
                  <a:srgbClr val="f1eee2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146364" y="12325557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07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</p:grpSp>
      <p:sp>
        <p:nvSpPr>
          <p:cNvPr id="29" name="TextBox 5"/>
          <p:cNvSpPr txBox="1"/>
          <p:nvPr/>
        </p:nvSpPr>
        <p:spPr>
          <a:xfrm>
            <a:off x="6846770" y="4786312"/>
            <a:ext cx="5732934" cy="7143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  <a:defRPr/>
            </a:pPr>
            <a:r>
              <a:rPr lang="ko-KR" altLang="en-US" sz="3999" b="1">
                <a:solidFill>
                  <a:srgbClr val="ff501b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시연</a:t>
            </a:r>
            <a:endParaRPr lang="ko-KR" altLang="en-US" sz="3999" b="1">
              <a:solidFill>
                <a:srgbClr val="ff501b"/>
              </a:solidFill>
              <a:latin typeface="Source Han Sans KR Bold"/>
              <a:ea typeface="Source Han Sans KR Bold"/>
              <a:cs typeface="Source Han Sans KR Bold"/>
              <a:sym typeface="Source Han Sans KR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ee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3"/>
          <p:cNvGrpSpPr/>
          <p:nvPr/>
        </p:nvGrpSpPr>
        <p:grpSpPr>
          <a:xfrm rot="0">
            <a:off x="0" y="-21587"/>
            <a:ext cx="1138473" cy="10308587"/>
            <a:chOff x="0" y="0"/>
            <a:chExt cx="1517964" cy="13744782"/>
          </a:xfrm>
        </p:grpSpPr>
        <p:grpSp>
          <p:nvGrpSpPr>
            <p:cNvPr id="24" name="Group 24"/>
            <p:cNvGrpSpPr/>
            <p:nvPr/>
          </p:nvGrpSpPr>
          <p:grpSpPr>
            <a:xfrm rot="0">
              <a:off x="0" y="0"/>
              <a:ext cx="1517964" cy="13744782"/>
              <a:chOff x="0" y="0"/>
              <a:chExt cx="299845" cy="2715019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299845" cy="2715019"/>
              </a:xfrm>
              <a:custGeom>
                <a:avLst/>
                <a:gdLst/>
                <a:rect l="l" t="t" r="r" b="b"/>
                <a:pathLst>
                  <a:path w="299845" h="2715019">
                    <a:moveTo>
                      <a:pt x="0" y="0"/>
                    </a:moveTo>
                    <a:lnTo>
                      <a:pt x="299845" y="0"/>
                    </a:lnTo>
                    <a:lnTo>
                      <a:pt x="299845" y="2715019"/>
                    </a:lnTo>
                    <a:lnTo>
                      <a:pt x="0" y="2715019"/>
                    </a:lnTo>
                    <a:close/>
                  </a:path>
                </a:pathLst>
              </a:custGeom>
              <a:solidFill>
                <a:srgbClr val="ff501b"/>
              </a:solidFill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0" y="-47625"/>
                <a:ext cx="299845" cy="2762644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3499"/>
                  </a:lnSpc>
                  <a:defRPr/>
                </a:pPr>
                <a:endParaRPr lang="ko-KR" altLang="en-US"/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146364" y="853224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01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146364" y="2765279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02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146364" y="4677335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03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146364" y="6589391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04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146364" y="8501446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05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46364" y="10413502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06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146364" y="12325557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07</a:t>
              </a:r>
              <a:endParaRPr lang="en-US" sz="2499" b="1">
                <a:solidFill>
                  <a:srgbClr val="f1eee2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</p:grpSp>
      <p:sp>
        <p:nvSpPr>
          <p:cNvPr id="42" name="TextBox 5"/>
          <p:cNvSpPr txBox="1"/>
          <p:nvPr/>
        </p:nvSpPr>
        <p:spPr>
          <a:xfrm>
            <a:off x="6846770" y="647700"/>
            <a:ext cx="5732934" cy="7143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  <a:defRPr/>
            </a:pPr>
            <a:r>
              <a:rPr lang="ko-KR" altLang="en-US" sz="3999" b="1">
                <a:solidFill>
                  <a:srgbClr val="ff501b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개발 후기 </a:t>
            </a:r>
            <a:r>
              <a:rPr lang="en-US" altLang="ko-KR" sz="3999" b="1">
                <a:solidFill>
                  <a:srgbClr val="ff501b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&amp; </a:t>
            </a:r>
            <a:r>
              <a:rPr lang="ko-KR" altLang="en-US" sz="3999" b="1">
                <a:solidFill>
                  <a:srgbClr val="ff501b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보완 사항</a:t>
            </a:r>
            <a:endParaRPr lang="ko-KR" altLang="en-US" sz="3999" b="1">
              <a:solidFill>
                <a:srgbClr val="ff501b"/>
              </a:solidFill>
              <a:latin typeface="Source Han Sans KR Bold"/>
              <a:ea typeface="Source Han Sans KR Bold"/>
              <a:cs typeface="Source Han Sans KR Bold"/>
              <a:sym typeface="Source Han Sans KR Bold"/>
            </a:endParaRPr>
          </a:p>
        </p:txBody>
      </p:sp>
      <p:grpSp>
        <p:nvGrpSpPr>
          <p:cNvPr id="43" name="Group 24"/>
          <p:cNvGrpSpPr/>
          <p:nvPr/>
        </p:nvGrpSpPr>
        <p:grpSpPr>
          <a:xfrm rot="0">
            <a:off x="1981200" y="2705099"/>
            <a:ext cx="15697200" cy="5791200"/>
            <a:chOff x="0" y="0"/>
            <a:chExt cx="1124782" cy="985928"/>
          </a:xfrm>
        </p:grpSpPr>
        <p:sp>
          <p:nvSpPr>
            <p:cNvPr id="44" name="Freeform 25"/>
            <p:cNvSpPr/>
            <p:nvPr/>
          </p:nvSpPr>
          <p:spPr>
            <a:xfrm>
              <a:off x="0" y="0"/>
              <a:ext cx="1124782" cy="985928"/>
            </a:xfrm>
            <a:custGeom>
              <a:avLst/>
              <a:gdLst/>
              <a:rect l="l" t="t" r="r" b="b"/>
              <a:pathLst>
                <a:path w="1124782" h="985928">
                  <a:moveTo>
                    <a:pt x="79764" y="0"/>
                  </a:moveTo>
                  <a:lnTo>
                    <a:pt x="1045018" y="0"/>
                  </a:lnTo>
                  <a:cubicBezTo>
                    <a:pt x="1089070" y="0"/>
                    <a:pt x="1124782" y="35712"/>
                    <a:pt x="1124782" y="79764"/>
                  </a:cubicBezTo>
                  <a:lnTo>
                    <a:pt x="1124782" y="906164"/>
                  </a:lnTo>
                  <a:cubicBezTo>
                    <a:pt x="1124782" y="927319"/>
                    <a:pt x="1116378" y="947607"/>
                    <a:pt x="1101420" y="962566"/>
                  </a:cubicBezTo>
                  <a:cubicBezTo>
                    <a:pt x="1086461" y="977524"/>
                    <a:pt x="1066173" y="985928"/>
                    <a:pt x="1045018" y="985928"/>
                  </a:cubicBezTo>
                  <a:lnTo>
                    <a:pt x="79764" y="985928"/>
                  </a:lnTo>
                  <a:cubicBezTo>
                    <a:pt x="58609" y="985928"/>
                    <a:pt x="38321" y="977524"/>
                    <a:pt x="23362" y="962566"/>
                  </a:cubicBezTo>
                  <a:cubicBezTo>
                    <a:pt x="8404" y="947607"/>
                    <a:pt x="0" y="927319"/>
                    <a:pt x="0" y="906164"/>
                  </a:cubicBezTo>
                  <a:lnTo>
                    <a:pt x="0" y="79764"/>
                  </a:lnTo>
                  <a:cubicBezTo>
                    <a:pt x="0" y="58609"/>
                    <a:pt x="8404" y="38321"/>
                    <a:pt x="23362" y="23362"/>
                  </a:cubicBezTo>
                  <a:cubicBezTo>
                    <a:pt x="38321" y="8404"/>
                    <a:pt x="58609" y="0"/>
                    <a:pt x="79764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TextBox 26"/>
            <p:cNvSpPr txBox="1"/>
            <p:nvPr/>
          </p:nvSpPr>
          <p:spPr>
            <a:xfrm>
              <a:off x="0" y="-38100"/>
              <a:ext cx="1124782" cy="10240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sp>
        <p:nvSpPr>
          <p:cNvPr id="46" name="TextBox 34"/>
          <p:cNvSpPr txBox="1"/>
          <p:nvPr/>
        </p:nvSpPr>
        <p:spPr>
          <a:xfrm>
            <a:off x="2411652" y="2857497"/>
            <a:ext cx="14885748" cy="125730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15901" lvl="1" indent="0" algn="l">
              <a:lnSpc>
                <a:spcPts val="5000"/>
              </a:lnSpc>
              <a:buFont typeface="Arial"/>
              <a:buNone/>
              <a:defRPr/>
            </a:pP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프론트와 백엔드를 나눠 작업하는것이 처음이라 작업 분배부터 개발환경 구축</a:t>
            </a:r>
            <a:r>
              <a:rPr lang="en-US" altLang="ko-KR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,</a:t>
            </a: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 형상 유지등에 많은 어려움이 있었습니다</a:t>
            </a:r>
            <a:r>
              <a:rPr lang="en-US" altLang="ko-KR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.</a:t>
            </a: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 허나 현재 작업 현장에서 이루어지는 작업 방식인 만큼 어느정도 익숙해져 나중에 많은 도움이 될 것 같습니다</a:t>
            </a:r>
            <a:r>
              <a:rPr lang="en-US" altLang="ko-KR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.</a:t>
            </a:r>
            <a:endParaRPr lang="en-US" altLang="ko-KR" sz="2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ee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753639" y="1127318"/>
            <a:ext cx="16780722" cy="8032364"/>
            <a:chOff x="0" y="0"/>
            <a:chExt cx="4419614" cy="21155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19614" cy="2115520"/>
            </a:xfrm>
            <a:custGeom>
              <a:avLst/>
              <a:gdLst/>
              <a:rect l="l" t="t" r="r" b="b"/>
              <a:pathLst>
                <a:path w="4419614" h="2115520">
                  <a:moveTo>
                    <a:pt x="25375" y="0"/>
                  </a:moveTo>
                  <a:lnTo>
                    <a:pt x="4394239" y="0"/>
                  </a:lnTo>
                  <a:cubicBezTo>
                    <a:pt x="4408253" y="0"/>
                    <a:pt x="4419614" y="11361"/>
                    <a:pt x="4419614" y="25375"/>
                  </a:cubicBezTo>
                  <a:lnTo>
                    <a:pt x="4419614" y="2090145"/>
                  </a:lnTo>
                  <a:cubicBezTo>
                    <a:pt x="4419614" y="2096875"/>
                    <a:pt x="4416940" y="2103329"/>
                    <a:pt x="4412182" y="2108088"/>
                  </a:cubicBezTo>
                  <a:cubicBezTo>
                    <a:pt x="4407423" y="2112846"/>
                    <a:pt x="4400969" y="2115520"/>
                    <a:pt x="4394239" y="2115520"/>
                  </a:cubicBezTo>
                  <a:lnTo>
                    <a:pt x="25375" y="2115520"/>
                  </a:lnTo>
                  <a:cubicBezTo>
                    <a:pt x="11361" y="2115520"/>
                    <a:pt x="0" y="2104159"/>
                    <a:pt x="0" y="2090145"/>
                  </a:cubicBezTo>
                  <a:lnTo>
                    <a:pt x="0" y="25375"/>
                  </a:lnTo>
                  <a:cubicBezTo>
                    <a:pt x="0" y="11361"/>
                    <a:pt x="11361" y="0"/>
                    <a:pt x="25375" y="0"/>
                  </a:cubicBezTo>
                  <a:close/>
                </a:path>
              </a:pathLst>
            </a:custGeom>
            <a:solidFill>
              <a:srgbClr val="ff501b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19614" cy="2163145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499"/>
                </a:lnSpc>
                <a:defRPr/>
              </a:pPr>
              <a:endParaRPr lang="ko-KR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842980" y="4489450"/>
            <a:ext cx="4602041" cy="12446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  <a:defRPr/>
            </a:pPr>
            <a:r>
              <a:rPr lang="en-US" sz="6999" b="1">
                <a:solidFill>
                  <a:srgbClr val="f1eee2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감사합니다</a:t>
            </a:r>
            <a:endParaRPr lang="en-US" sz="6999" b="1">
              <a:solidFill>
                <a:srgbClr val="f1eee2"/>
              </a:solidFill>
              <a:latin typeface="Source Han Sans KR Bold"/>
              <a:ea typeface="Source Han Sans KR Bold"/>
              <a:cs typeface="Source Han Sans KR Bold"/>
              <a:sym typeface="Source Han Sans KR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ee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6846770" y="647700"/>
            <a:ext cx="5732934" cy="71342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  <a:defRPr/>
            </a:pPr>
            <a:r>
              <a:rPr lang="ko-KR" altLang="en-US" sz="3999" b="1">
                <a:solidFill>
                  <a:srgbClr val="ff501b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프로젝트 개요</a:t>
            </a:r>
            <a:endParaRPr lang="ko-KR" altLang="en-US" sz="3999" b="1">
              <a:solidFill>
                <a:srgbClr val="ff501b"/>
              </a:solidFill>
              <a:latin typeface="Source Han Sans KR Bold"/>
              <a:ea typeface="Source Han Sans KR Bold"/>
              <a:cs typeface="Source Han Sans KR Bold"/>
              <a:sym typeface="Source Han Sans KR Bold"/>
            </a:endParaRPr>
          </a:p>
        </p:txBody>
      </p:sp>
      <p:grpSp>
        <p:nvGrpSpPr>
          <p:cNvPr id="6" name="Group 6"/>
          <p:cNvGrpSpPr/>
          <p:nvPr/>
        </p:nvGrpSpPr>
        <p:grpSpPr>
          <a:xfrm rot="0">
            <a:off x="0" y="-21587"/>
            <a:ext cx="1138473" cy="10308587"/>
            <a:chOff x="0" y="0"/>
            <a:chExt cx="1517964" cy="13744782"/>
          </a:xfrm>
        </p:grpSpPr>
        <p:grpSp>
          <p:nvGrpSpPr>
            <p:cNvPr id="7" name="Group 7"/>
            <p:cNvGrpSpPr/>
            <p:nvPr/>
          </p:nvGrpSpPr>
          <p:grpSpPr>
            <a:xfrm rot="0">
              <a:off x="0" y="0"/>
              <a:ext cx="1517964" cy="13744782"/>
              <a:chOff x="0" y="0"/>
              <a:chExt cx="299845" cy="2715019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99845" cy="2715019"/>
              </a:xfrm>
              <a:custGeom>
                <a:avLst/>
                <a:gdLst/>
                <a:rect l="l" t="t" r="r" b="b"/>
                <a:pathLst>
                  <a:path w="299845" h="2715019">
                    <a:moveTo>
                      <a:pt x="0" y="0"/>
                    </a:moveTo>
                    <a:lnTo>
                      <a:pt x="299845" y="0"/>
                    </a:lnTo>
                    <a:lnTo>
                      <a:pt x="299845" y="2715019"/>
                    </a:lnTo>
                    <a:lnTo>
                      <a:pt x="0" y="2715019"/>
                    </a:lnTo>
                    <a:close/>
                  </a:path>
                </a:pathLst>
              </a:custGeom>
              <a:solidFill>
                <a:srgbClr val="ff501b"/>
              </a:solidFill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299845" cy="2762644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3499"/>
                  </a:lnSpc>
                  <a:defRPr/>
                </a:pPr>
                <a:endParaRPr lang="ko-KR" altLang="en-US"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146364" y="853224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01</a:t>
              </a:r>
              <a:endParaRPr lang="en-US" sz="2499" b="1">
                <a:solidFill>
                  <a:srgbClr val="f1eee2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46364" y="2765279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02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46364" y="4677335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03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46364" y="6589391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04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46364" y="8501446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05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46364" y="10413502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06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46364" y="12325557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07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1889760" y="2857500"/>
            <a:ext cx="5636239" cy="19676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  <a:defRPr/>
            </a:pPr>
            <a:r>
              <a:rPr lang="ko-KR" altLang="en-US" sz="2199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디자인사이는 신장을 기준으로 제작되어 왔던 기존 브랜드 의류품목들의 한계를 벗어나 본인만의 체형에 맞춘 의류를 구매하고싶은 소비자들에게 의류 제작 전문가와의 쉽고 빠른 만남의 장을 제공합니다</a:t>
            </a:r>
            <a:r>
              <a:rPr lang="en-US" altLang="ko-KR" sz="2199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.</a:t>
            </a:r>
            <a:endParaRPr lang="en-US" altLang="ko-KR" sz="2199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08307" y="2690534"/>
            <a:ext cx="7750093" cy="4586566"/>
          </a:xfrm>
          <a:prstGeom prst="rect">
            <a:avLst/>
          </a:prstGeom>
        </p:spPr>
      </p:pic>
      <p:sp>
        <p:nvSpPr>
          <p:cNvPr id="20" name="TextBox 18"/>
          <p:cNvSpPr txBox="1"/>
          <p:nvPr/>
        </p:nvSpPr>
        <p:spPr>
          <a:xfrm>
            <a:off x="11889760" y="5325579"/>
            <a:ext cx="5636240" cy="15705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l">
              <a:lnSpc>
                <a:spcPts val="3079"/>
              </a:lnSpc>
              <a:spcBef>
                <a:spcPct val="0"/>
              </a:spcBef>
              <a:defRPr/>
            </a:pPr>
            <a:r>
              <a:rPr lang="ko-KR" altLang="en-US" sz="2199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반대로</a:t>
            </a:r>
            <a:r>
              <a:rPr lang="en-US" altLang="ko-KR" sz="2199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,</a:t>
            </a:r>
            <a:r>
              <a:rPr lang="ko-KR" altLang="en-US" sz="2199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 의류 제작 전문가들에게는  온라인으로 본인을 홍보할 수 있는 기회와  간편한 의뢰인과의 계약 관리를 제공하며 온라인상의 실시간 피드백기능을 제공합니다</a:t>
            </a:r>
            <a:r>
              <a:rPr lang="en-US" altLang="ko-KR" sz="2199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.</a:t>
            </a:r>
            <a:r>
              <a:rPr lang="ko-KR" altLang="en-US" sz="2199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 </a:t>
            </a:r>
            <a:endParaRPr lang="ko-KR" altLang="en-US" sz="2199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ee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0">
            <a:off x="0" y="-21587"/>
            <a:ext cx="1138473" cy="10308587"/>
            <a:chOff x="0" y="0"/>
            <a:chExt cx="1517964" cy="13744782"/>
          </a:xfrm>
        </p:grpSpPr>
        <p:grpSp>
          <p:nvGrpSpPr>
            <p:cNvPr id="4" name="Group 4"/>
            <p:cNvGrpSpPr/>
            <p:nvPr/>
          </p:nvGrpSpPr>
          <p:grpSpPr>
            <a:xfrm rot="0">
              <a:off x="0" y="0"/>
              <a:ext cx="1517964" cy="13744782"/>
              <a:chOff x="0" y="0"/>
              <a:chExt cx="299845" cy="2715019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99845" cy="2715019"/>
              </a:xfrm>
              <a:custGeom>
                <a:avLst/>
                <a:gdLst/>
                <a:rect l="l" t="t" r="r" b="b"/>
                <a:pathLst>
                  <a:path w="299845" h="2715019">
                    <a:moveTo>
                      <a:pt x="0" y="0"/>
                    </a:moveTo>
                    <a:lnTo>
                      <a:pt x="299845" y="0"/>
                    </a:lnTo>
                    <a:lnTo>
                      <a:pt x="299845" y="2715019"/>
                    </a:lnTo>
                    <a:lnTo>
                      <a:pt x="0" y="2715019"/>
                    </a:lnTo>
                    <a:close/>
                  </a:path>
                </a:pathLst>
              </a:custGeom>
              <a:solidFill>
                <a:srgbClr val="ff501b"/>
              </a:solidFill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299845" cy="2762644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3499"/>
                  </a:lnSpc>
                  <a:defRPr/>
                </a:pPr>
                <a:endParaRPr lang="ko-KR" altLang="en-US"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146364" y="853224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01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46364" y="2765279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02</a:t>
              </a:r>
              <a:endParaRPr lang="en-US" sz="2499" b="1">
                <a:solidFill>
                  <a:srgbClr val="f1eee2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46364" y="4677335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03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46364" y="6589391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04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46364" y="8501446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05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46364" y="10413502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06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46364" y="12325557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07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3064924" y="1708679"/>
            <a:ext cx="6370072" cy="7549621"/>
            <a:chOff x="0" y="0"/>
            <a:chExt cx="1677715" cy="19883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677715" cy="1988377"/>
            </a:xfrm>
            <a:custGeom>
              <a:avLst/>
              <a:gdLst/>
              <a:rect l="l" t="t" r="r" b="b"/>
              <a:pathLst>
                <a:path w="1677715" h="1988377">
                  <a:moveTo>
                    <a:pt x="53476" y="0"/>
                  </a:moveTo>
                  <a:lnTo>
                    <a:pt x="1624239" y="0"/>
                  </a:lnTo>
                  <a:cubicBezTo>
                    <a:pt x="1638422" y="0"/>
                    <a:pt x="1652023" y="5634"/>
                    <a:pt x="1662052" y="15663"/>
                  </a:cubicBezTo>
                  <a:cubicBezTo>
                    <a:pt x="1672081" y="25691"/>
                    <a:pt x="1677715" y="39293"/>
                    <a:pt x="1677715" y="53476"/>
                  </a:cubicBezTo>
                  <a:lnTo>
                    <a:pt x="1677715" y="1934902"/>
                  </a:lnTo>
                  <a:cubicBezTo>
                    <a:pt x="1677715" y="1949084"/>
                    <a:pt x="1672081" y="1962686"/>
                    <a:pt x="1662052" y="1972715"/>
                  </a:cubicBezTo>
                  <a:cubicBezTo>
                    <a:pt x="1652023" y="1982744"/>
                    <a:pt x="1638422" y="1988377"/>
                    <a:pt x="1624239" y="1988377"/>
                  </a:cubicBezTo>
                  <a:lnTo>
                    <a:pt x="53476" y="1988377"/>
                  </a:lnTo>
                  <a:cubicBezTo>
                    <a:pt x="39293" y="1988377"/>
                    <a:pt x="25691" y="1982744"/>
                    <a:pt x="15663" y="1972715"/>
                  </a:cubicBezTo>
                  <a:cubicBezTo>
                    <a:pt x="5634" y="1962686"/>
                    <a:pt x="0" y="1949084"/>
                    <a:pt x="0" y="1934902"/>
                  </a:cubicBezTo>
                  <a:lnTo>
                    <a:pt x="0" y="53476"/>
                  </a:lnTo>
                  <a:cubicBezTo>
                    <a:pt x="0" y="39293"/>
                    <a:pt x="5634" y="25691"/>
                    <a:pt x="15663" y="15663"/>
                  </a:cubicBezTo>
                  <a:cubicBezTo>
                    <a:pt x="25691" y="5634"/>
                    <a:pt x="39293" y="0"/>
                    <a:pt x="5347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1677715" cy="2036003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499"/>
                </a:lnSpc>
                <a:defRPr/>
              </a:pPr>
              <a:endParaRPr lang="ko-KR" altLang="en-US"/>
            </a:p>
          </p:txBody>
        </p:sp>
      </p:grpSp>
      <p:sp>
        <p:nvSpPr>
          <p:cNvPr id="17" name="Freeform 17"/>
          <p:cNvSpPr/>
          <p:nvPr/>
        </p:nvSpPr>
        <p:spPr>
          <a:xfrm>
            <a:off x="5406447" y="3471970"/>
            <a:ext cx="1687026" cy="1292683"/>
          </a:xfrm>
          <a:custGeom>
            <a:avLst/>
            <a:gdLst/>
            <a:rect l="l" t="t" r="r" b="b"/>
            <a:pathLst>
              <a:path w="1687026" h="1292683">
                <a:moveTo>
                  <a:pt x="0" y="0"/>
                </a:moveTo>
                <a:lnTo>
                  <a:pt x="1687026" y="0"/>
                </a:lnTo>
                <a:lnTo>
                  <a:pt x="1687026" y="1292684"/>
                </a:lnTo>
                <a:lnTo>
                  <a:pt x="0" y="12926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010482" y="2385521"/>
            <a:ext cx="2478956" cy="71010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  <a:defRPr/>
            </a:pPr>
            <a:r>
              <a:rPr lang="ko-KR" altLang="en-US" sz="3999" b="1">
                <a:solidFill>
                  <a:srgbClr val="ff501b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클라이언트</a:t>
            </a:r>
            <a:endParaRPr lang="ko-KR" altLang="en-US" sz="3999" b="1">
              <a:solidFill>
                <a:srgbClr val="ff501b"/>
              </a:solidFill>
              <a:latin typeface="Source Han Sans KR Bold"/>
              <a:ea typeface="Source Han Sans KR Bold"/>
              <a:cs typeface="Source Han Sans KR Bold"/>
              <a:sym typeface="Source Han Sans KR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007556" y="5517461"/>
            <a:ext cx="4484808" cy="106113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431801" lvl="1" indent="-215900" algn="l">
              <a:lnSpc>
                <a:spcPts val="2800"/>
              </a:lnSpc>
              <a:buFont typeface="Arial"/>
              <a:buChar char="•"/>
              <a:defRPr/>
            </a:pP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의류제작에 경험이 없더라도 본인의 요구사항을 표현할 수 있도록 돕는 사이트 제공 디자인기능</a:t>
            </a:r>
            <a:endParaRPr lang="ko-KR" altLang="en-US" sz="2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4007556" y="6819900"/>
            <a:ext cx="4484808" cy="7112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431801" lvl="1" indent="-215900" algn="l">
              <a:lnSpc>
                <a:spcPts val="2800"/>
              </a:lnSpc>
              <a:buFont typeface="Arial"/>
              <a:buChar char="•"/>
              <a:defRPr/>
            </a:pP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본인이 원하는 작업 스타일의 디자이너를 매칭할 수 있는 기능</a:t>
            </a:r>
            <a:endParaRPr lang="ko-KR" altLang="en-US" sz="2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  <p:grpSp>
        <p:nvGrpSpPr>
          <p:cNvPr id="22" name="Group 22"/>
          <p:cNvGrpSpPr/>
          <p:nvPr/>
        </p:nvGrpSpPr>
        <p:grpSpPr>
          <a:xfrm rot="0">
            <a:off x="10026902" y="1708679"/>
            <a:ext cx="6370072" cy="7549621"/>
            <a:chOff x="0" y="0"/>
            <a:chExt cx="1677715" cy="198837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677715" cy="1988377"/>
            </a:xfrm>
            <a:custGeom>
              <a:avLst/>
              <a:gdLst/>
              <a:rect l="l" t="t" r="r" b="b"/>
              <a:pathLst>
                <a:path w="1677715" h="1988377">
                  <a:moveTo>
                    <a:pt x="53476" y="0"/>
                  </a:moveTo>
                  <a:lnTo>
                    <a:pt x="1624239" y="0"/>
                  </a:lnTo>
                  <a:cubicBezTo>
                    <a:pt x="1638422" y="0"/>
                    <a:pt x="1652023" y="5634"/>
                    <a:pt x="1662052" y="15663"/>
                  </a:cubicBezTo>
                  <a:cubicBezTo>
                    <a:pt x="1672081" y="25691"/>
                    <a:pt x="1677715" y="39293"/>
                    <a:pt x="1677715" y="53476"/>
                  </a:cubicBezTo>
                  <a:lnTo>
                    <a:pt x="1677715" y="1934902"/>
                  </a:lnTo>
                  <a:cubicBezTo>
                    <a:pt x="1677715" y="1949084"/>
                    <a:pt x="1672081" y="1962686"/>
                    <a:pt x="1662052" y="1972715"/>
                  </a:cubicBezTo>
                  <a:cubicBezTo>
                    <a:pt x="1652023" y="1982744"/>
                    <a:pt x="1638422" y="1988377"/>
                    <a:pt x="1624239" y="1988377"/>
                  </a:cubicBezTo>
                  <a:lnTo>
                    <a:pt x="53476" y="1988377"/>
                  </a:lnTo>
                  <a:cubicBezTo>
                    <a:pt x="39293" y="1988377"/>
                    <a:pt x="25691" y="1982744"/>
                    <a:pt x="15663" y="1972715"/>
                  </a:cubicBezTo>
                  <a:cubicBezTo>
                    <a:pt x="5634" y="1962686"/>
                    <a:pt x="0" y="1949084"/>
                    <a:pt x="0" y="1934902"/>
                  </a:cubicBezTo>
                  <a:lnTo>
                    <a:pt x="0" y="53476"/>
                  </a:lnTo>
                  <a:cubicBezTo>
                    <a:pt x="0" y="39293"/>
                    <a:pt x="5634" y="25691"/>
                    <a:pt x="15663" y="15663"/>
                  </a:cubicBezTo>
                  <a:cubicBezTo>
                    <a:pt x="25691" y="5634"/>
                    <a:pt x="39293" y="0"/>
                    <a:pt x="5347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1677715" cy="2036003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499"/>
                </a:lnSpc>
                <a:defRPr/>
              </a:pPr>
              <a:endParaRPr lang="ko-KR" altLang="en-US"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0902617" y="5377761"/>
            <a:ext cx="4618642" cy="106113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431801" lvl="1" indent="-215900" algn="l">
              <a:lnSpc>
                <a:spcPts val="2800"/>
              </a:lnSpc>
              <a:buFont typeface="Arial"/>
              <a:buChar char="•"/>
              <a:defRPr/>
            </a:pP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본인의 전문 분야와 포트폴리오등을 온라인상의 클라이언트들에게 광고할 수 있는 기능</a:t>
            </a:r>
            <a:endParaRPr lang="ko-KR" altLang="en-US" sz="2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0902617" y="6593599"/>
            <a:ext cx="4420056" cy="106450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431801" lvl="1" indent="-215900" algn="l">
              <a:lnSpc>
                <a:spcPts val="2800"/>
              </a:lnSpc>
              <a:buFont typeface="Arial"/>
              <a:buChar char="•"/>
              <a:defRPr/>
            </a:pP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작업 진행 중 계약의 변경사항이나 피드백을 의뢰인과 실시간으로 공유하는 기능</a:t>
            </a:r>
            <a:endParaRPr lang="ko-KR" altLang="en-US" sz="2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0902617" y="7887863"/>
            <a:ext cx="4420056" cy="71321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431801" lvl="1" indent="-215900" algn="l">
              <a:lnSpc>
                <a:spcPts val="2800"/>
              </a:lnSpc>
              <a:buFont typeface="Arial"/>
              <a:buChar char="•"/>
              <a:defRPr/>
            </a:pP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모든 계약의 과정을 사이트상에서 간편하고 쉽게 갱신이 가능해야함 </a:t>
            </a:r>
            <a:endParaRPr lang="ko-KR" altLang="en-US" sz="2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  <p:sp>
        <p:nvSpPr>
          <p:cNvPr id="28" name="Freeform 28"/>
          <p:cNvSpPr/>
          <p:nvPr/>
        </p:nvSpPr>
        <p:spPr>
          <a:xfrm>
            <a:off x="12669262" y="3321723"/>
            <a:ext cx="1085352" cy="1593177"/>
          </a:xfrm>
          <a:custGeom>
            <a:avLst/>
            <a:gdLst/>
            <a:rect l="l" t="t" r="r" b="b"/>
            <a:pathLst>
              <a:path w="1085352" h="1593177">
                <a:moveTo>
                  <a:pt x="0" y="0"/>
                </a:moveTo>
                <a:lnTo>
                  <a:pt x="1085352" y="0"/>
                </a:lnTo>
                <a:lnTo>
                  <a:pt x="1085352" y="1593178"/>
                </a:lnTo>
                <a:lnTo>
                  <a:pt x="0" y="15931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9" name="TextBox 29"/>
          <p:cNvSpPr txBox="1"/>
          <p:nvPr/>
        </p:nvSpPr>
        <p:spPr>
          <a:xfrm>
            <a:off x="11738800" y="2385521"/>
            <a:ext cx="2946276" cy="71010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  <a:defRPr/>
            </a:pPr>
            <a:r>
              <a:rPr lang="ko-KR" altLang="en-US" sz="3999" b="1">
                <a:solidFill>
                  <a:srgbClr val="ff501b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디자이너</a:t>
            </a:r>
            <a:endParaRPr lang="ko-KR" altLang="en-US" sz="3999" b="1">
              <a:solidFill>
                <a:srgbClr val="ff501b"/>
              </a:solidFill>
              <a:latin typeface="Source Han Sans KR Bold"/>
              <a:ea typeface="Source Han Sans KR Bold"/>
              <a:cs typeface="Source Han Sans KR Bold"/>
              <a:sym typeface="Source Han Sans KR Bold"/>
            </a:endParaRPr>
          </a:p>
        </p:txBody>
      </p:sp>
      <p:sp>
        <p:nvSpPr>
          <p:cNvPr id="30" name="TextBox 5"/>
          <p:cNvSpPr txBox="1"/>
          <p:nvPr/>
        </p:nvSpPr>
        <p:spPr>
          <a:xfrm>
            <a:off x="6846770" y="647700"/>
            <a:ext cx="5732934" cy="7143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  <a:defRPr/>
            </a:pPr>
            <a:r>
              <a:rPr lang="ko-KR" altLang="en-US" sz="3999" b="1">
                <a:solidFill>
                  <a:srgbClr val="ff501b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시스템 요구분석</a:t>
            </a:r>
            <a:endParaRPr lang="ko-KR" altLang="en-US" sz="3999" b="1">
              <a:solidFill>
                <a:srgbClr val="ff501b"/>
              </a:solidFill>
              <a:latin typeface="Source Han Sans KR Bold"/>
              <a:ea typeface="Source Han Sans KR Bold"/>
              <a:cs typeface="Source Han Sans KR Bold"/>
              <a:sym typeface="Source Han Sans KR Bold"/>
            </a:endParaRPr>
          </a:p>
        </p:txBody>
      </p:sp>
      <p:sp>
        <p:nvSpPr>
          <p:cNvPr id="32" name="TextBox 21"/>
          <p:cNvSpPr txBox="1"/>
          <p:nvPr/>
        </p:nvSpPr>
        <p:spPr>
          <a:xfrm>
            <a:off x="4007556" y="7740647"/>
            <a:ext cx="4484808" cy="105727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431801" lvl="1" indent="-215900" algn="l">
              <a:lnSpc>
                <a:spcPts val="2800"/>
              </a:lnSpc>
              <a:buFont typeface="Arial"/>
              <a:buChar char="•"/>
              <a:defRPr/>
            </a:pP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계약</a:t>
            </a:r>
            <a:r>
              <a:rPr lang="en-US" altLang="ko-KR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,</a:t>
            </a: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 제작</a:t>
            </a:r>
            <a:r>
              <a:rPr lang="en-US" altLang="ko-KR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,</a:t>
            </a: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 배송 및 수령의 단계를 실시간으로 확인하고 디자이너에게 피드백할 수 있는 기능</a:t>
            </a:r>
            <a:endParaRPr lang="ko-KR" altLang="en-US" sz="2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ee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-21587"/>
            <a:ext cx="1138473" cy="10308587"/>
            <a:chOff x="0" y="0"/>
            <a:chExt cx="1517964" cy="13744782"/>
          </a:xfrm>
        </p:grpSpPr>
        <p:grpSp>
          <p:nvGrpSpPr>
            <p:cNvPr id="3" name="Group 3"/>
            <p:cNvGrpSpPr/>
            <p:nvPr/>
          </p:nvGrpSpPr>
          <p:grpSpPr>
            <a:xfrm rot="0">
              <a:off x="0" y="0"/>
              <a:ext cx="1517964" cy="13744782"/>
              <a:chOff x="0" y="0"/>
              <a:chExt cx="299845" cy="2715019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99845" cy="2715019"/>
              </a:xfrm>
              <a:custGeom>
                <a:avLst/>
                <a:gdLst/>
                <a:rect l="l" t="t" r="r" b="b"/>
                <a:pathLst>
                  <a:path w="299845" h="2715019">
                    <a:moveTo>
                      <a:pt x="0" y="0"/>
                    </a:moveTo>
                    <a:lnTo>
                      <a:pt x="299845" y="0"/>
                    </a:lnTo>
                    <a:lnTo>
                      <a:pt x="299845" y="2715019"/>
                    </a:lnTo>
                    <a:lnTo>
                      <a:pt x="0" y="2715019"/>
                    </a:lnTo>
                    <a:close/>
                  </a:path>
                </a:pathLst>
              </a:custGeom>
              <a:solidFill>
                <a:srgbClr val="ff501b"/>
              </a:solidFill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299845" cy="2762644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3499"/>
                  </a:lnSpc>
                  <a:defRPr/>
                </a:pPr>
                <a:endParaRPr lang="ko-KR" altLang="en-US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146364" y="853224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01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46364" y="2765279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02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46364" y="4677335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03</a:t>
              </a:r>
              <a:endParaRPr lang="en-US" sz="2499" b="1">
                <a:solidFill>
                  <a:srgbClr val="f1eee2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46364" y="6589391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04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46364" y="8501446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05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46364" y="10413502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06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46364" y="12325557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07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7408186" y="2472267"/>
            <a:ext cx="4629150" cy="52810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defRPr/>
            </a:pPr>
            <a:r>
              <a:rPr lang="ko-KR" altLang="en-US" sz="3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개발 환경</a:t>
            </a:r>
            <a:endParaRPr lang="ko-KR" altLang="en-US" sz="3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33600" y="3543299"/>
            <a:ext cx="4114800" cy="4114800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91400" y="4038600"/>
            <a:ext cx="4762500" cy="2857500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801600" y="3086099"/>
            <a:ext cx="4876800" cy="487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ee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0">
            <a:off x="0" y="-21587"/>
            <a:ext cx="1138473" cy="10308587"/>
            <a:chOff x="0" y="0"/>
            <a:chExt cx="1517964" cy="13744782"/>
          </a:xfrm>
        </p:grpSpPr>
        <p:grpSp>
          <p:nvGrpSpPr>
            <p:cNvPr id="4" name="Group 4"/>
            <p:cNvGrpSpPr/>
            <p:nvPr/>
          </p:nvGrpSpPr>
          <p:grpSpPr>
            <a:xfrm rot="0">
              <a:off x="0" y="0"/>
              <a:ext cx="1517964" cy="13744782"/>
              <a:chOff x="0" y="0"/>
              <a:chExt cx="299845" cy="2715019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99845" cy="2715019"/>
              </a:xfrm>
              <a:custGeom>
                <a:avLst/>
                <a:gdLst/>
                <a:rect l="l" t="t" r="r" b="b"/>
                <a:pathLst>
                  <a:path w="299845" h="2715019">
                    <a:moveTo>
                      <a:pt x="0" y="0"/>
                    </a:moveTo>
                    <a:lnTo>
                      <a:pt x="299845" y="0"/>
                    </a:lnTo>
                    <a:lnTo>
                      <a:pt x="299845" y="2715019"/>
                    </a:lnTo>
                    <a:lnTo>
                      <a:pt x="0" y="2715019"/>
                    </a:lnTo>
                    <a:close/>
                  </a:path>
                </a:pathLst>
              </a:custGeom>
              <a:solidFill>
                <a:srgbClr val="ff501b"/>
              </a:solidFill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299845" cy="2762644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3499"/>
                  </a:lnSpc>
                  <a:defRPr/>
                </a:pPr>
                <a:endParaRPr lang="ko-KR" altLang="en-US"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146364" y="853224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01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46364" y="2765279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02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46364" y="4677335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03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46364" y="6589391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04</a:t>
              </a:r>
              <a:endParaRPr lang="en-US" sz="2499" b="1">
                <a:solidFill>
                  <a:srgbClr val="f1eee2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46364" y="8501446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05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46364" y="10413502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06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46364" y="12325557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07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8828852" y="4007998"/>
            <a:ext cx="1753642" cy="16974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3396"/>
              </a:lnSpc>
              <a:spcBef>
                <a:spcPct val="0"/>
              </a:spcBef>
              <a:defRPr/>
            </a:pPr>
            <a:endParaRPr lang="en-US" sz="9569" b="1">
              <a:solidFill>
                <a:srgbClr val="ff501b"/>
              </a:solidFill>
              <a:latin typeface="Source Han Sans KR Bold"/>
              <a:ea typeface="Source Han Sans KR Bold"/>
              <a:cs typeface="Source Han Sans KR Bold"/>
              <a:sym typeface="Source Han Sans KR Bold"/>
            </a:endParaRPr>
          </a:p>
        </p:txBody>
      </p:sp>
      <p:sp>
        <p:nvSpPr>
          <p:cNvPr id="23" name="TextBox 5"/>
          <p:cNvSpPr txBox="1"/>
          <p:nvPr/>
        </p:nvSpPr>
        <p:spPr>
          <a:xfrm>
            <a:off x="6846770" y="647700"/>
            <a:ext cx="5732934" cy="7143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  <a:defRPr/>
            </a:pPr>
            <a:r>
              <a:rPr lang="ko-KR" altLang="en-US" sz="3999" b="1">
                <a:solidFill>
                  <a:srgbClr val="ff501b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시스템 기능도</a:t>
            </a:r>
            <a:endParaRPr lang="ko-KR" altLang="en-US" sz="3999" b="1">
              <a:solidFill>
                <a:srgbClr val="ff501b"/>
              </a:solidFill>
              <a:latin typeface="Source Han Sans KR Bold"/>
              <a:ea typeface="Source Han Sans KR Bold"/>
              <a:cs typeface="Source Han Sans KR Bold"/>
              <a:sym typeface="Source Han Sans KR Bold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64188" y="2628900"/>
            <a:ext cx="11780612" cy="5562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ee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 rot="0">
            <a:off x="0" y="-21587"/>
            <a:ext cx="1138473" cy="10308587"/>
            <a:chOff x="0" y="0"/>
            <a:chExt cx="1517964" cy="13744782"/>
          </a:xfrm>
        </p:grpSpPr>
        <p:grpSp>
          <p:nvGrpSpPr>
            <p:cNvPr id="10" name="Group 10"/>
            <p:cNvGrpSpPr/>
            <p:nvPr/>
          </p:nvGrpSpPr>
          <p:grpSpPr>
            <a:xfrm rot="0">
              <a:off x="0" y="0"/>
              <a:ext cx="1517964" cy="13744782"/>
              <a:chOff x="0" y="0"/>
              <a:chExt cx="299845" cy="2715019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99845" cy="2715019"/>
              </a:xfrm>
              <a:custGeom>
                <a:avLst/>
                <a:gdLst/>
                <a:rect l="l" t="t" r="r" b="b"/>
                <a:pathLst>
                  <a:path w="299845" h="2715019">
                    <a:moveTo>
                      <a:pt x="0" y="0"/>
                    </a:moveTo>
                    <a:lnTo>
                      <a:pt x="299845" y="0"/>
                    </a:lnTo>
                    <a:lnTo>
                      <a:pt x="299845" y="2715019"/>
                    </a:lnTo>
                    <a:lnTo>
                      <a:pt x="0" y="2715019"/>
                    </a:lnTo>
                    <a:close/>
                  </a:path>
                </a:pathLst>
              </a:custGeom>
              <a:solidFill>
                <a:srgbClr val="ff501b"/>
              </a:solidFill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299845" cy="2762644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3499"/>
                  </a:lnSpc>
                  <a:defRPr/>
                </a:pPr>
                <a:endParaRPr lang="ko-KR" altLang="en-US"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46364" y="853224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01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46364" y="2765279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02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46364" y="4677335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03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46364" y="6589391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04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46364" y="8501446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05</a:t>
              </a:r>
              <a:endParaRPr lang="en-US" sz="2499" b="1">
                <a:solidFill>
                  <a:srgbClr val="f1eee2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46364" y="10413502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06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46364" y="12325557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07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 rot="0">
            <a:off x="11853858" y="2031067"/>
            <a:ext cx="5748342" cy="7227233"/>
            <a:chOff x="0" y="0"/>
            <a:chExt cx="1124782" cy="98592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124782" cy="985928"/>
            </a:xfrm>
            <a:custGeom>
              <a:avLst/>
              <a:gdLst/>
              <a:rect l="l" t="t" r="r" b="b"/>
              <a:pathLst>
                <a:path w="1124782" h="985928">
                  <a:moveTo>
                    <a:pt x="79764" y="0"/>
                  </a:moveTo>
                  <a:lnTo>
                    <a:pt x="1045018" y="0"/>
                  </a:lnTo>
                  <a:cubicBezTo>
                    <a:pt x="1089070" y="0"/>
                    <a:pt x="1124782" y="35712"/>
                    <a:pt x="1124782" y="79764"/>
                  </a:cubicBezTo>
                  <a:lnTo>
                    <a:pt x="1124782" y="906164"/>
                  </a:lnTo>
                  <a:cubicBezTo>
                    <a:pt x="1124782" y="927319"/>
                    <a:pt x="1116378" y="947607"/>
                    <a:pt x="1101420" y="962566"/>
                  </a:cubicBezTo>
                  <a:cubicBezTo>
                    <a:pt x="1086461" y="977524"/>
                    <a:pt x="1066173" y="985928"/>
                    <a:pt x="1045018" y="985928"/>
                  </a:cubicBezTo>
                  <a:lnTo>
                    <a:pt x="79764" y="985928"/>
                  </a:lnTo>
                  <a:cubicBezTo>
                    <a:pt x="58609" y="985928"/>
                    <a:pt x="38321" y="977524"/>
                    <a:pt x="23362" y="962566"/>
                  </a:cubicBezTo>
                  <a:cubicBezTo>
                    <a:pt x="8404" y="947607"/>
                    <a:pt x="0" y="927319"/>
                    <a:pt x="0" y="906164"/>
                  </a:cubicBezTo>
                  <a:lnTo>
                    <a:pt x="0" y="79764"/>
                  </a:lnTo>
                  <a:cubicBezTo>
                    <a:pt x="0" y="58609"/>
                    <a:pt x="8404" y="38321"/>
                    <a:pt x="23362" y="23362"/>
                  </a:cubicBezTo>
                  <a:cubicBezTo>
                    <a:pt x="38321" y="8404"/>
                    <a:pt x="58609" y="0"/>
                    <a:pt x="79764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124782" cy="10240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2268200" y="2589015"/>
            <a:ext cx="3657600" cy="43993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  <a:defRPr/>
            </a:pPr>
            <a:r>
              <a:rPr lang="ko-KR" altLang="en-US" sz="2499" b="1">
                <a:solidFill>
                  <a:srgbClr val="ff501b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사용자에 따른 서비스 구분</a:t>
            </a:r>
            <a:endParaRPr lang="ko-KR" altLang="en-US" sz="2499" b="1">
              <a:solidFill>
                <a:srgbClr val="ff501b"/>
              </a:solidFill>
              <a:latin typeface="Source Han Sans KR Bold"/>
              <a:ea typeface="Source Han Sans KR Bold"/>
              <a:cs typeface="Source Han Sans KR Bold"/>
              <a:sym typeface="Source Han Sans KR Bold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2317652" y="4762500"/>
            <a:ext cx="4522548" cy="12604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15901" lvl="1" indent="0" algn="l">
              <a:lnSpc>
                <a:spcPts val="5000"/>
              </a:lnSpc>
              <a:buFont typeface="Arial"/>
              <a:buNone/>
              <a:defRPr/>
            </a:pP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사용자의 유형</a:t>
            </a:r>
            <a:r>
              <a:rPr lang="en-US" altLang="ko-KR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(</a:t>
            </a: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디자이너</a:t>
            </a:r>
            <a:r>
              <a:rPr lang="en-US" altLang="ko-KR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,</a:t>
            </a: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 의뢰인</a:t>
            </a:r>
            <a:r>
              <a:rPr lang="en-US" altLang="ko-KR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)</a:t>
            </a: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 에 따라 다른 형태의 서비스를 제공합니다</a:t>
            </a:r>
            <a:endParaRPr lang="ko-KR" altLang="en-US" sz="2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  <p:sp>
        <p:nvSpPr>
          <p:cNvPr id="35" name="TextBox 5"/>
          <p:cNvSpPr txBox="1"/>
          <p:nvPr/>
        </p:nvSpPr>
        <p:spPr>
          <a:xfrm>
            <a:off x="6846770" y="647700"/>
            <a:ext cx="5732934" cy="7143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  <a:defRPr/>
            </a:pPr>
            <a:r>
              <a:rPr lang="ko-KR" altLang="en-US" sz="3999" b="1">
                <a:solidFill>
                  <a:srgbClr val="ff501b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시스템 주요기능</a:t>
            </a:r>
            <a:endParaRPr lang="ko-KR" altLang="en-US" sz="3999" b="1">
              <a:solidFill>
                <a:srgbClr val="ff501b"/>
              </a:solidFill>
              <a:latin typeface="Source Han Sans KR Bold"/>
              <a:ea typeface="Source Han Sans KR Bold"/>
              <a:cs typeface="Source Han Sans KR Bold"/>
              <a:sym typeface="Source Han Sans KR Bold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13107" y="2850217"/>
            <a:ext cx="7750093" cy="45865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ee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 rot="0">
            <a:off x="0" y="-21587"/>
            <a:ext cx="1138473" cy="10308587"/>
            <a:chOff x="0" y="0"/>
            <a:chExt cx="1517964" cy="13744782"/>
          </a:xfrm>
        </p:grpSpPr>
        <p:grpSp>
          <p:nvGrpSpPr>
            <p:cNvPr id="10" name="Group 10"/>
            <p:cNvGrpSpPr/>
            <p:nvPr/>
          </p:nvGrpSpPr>
          <p:grpSpPr>
            <a:xfrm rot="0">
              <a:off x="0" y="0"/>
              <a:ext cx="1517964" cy="13744782"/>
              <a:chOff x="0" y="0"/>
              <a:chExt cx="299845" cy="2715019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99845" cy="2715019"/>
              </a:xfrm>
              <a:custGeom>
                <a:avLst/>
                <a:gdLst/>
                <a:rect l="l" t="t" r="r" b="b"/>
                <a:pathLst>
                  <a:path w="299845" h="2715019">
                    <a:moveTo>
                      <a:pt x="0" y="0"/>
                    </a:moveTo>
                    <a:lnTo>
                      <a:pt x="299845" y="0"/>
                    </a:lnTo>
                    <a:lnTo>
                      <a:pt x="299845" y="2715019"/>
                    </a:lnTo>
                    <a:lnTo>
                      <a:pt x="0" y="2715019"/>
                    </a:lnTo>
                    <a:close/>
                  </a:path>
                </a:pathLst>
              </a:custGeom>
              <a:solidFill>
                <a:srgbClr val="ff501b"/>
              </a:solidFill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299845" cy="2762644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3499"/>
                  </a:lnSpc>
                  <a:defRPr/>
                </a:pPr>
                <a:endParaRPr lang="ko-KR" altLang="en-US"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46364" y="853224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01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46364" y="2765279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02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46364" y="4677335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03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46364" y="6589391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04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46364" y="8501446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05</a:t>
              </a:r>
              <a:endParaRPr lang="en-US" sz="2499" b="1">
                <a:solidFill>
                  <a:srgbClr val="f1eee2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46364" y="10413502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06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46364" y="12325557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07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</p:grpSp>
      <p:sp>
        <p:nvSpPr>
          <p:cNvPr id="41" name="TextBox 30"/>
          <p:cNvSpPr txBox="1"/>
          <p:nvPr/>
        </p:nvSpPr>
        <p:spPr>
          <a:xfrm>
            <a:off x="3157542" y="2569965"/>
            <a:ext cx="4953000" cy="43993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  <a:defRPr/>
            </a:pPr>
            <a:r>
              <a:rPr lang="ko-KR" altLang="en-US" sz="2499" b="1">
                <a:solidFill>
                  <a:srgbClr val="ff501b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각 사용자별 메인페이지 삽입 예정</a:t>
            </a:r>
            <a:endParaRPr lang="ko-KR" altLang="en-US" sz="2499" b="1">
              <a:solidFill>
                <a:srgbClr val="ff501b"/>
              </a:solidFill>
              <a:latin typeface="Source Han Sans KR Bold"/>
              <a:ea typeface="Source Han Sans KR Bold"/>
              <a:cs typeface="Source Han Sans KR Bold"/>
              <a:sym typeface="Source Han Sans KR Bold"/>
            </a:endParaRPr>
          </a:p>
        </p:txBody>
      </p:sp>
      <p:grpSp>
        <p:nvGrpSpPr>
          <p:cNvPr id="42" name="Group 24"/>
          <p:cNvGrpSpPr/>
          <p:nvPr/>
        </p:nvGrpSpPr>
        <p:grpSpPr>
          <a:xfrm rot="0">
            <a:off x="11049000" y="2183467"/>
            <a:ext cx="5748342" cy="7227233"/>
            <a:chOff x="0" y="0"/>
            <a:chExt cx="1124782" cy="985928"/>
          </a:xfrm>
        </p:grpSpPr>
        <p:sp>
          <p:nvSpPr>
            <p:cNvPr id="43" name="Freeform 25"/>
            <p:cNvSpPr/>
            <p:nvPr/>
          </p:nvSpPr>
          <p:spPr>
            <a:xfrm>
              <a:off x="0" y="0"/>
              <a:ext cx="1124782" cy="985928"/>
            </a:xfrm>
            <a:custGeom>
              <a:avLst/>
              <a:gdLst/>
              <a:rect l="l" t="t" r="r" b="b"/>
              <a:pathLst>
                <a:path w="1124782" h="985928">
                  <a:moveTo>
                    <a:pt x="79764" y="0"/>
                  </a:moveTo>
                  <a:lnTo>
                    <a:pt x="1045018" y="0"/>
                  </a:lnTo>
                  <a:cubicBezTo>
                    <a:pt x="1089070" y="0"/>
                    <a:pt x="1124782" y="35712"/>
                    <a:pt x="1124782" y="79764"/>
                  </a:cubicBezTo>
                  <a:lnTo>
                    <a:pt x="1124782" y="906164"/>
                  </a:lnTo>
                  <a:cubicBezTo>
                    <a:pt x="1124782" y="927319"/>
                    <a:pt x="1116378" y="947607"/>
                    <a:pt x="1101420" y="962566"/>
                  </a:cubicBezTo>
                  <a:cubicBezTo>
                    <a:pt x="1086461" y="977524"/>
                    <a:pt x="1066173" y="985928"/>
                    <a:pt x="1045018" y="985928"/>
                  </a:cubicBezTo>
                  <a:lnTo>
                    <a:pt x="79764" y="985928"/>
                  </a:lnTo>
                  <a:cubicBezTo>
                    <a:pt x="58609" y="985928"/>
                    <a:pt x="38321" y="977524"/>
                    <a:pt x="23362" y="962566"/>
                  </a:cubicBezTo>
                  <a:cubicBezTo>
                    <a:pt x="8404" y="947607"/>
                    <a:pt x="0" y="927319"/>
                    <a:pt x="0" y="906164"/>
                  </a:cubicBezTo>
                  <a:lnTo>
                    <a:pt x="0" y="79764"/>
                  </a:lnTo>
                  <a:cubicBezTo>
                    <a:pt x="0" y="58609"/>
                    <a:pt x="8404" y="38321"/>
                    <a:pt x="23362" y="23362"/>
                  </a:cubicBezTo>
                  <a:cubicBezTo>
                    <a:pt x="38321" y="8404"/>
                    <a:pt x="58609" y="0"/>
                    <a:pt x="79764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TextBox 26"/>
            <p:cNvSpPr txBox="1"/>
            <p:nvPr/>
          </p:nvSpPr>
          <p:spPr>
            <a:xfrm>
              <a:off x="0" y="-38100"/>
              <a:ext cx="1124782" cy="10240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19337" y="966204"/>
            <a:ext cx="7078062" cy="8354591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24000" y="2237969"/>
            <a:ext cx="8259899" cy="5811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1ee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 rot="0">
            <a:off x="0" y="-21587"/>
            <a:ext cx="1138473" cy="10308587"/>
            <a:chOff x="0" y="0"/>
            <a:chExt cx="1517964" cy="13744782"/>
          </a:xfrm>
        </p:grpSpPr>
        <p:grpSp>
          <p:nvGrpSpPr>
            <p:cNvPr id="10" name="Group 10"/>
            <p:cNvGrpSpPr/>
            <p:nvPr/>
          </p:nvGrpSpPr>
          <p:grpSpPr>
            <a:xfrm rot="0">
              <a:off x="0" y="0"/>
              <a:ext cx="1517964" cy="13744782"/>
              <a:chOff x="0" y="0"/>
              <a:chExt cx="299845" cy="2715019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99845" cy="2715019"/>
              </a:xfrm>
              <a:custGeom>
                <a:avLst/>
                <a:gdLst/>
                <a:rect l="l" t="t" r="r" b="b"/>
                <a:pathLst>
                  <a:path w="299845" h="2715019">
                    <a:moveTo>
                      <a:pt x="0" y="0"/>
                    </a:moveTo>
                    <a:lnTo>
                      <a:pt x="299845" y="0"/>
                    </a:lnTo>
                    <a:lnTo>
                      <a:pt x="299845" y="2715019"/>
                    </a:lnTo>
                    <a:lnTo>
                      <a:pt x="0" y="2715019"/>
                    </a:lnTo>
                    <a:close/>
                  </a:path>
                </a:pathLst>
              </a:custGeom>
              <a:solidFill>
                <a:srgbClr val="ff501b"/>
              </a:solidFill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299845" cy="2762644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3499"/>
                  </a:lnSpc>
                  <a:defRPr/>
                </a:pPr>
                <a:endParaRPr lang="ko-KR" altLang="en-US"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46364" y="853224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01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46364" y="2765279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02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46364" y="4677335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03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46364" y="6589391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04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46364" y="8501446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05</a:t>
              </a:r>
              <a:endParaRPr lang="en-US" sz="2499" b="1">
                <a:solidFill>
                  <a:srgbClr val="f1eee2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46364" y="10413502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06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46364" y="12325557"/>
              <a:ext cx="1225236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  <a:defRPr/>
              </a:pPr>
              <a:r>
                <a:rPr lang="en-US" sz="2499" b="1">
                  <a:solidFill>
                    <a:srgbClr val="f1eee2">
                      <a:alpha val="29800"/>
                    </a:srgbClr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07</a:t>
              </a:r>
              <a:endParaRPr lang="en-US" sz="2499" b="1">
                <a:solidFill>
                  <a:srgbClr val="f1eee2">
                    <a:alpha val="29800"/>
                  </a:srgbClr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 rot="0">
            <a:off x="1828801" y="6057900"/>
            <a:ext cx="7848599" cy="2685390"/>
            <a:chOff x="0" y="-38100"/>
            <a:chExt cx="1124782" cy="102402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124782" cy="985927"/>
            </a:xfrm>
            <a:custGeom>
              <a:avLst/>
              <a:gdLst/>
              <a:rect l="l" t="t" r="r" b="b"/>
              <a:pathLst>
                <a:path w="1124782" h="985928">
                  <a:moveTo>
                    <a:pt x="79764" y="0"/>
                  </a:moveTo>
                  <a:lnTo>
                    <a:pt x="1045018" y="0"/>
                  </a:lnTo>
                  <a:cubicBezTo>
                    <a:pt x="1089070" y="0"/>
                    <a:pt x="1124782" y="35712"/>
                    <a:pt x="1124782" y="79764"/>
                  </a:cubicBezTo>
                  <a:lnTo>
                    <a:pt x="1124782" y="906164"/>
                  </a:lnTo>
                  <a:cubicBezTo>
                    <a:pt x="1124782" y="927319"/>
                    <a:pt x="1116378" y="947607"/>
                    <a:pt x="1101420" y="962566"/>
                  </a:cubicBezTo>
                  <a:cubicBezTo>
                    <a:pt x="1086461" y="977524"/>
                    <a:pt x="1066173" y="985928"/>
                    <a:pt x="1045018" y="985928"/>
                  </a:cubicBezTo>
                  <a:lnTo>
                    <a:pt x="79764" y="985928"/>
                  </a:lnTo>
                  <a:cubicBezTo>
                    <a:pt x="58609" y="985928"/>
                    <a:pt x="38321" y="977524"/>
                    <a:pt x="23362" y="962566"/>
                  </a:cubicBezTo>
                  <a:cubicBezTo>
                    <a:pt x="8404" y="947607"/>
                    <a:pt x="0" y="927319"/>
                    <a:pt x="0" y="906164"/>
                  </a:cubicBezTo>
                  <a:lnTo>
                    <a:pt x="0" y="79764"/>
                  </a:lnTo>
                  <a:cubicBezTo>
                    <a:pt x="0" y="58609"/>
                    <a:pt x="8404" y="38321"/>
                    <a:pt x="23362" y="23362"/>
                  </a:cubicBezTo>
                  <a:cubicBezTo>
                    <a:pt x="38321" y="8404"/>
                    <a:pt x="58609" y="0"/>
                    <a:pt x="79764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124782" cy="10240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800"/>
                </a:lnSpc>
                <a:defRPr/>
              </a:pPr>
              <a:endParaRPr lang="ko-KR" altLang="en-US"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2268200" y="2589015"/>
            <a:ext cx="3657600" cy="43993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  <a:defRPr/>
            </a:pPr>
            <a:r>
              <a:rPr lang="ko-KR" altLang="en-US" sz="2499" b="1">
                <a:solidFill>
                  <a:srgbClr val="ff501b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사용자에 따른 서비스 구분</a:t>
            </a:r>
            <a:endParaRPr lang="ko-KR" altLang="en-US" sz="2499" b="1">
              <a:solidFill>
                <a:srgbClr val="ff501b"/>
              </a:solidFill>
              <a:latin typeface="Source Han Sans KR Bold"/>
              <a:ea typeface="Source Han Sans KR Bold"/>
              <a:cs typeface="Source Han Sans KR Bold"/>
              <a:sym typeface="Source Han Sans KR Bold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2358152" y="6533490"/>
            <a:ext cx="7014448" cy="19050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15901" lvl="1" indent="0" algn="l">
              <a:lnSpc>
                <a:spcPts val="5000"/>
              </a:lnSpc>
              <a:buFont typeface="Arial"/>
              <a:buNone/>
              <a:defRPr/>
            </a:pP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의뢰인의 경우</a:t>
            </a:r>
            <a:r>
              <a:rPr lang="en-US" altLang="ko-KR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,</a:t>
            </a: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 총 </a:t>
            </a:r>
            <a:r>
              <a:rPr lang="en-US" altLang="ko-KR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3</a:t>
            </a:r>
            <a:r>
              <a:rPr lang="ko-KR" altLang="en-US" sz="2000">
                <a:solidFill>
                  <a:srgbClr val="ff501b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가지의 방식을 이용해 본인만의 디자인을 제작할 수 있으며 제작한 디자인으로 사이트에 가입된 전문 디자이너들에게 의류 제작을 의뢰할 수 있습니다  </a:t>
            </a:r>
            <a:endParaRPr lang="ko-KR" altLang="en-US" sz="2000">
              <a:solidFill>
                <a:srgbClr val="ff501b"/>
              </a:solidFill>
              <a:latin typeface="Source Han Sans KR"/>
              <a:ea typeface="Source Han Sans KR"/>
              <a:cs typeface="Source Han Sans KR"/>
              <a:sym typeface="Source Han Sans KR"/>
            </a:endParaRPr>
          </a:p>
        </p:txBody>
      </p:sp>
      <p:sp>
        <p:nvSpPr>
          <p:cNvPr id="35" name="TextBox 5"/>
          <p:cNvSpPr txBox="1"/>
          <p:nvPr/>
        </p:nvSpPr>
        <p:spPr>
          <a:xfrm>
            <a:off x="6846770" y="647700"/>
            <a:ext cx="5732934" cy="7143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  <a:defRPr/>
            </a:pPr>
            <a:r>
              <a:rPr lang="ko-KR" altLang="en-US" sz="3999" b="1">
                <a:solidFill>
                  <a:srgbClr val="ff501b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시스템 주요기능 </a:t>
            </a:r>
            <a:r>
              <a:rPr lang="en-US" altLang="ko-KR" sz="3999" b="1">
                <a:solidFill>
                  <a:srgbClr val="ff501b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-</a:t>
            </a:r>
            <a:r>
              <a:rPr lang="ko-KR" altLang="en-US" sz="3999" b="1">
                <a:solidFill>
                  <a:srgbClr val="ff501b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 의뢰인</a:t>
            </a:r>
            <a:endParaRPr lang="ko-KR" altLang="en-US" sz="3999" b="1">
              <a:solidFill>
                <a:srgbClr val="ff501b"/>
              </a:solidFill>
              <a:latin typeface="Source Han Sans KR Bold"/>
              <a:ea typeface="Source Han Sans KR Bold"/>
              <a:cs typeface="Source Han Sans KR Bold"/>
              <a:sym typeface="Source Han Sans KR Bold"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52600" y="1561738"/>
            <a:ext cx="16012770" cy="2591161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187881" y="5143500"/>
            <a:ext cx="7566720" cy="48198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620</ep:Words>
  <ep:PresentationFormat>On-screen Show (4:3)</ep:PresentationFormat>
  <ep:Paragraphs>73</ep:Paragraphs>
  <ep:Slides>25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MAIN</cp:lastModifiedBy>
  <dcterms:modified xsi:type="dcterms:W3CDTF">2025-04-29T07:41:00.763</dcterms:modified>
  <cp:revision>41</cp:revision>
  <dc:title>베이지 오렌지 심플한 회사 소개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