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71" r:id="rId12"/>
    <p:sldId id="262" r:id="rId13"/>
    <p:sldId id="266" r:id="rId14"/>
    <p:sldId id="269" r:id="rId15"/>
    <p:sldId id="272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778F-D029-4294-A33A-F6E25D43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6A61-3618-4CC6-A929-64FB0DE18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338C-7C25-42F3-88DA-79DF45C5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4587-7F41-4479-9320-7459E0F9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8357-606C-4BA1-939B-BA5B2661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CA1D-5F97-4BEB-85DA-F6B43CB8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8939A-F032-4564-947B-F70A37692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28BD-3E61-47E4-8F3A-1826CF7B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E889-7FC2-4647-ADFE-9D20109C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ABBF-F74A-43F5-8C90-CAC42E0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A9CA-DCE4-4C8A-89EB-1164C594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5791E-0062-4F44-82CD-364D5AB7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88E0-DA13-4BB6-B12D-B8AA8D6F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4C30-7B75-4265-B4FA-AF25DBBA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BCB9-BD62-4F03-8528-7AFD7AEF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574-A0F4-428F-8E05-8BC24329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6CBC-1561-4564-9097-FAEC35AB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21E3-8F0A-4F6C-B910-D6C27E3A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FF49-6BCE-4236-96ED-EE46409E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6A28-016B-44C0-B191-AF7B370F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C526-CAB0-45BD-B3F7-97E30980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8403-3AB0-4FBD-974B-4092D080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DA46-26DE-498A-A719-168AB2E7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A401-A4AA-40C9-8401-73AFD0DF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9ECE-DE9B-446B-ADD5-7C322F0C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66CC-91C7-4FB0-8E39-76BC33E7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55E9-C57C-41A6-8C21-DCE789B9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55712-AA4A-4562-86A7-83007B60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EF53-6DA7-4F39-8AD0-7BEB22FB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62D9-DC2E-4C89-A521-81BC8AD9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DC6B-4A91-45F1-B99C-E6E3C3E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52ED-D740-4C4D-A4D0-7FB0B08D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258B2-56CD-4F4B-A0C3-D9C346CF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F403-E8D2-4A6C-8E25-3F216506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20EC-4177-4528-8974-A4660EFF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3EC4C-DF1D-448B-BFDB-6AECC687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60ACF-A6F4-4BFE-8685-FC28B82C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0C21-FC5C-44FE-AAA4-BFDB1F1B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9FC-9937-423F-8BFF-67E1FCB1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071-F711-44C7-8946-D98F58F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7A6AB-8F16-44E7-AD90-9431A5A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FA81-9045-490C-81FA-1E96C1FB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74C7E-F326-4666-A73C-767C7872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54A0-4B52-4C74-9749-80488A70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7515E-D679-472F-9E31-0164AA84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E8A7-7A6A-46BC-B587-68DBDC94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D001-9EC1-48DD-9957-DF140EF1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4B5E-B846-49B4-8A85-3258AFA6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611C-CFA0-4172-8140-3D8A59A3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CD22-F0E6-44ED-83CD-1900A65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B983-55E9-49DB-8813-AC136221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3670-7C4E-48D5-8113-C5418A3D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87E4-D363-4EA5-87EF-8F94A3DB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FF714-A823-4684-A38E-6466B57D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9A8D-2A5D-4D55-9005-EE1D5D84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D175-40F1-4E30-9427-88D7E873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9AF9-9E9B-4E7D-8DFB-E05B6AE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C964F-714A-4922-B29E-CEB6625F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EAD1-A3C8-4258-B2D3-00D95824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C18E-AFEC-4D48-A754-858D3866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6182-0740-43A9-AF99-3BA96828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0613-B63E-4331-87DE-3B8FF7DD24B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BAB3-4C50-44D2-A06E-3E1492D4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15B4-6E5F-4CF7-8CFF-9E2950916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F782-9584-425F-BD60-2A0CA224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95B4-0A17-4404-9D20-28E53113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304" y="2886769"/>
            <a:ext cx="9144000" cy="2387600"/>
          </a:xfrm>
        </p:spPr>
        <p:txBody>
          <a:bodyPr/>
          <a:lstStyle/>
          <a:p>
            <a:r>
              <a:rPr lang="en-US" dirty="0"/>
              <a:t>GROUP 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B5DBA-9474-427B-9DE4-AB1EBB67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01380"/>
              </p:ext>
            </p:extLst>
          </p:nvPr>
        </p:nvGraphicFramePr>
        <p:xfrm>
          <a:off x="2032000" y="37193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0104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378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181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KIMWERO DICKSON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16/U/441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216000635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7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NANSAMBA NULUYATI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14/U/12656/EVE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214004137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LUMALA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MUSABA IVAN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14/U/9961/EVE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214016818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8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9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7B00-81DE-4F67-B476-8EFF1A0E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D0D3-ABD1-4146-91E4-800368B6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 there is a good separation between the clusters by the colored circles but  the cluster number 2 on the extreme left suggests that more than two maybe needed due to the separation between the elements in </a:t>
            </a:r>
            <a:r>
              <a:rPr lang="en-US"/>
              <a:t>the cluster.</a:t>
            </a:r>
            <a:endParaRPr lang="en-US" dirty="0"/>
          </a:p>
          <a:p>
            <a:r>
              <a:rPr lang="en-US" dirty="0"/>
              <a:t>For checking on the number and size of the clusters we can use hierarchical clustering. </a:t>
            </a:r>
          </a:p>
        </p:txBody>
      </p:sp>
    </p:spTree>
    <p:extLst>
      <p:ext uri="{BB962C8B-B14F-4D97-AF65-F5344CB8AC3E}">
        <p14:creationId xmlns:p14="http://schemas.microsoft.com/office/powerpoint/2010/main" val="91646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F22D-D484-4498-8C84-402AD523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6724-988A-46F9-8E35-DF9D6710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simple that is its easy to understand and implement</a:t>
            </a:r>
          </a:p>
          <a:p>
            <a:r>
              <a:rPr lang="en-US" dirty="0"/>
              <a:t>Its efficient as compared to the rest</a:t>
            </a:r>
          </a:p>
          <a:p>
            <a:r>
              <a:rPr lang="en-US" dirty="0"/>
              <a:t>It’s the most popular</a:t>
            </a:r>
          </a:p>
        </p:txBody>
      </p:sp>
    </p:spTree>
    <p:extLst>
      <p:ext uri="{BB962C8B-B14F-4D97-AF65-F5344CB8AC3E}">
        <p14:creationId xmlns:p14="http://schemas.microsoft.com/office/powerpoint/2010/main" val="246693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3A34-4488-43AA-A863-0B3F06F2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1ACB-FB3F-4558-B437-6905A784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produce a nested sequence of clusters like a tree as shown in the following slides </a:t>
            </a:r>
          </a:p>
          <a:p>
            <a:r>
              <a:rPr lang="en-US" dirty="0"/>
              <a:t>Here each case starts by itself and then the cases are gradually joined together according to their similarity </a:t>
            </a:r>
          </a:p>
          <a:p>
            <a:r>
              <a:rPr lang="en-US" dirty="0"/>
              <a:t>Here we use the </a:t>
            </a:r>
            <a:r>
              <a:rPr lang="en-US" dirty="0" err="1"/>
              <a:t>hclust</a:t>
            </a:r>
            <a:r>
              <a:rPr lang="en-US" dirty="0"/>
              <a:t>()function but it doesn’t run on the raw data frame , it Instead needs the distance or dissimilarity matrix which uses the </a:t>
            </a:r>
            <a:r>
              <a:rPr lang="en-US" dirty="0" err="1"/>
              <a:t>dist</a:t>
            </a:r>
            <a:r>
              <a:rPr lang="en-US" dirty="0"/>
              <a:t>() function.</a:t>
            </a:r>
          </a:p>
          <a:p>
            <a:r>
              <a:rPr lang="en-US" dirty="0"/>
              <a:t>Run both and produce a dendrogram using the plot()function on the model generated by </a:t>
            </a:r>
            <a:r>
              <a:rPr lang="en-US" dirty="0" err="1"/>
              <a:t>hclust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7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7187-D63E-4FB5-B61A-D80F609B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97E4-BD68-4956-B62C-D4FB5F95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 &lt;- </a:t>
            </a:r>
            <a:r>
              <a:rPr lang="en-US" dirty="0" err="1"/>
              <a:t>dist</a:t>
            </a:r>
            <a:r>
              <a:rPr lang="en-US" dirty="0"/>
              <a:t>(mtcars1) # Calculate the distance matrix. </a:t>
            </a:r>
          </a:p>
          <a:p>
            <a:r>
              <a:rPr lang="en-US" dirty="0"/>
              <a:t>c &lt;- </a:t>
            </a:r>
            <a:r>
              <a:rPr lang="en-US" dirty="0" err="1"/>
              <a:t>hclust</a:t>
            </a:r>
            <a:r>
              <a:rPr lang="en-US" dirty="0"/>
              <a:t>(d) # Use distance matrix for clustering. </a:t>
            </a:r>
          </a:p>
          <a:p>
            <a:r>
              <a:rPr lang="en-US" dirty="0"/>
              <a:t>plot(c) # Plot a dendrogram of clusters.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AA3C-8D67-47C8-A785-50ACE962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dendrogram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29D591-991C-4F09-B97C-255BD784F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947" y="1825625"/>
            <a:ext cx="871610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34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084B-EF63-48DC-B34A-1ED16C2D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0DB6-9325-46C9-A3DE-1ACED1FB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lines above join each case to other similar cases while cases that are more similar are joined lower down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Mercedes-benz</a:t>
            </a:r>
            <a:r>
              <a:rPr lang="en-US" dirty="0"/>
              <a:t> 280 and 280C on the far right and the cases that are more different are joined higher up </a:t>
            </a:r>
            <a:r>
              <a:rPr lang="en-US" dirty="0" err="1"/>
              <a:t>eg</a:t>
            </a:r>
            <a:r>
              <a:rPr lang="en-US" dirty="0"/>
              <a:t> its clear that </a:t>
            </a:r>
            <a:r>
              <a:rPr lang="en-US" dirty="0" err="1"/>
              <a:t>Mercerati</a:t>
            </a:r>
            <a:r>
              <a:rPr lang="en-US" dirty="0"/>
              <a:t> Bora on the far left is different from every car in the dataset .</a:t>
            </a:r>
          </a:p>
          <a:p>
            <a:r>
              <a:rPr lang="en-US" dirty="0"/>
              <a:t>Further more after hierarchical model has been calculated its possible to place the observations into groups using the </a:t>
            </a:r>
            <a:r>
              <a:rPr lang="en-US" dirty="0" err="1"/>
              <a:t>cutree</a:t>
            </a:r>
            <a:r>
              <a:rPr lang="en-US" dirty="0"/>
              <a:t>() function which represents a cut tree diagram</a:t>
            </a:r>
          </a:p>
          <a:p>
            <a:r>
              <a:rPr lang="en-US" dirty="0" err="1"/>
              <a:t>Cutree</a:t>
            </a:r>
            <a:r>
              <a:rPr lang="en-US" dirty="0"/>
              <a:t>() functions takes two parameters where to cut and the number of groups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1BB6-3240-40B3-9056-66E65A1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A07E-3070-48DD-BE88-41FF4881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g3 &lt;- </a:t>
            </a:r>
            <a:r>
              <a:rPr lang="en-US" dirty="0" err="1"/>
              <a:t>cutree</a:t>
            </a:r>
            <a:r>
              <a:rPr lang="en-US" dirty="0"/>
              <a:t>(c, k = 3) # "g3" = "groups: 3" </a:t>
            </a:r>
          </a:p>
          <a:p>
            <a:r>
              <a:rPr lang="en-US" dirty="0"/>
              <a:t>g3[30:32] # Show groups for the last three cases. 	</a:t>
            </a:r>
          </a:p>
          <a:p>
            <a:r>
              <a:rPr lang="en-US" dirty="0"/>
              <a:t> you can also draw boxes around the groups in the dendrogram</a:t>
            </a:r>
          </a:p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rect.hclust</a:t>
            </a:r>
            <a:r>
              <a:rPr lang="en-US" dirty="0"/>
              <a:t>() function</a:t>
            </a:r>
          </a:p>
          <a:p>
            <a:r>
              <a:rPr lang="nl-NL" dirty="0"/>
              <a:t>rect.hclust(c, k = 2, border = "gray") </a:t>
            </a:r>
          </a:p>
          <a:p>
            <a:r>
              <a:rPr lang="en-US" dirty="0" err="1"/>
              <a:t>rect.hclust</a:t>
            </a:r>
            <a:r>
              <a:rPr lang="en-US" dirty="0"/>
              <a:t>(c, k = 3, border = "blue") </a:t>
            </a:r>
          </a:p>
          <a:p>
            <a:r>
              <a:rPr lang="nl-NL" dirty="0"/>
              <a:t>rect.hclust(c, k = 4, border = "green4") </a:t>
            </a:r>
          </a:p>
          <a:p>
            <a:r>
              <a:rPr lang="en-US" dirty="0" err="1"/>
              <a:t>rect.hclust</a:t>
            </a:r>
            <a:r>
              <a:rPr lang="en-US"/>
              <a:t>(c, k = 5, border = "red")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7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0707-7FF7-42E8-8751-539D7397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CE170C-6B77-472F-A532-2A3F8928C0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947" y="1825625"/>
            <a:ext cx="871610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04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DC-F8FA-4D55-AA17-841BDDD0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AE3C-71C1-4145-9A9C-91059283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one of the parts of  machine learning.</a:t>
            </a:r>
          </a:p>
          <a:p>
            <a:r>
              <a:rPr lang="en-US" dirty="0"/>
              <a:t>Unsupervised learning deals mainly with finding hidden patterns/intrinsic structures in the data  mostly unlabeled data without trying to make predictions.</a:t>
            </a:r>
          </a:p>
          <a:p>
            <a:r>
              <a:rPr lang="en-US" dirty="0"/>
              <a:t>Unlabeled data just simply consists of samples of natural or human created artifacts that we can obtain relatively easily from the world </a:t>
            </a:r>
            <a:r>
              <a:rPr lang="en-US" dirty="0" err="1"/>
              <a:t>eg</a:t>
            </a:r>
            <a:r>
              <a:rPr lang="en-US" dirty="0"/>
              <a:t> photos , news articles etc.</a:t>
            </a:r>
          </a:p>
          <a:p>
            <a:r>
              <a:rPr lang="en-US" dirty="0"/>
              <a:t>It draws inferences from datasets consisting of input data without </a:t>
            </a:r>
            <a:r>
              <a:rPr lang="en-US" b="1" dirty="0"/>
              <a:t>labelled responses.</a:t>
            </a:r>
          </a:p>
          <a:p>
            <a:r>
              <a:rPr lang="en-US" dirty="0"/>
              <a:t>We use cluster analysis for exploratory data analysis to find hidden patterns or groupings in the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A89-491C-4E45-946D-9204A8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3A1E-3A62-4B39-A403-92D69DE6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homogeneous sub groups within a large group for example if we have one big group of six people, we find the ones with common features and group them </a:t>
            </a:r>
            <a:r>
              <a:rPr lang="en-US" dirty="0" err="1"/>
              <a:t>i.e</a:t>
            </a:r>
            <a:r>
              <a:rPr lang="en-US" dirty="0"/>
              <a:t> clustering</a:t>
            </a:r>
          </a:p>
          <a:p>
            <a:r>
              <a:rPr lang="en-US" dirty="0"/>
              <a:t>Finding patterns in the features of data</a:t>
            </a:r>
          </a:p>
          <a:p>
            <a:pPr marL="0" indent="0">
              <a:buNone/>
            </a:pPr>
            <a:r>
              <a:rPr lang="en-US" dirty="0"/>
              <a:t>We can use dimensionality Reduction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Decreasing the number of features to describe an observation while maintaining the maximum information content under the constraints of low dimensionality </a:t>
            </a:r>
            <a:r>
              <a:rPr lang="en-US" dirty="0" err="1"/>
              <a:t>ie</a:t>
            </a:r>
            <a:r>
              <a:rPr lang="en-US" dirty="0"/>
              <a:t> compression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  Visualize high dimensional data.. This is done while maintaining much data viability </a:t>
            </a:r>
          </a:p>
          <a:p>
            <a:r>
              <a:rPr lang="en-US" dirty="0"/>
              <a:t>Its also a preprocessing step for 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697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8FF-369B-4C0E-8FC5-652390CC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E40E-E8E8-4B7E-9AA8-5537F46B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goal of analysis </a:t>
            </a:r>
          </a:p>
          <a:p>
            <a:r>
              <a:rPr lang="en-US" dirty="0"/>
              <a:t>Requires more creativity of the analyst </a:t>
            </a:r>
          </a:p>
          <a:p>
            <a:r>
              <a:rPr lang="en-US" dirty="0"/>
              <a:t>There is much more unlabeled data available than there is clearly labelled data.</a:t>
            </a:r>
          </a:p>
        </p:txBody>
      </p:sp>
    </p:spTree>
    <p:extLst>
      <p:ext uri="{BB962C8B-B14F-4D97-AF65-F5344CB8AC3E}">
        <p14:creationId xmlns:p14="http://schemas.microsoft.com/office/powerpoint/2010/main" val="13507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F71-657F-4A09-9E85-3C827849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DC62-1646-4559-AEA5-7168747B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about clustering. There </a:t>
            </a:r>
          </a:p>
          <a:p>
            <a:pPr marL="0" indent="0">
              <a:buNone/>
            </a:pPr>
            <a:r>
              <a:rPr lang="en-US" dirty="0"/>
              <a:t>are several types of clustering </a:t>
            </a:r>
          </a:p>
          <a:p>
            <a:pPr marL="0" indent="0">
              <a:buNone/>
            </a:pPr>
            <a:r>
              <a:rPr lang="en-US" dirty="0"/>
              <a:t>We are mainly going to talk about 2 here</a:t>
            </a:r>
          </a:p>
          <a:p>
            <a:pPr marL="0" indent="0">
              <a:buNone/>
            </a:pPr>
            <a:r>
              <a:rPr lang="en-US" dirty="0"/>
              <a:t>               k-means clustering </a:t>
            </a:r>
          </a:p>
          <a:p>
            <a:pPr marL="0" indent="0">
              <a:buNone/>
            </a:pPr>
            <a:r>
              <a:rPr lang="en-US" dirty="0"/>
              <a:t>               Hierarchical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36046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3056-415F-4F9C-A563-EE23825D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3738-F2BF-4682-B160-5A75C731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Its used to find homogeneous subgroups within a population. It breaks the observations into predefined number of clusters </a:t>
            </a:r>
            <a:r>
              <a:rPr lang="en-US" dirty="0" err="1"/>
              <a:t>ie</a:t>
            </a:r>
            <a:r>
              <a:rPr lang="en-US" dirty="0"/>
              <a:t> K clusters</a:t>
            </a:r>
          </a:p>
          <a:p>
            <a:r>
              <a:rPr lang="en-US" dirty="0"/>
              <a:t>Groups are defined by creating a centroid for each group. The centroids are like the heart of the cluster and they capture the points closest to them and add them to </a:t>
            </a:r>
            <a:r>
              <a:rPr lang="en-US"/>
              <a:t>the cluster </a:t>
            </a:r>
            <a:endParaRPr lang="en-US" dirty="0"/>
          </a:p>
          <a:p>
            <a:r>
              <a:rPr lang="en-US" dirty="0"/>
              <a:t>It uses a function </a:t>
            </a:r>
            <a:r>
              <a:rPr lang="en-US" dirty="0" err="1"/>
              <a:t>kmeans</a:t>
            </a:r>
            <a:r>
              <a:rPr lang="en-US" dirty="0"/>
              <a:t>() that specifies how many clusters you would like to perform</a:t>
            </a:r>
          </a:p>
          <a:p>
            <a:r>
              <a:rPr lang="en-US" dirty="0"/>
              <a:t>We are going demonstrate using a reduced version of  </a:t>
            </a:r>
            <a:r>
              <a:rPr lang="en-US" dirty="0" err="1"/>
              <a:t>mtcars</a:t>
            </a:r>
            <a:r>
              <a:rPr lang="en-US" dirty="0"/>
              <a:t>  from R’s datasets package where we remove two undefined variables from the data set.</a:t>
            </a:r>
          </a:p>
          <a:p>
            <a:r>
              <a:rPr lang="en-US" dirty="0"/>
              <a:t>Below is the piece of code.</a:t>
            </a:r>
          </a:p>
        </p:txBody>
      </p:sp>
    </p:spTree>
    <p:extLst>
      <p:ext uri="{BB962C8B-B14F-4D97-AF65-F5344CB8AC3E}">
        <p14:creationId xmlns:p14="http://schemas.microsoft.com/office/powerpoint/2010/main" val="28161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2DFF-EEC8-4BBE-8DD3-F20C26F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D35-CFFC-41A9-95DA-0EA4522B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require("datasets")  # This loads the datasets package. </a:t>
            </a:r>
          </a:p>
          <a:p>
            <a:r>
              <a:rPr lang="en-US" dirty="0"/>
              <a:t>mtcars1 &lt;- </a:t>
            </a:r>
            <a:r>
              <a:rPr lang="en-US" dirty="0" err="1"/>
              <a:t>mtcars</a:t>
            </a:r>
            <a:r>
              <a:rPr lang="en-US" dirty="0"/>
              <a:t>[, c(1:4, 6:7, 9:11)] # New object, select variables. </a:t>
            </a:r>
          </a:p>
          <a:p>
            <a:r>
              <a:rPr lang="en-US" dirty="0"/>
              <a:t>mtcars1[1:3, ] # Show the first three lines of the new object.</a:t>
            </a:r>
          </a:p>
          <a:p>
            <a:endParaRPr lang="en-US" dirty="0"/>
          </a:p>
          <a:p>
            <a:r>
              <a:rPr lang="en-US" dirty="0"/>
              <a:t>Remember </a:t>
            </a:r>
            <a:r>
              <a:rPr lang="en-US" dirty="0" err="1"/>
              <a:t>kmeans</a:t>
            </a:r>
            <a:r>
              <a:rPr lang="en-US" dirty="0"/>
              <a:t>() function specifies the number of clusters we want hence if we need 3 clusters then we use</a:t>
            </a:r>
          </a:p>
          <a:p>
            <a:r>
              <a:rPr lang="en-US" dirty="0"/>
              <a:t>km &lt;- </a:t>
            </a:r>
            <a:r>
              <a:rPr lang="en-US" dirty="0" err="1"/>
              <a:t>kmeans</a:t>
            </a:r>
            <a:r>
              <a:rPr lang="en-US" dirty="0"/>
              <a:t>(mtcars1, 3) # Specify 3 clusters </a:t>
            </a:r>
          </a:p>
          <a:p>
            <a:r>
              <a:rPr lang="en-US" dirty="0"/>
              <a:t>We run km to view the outputs.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209A-3AEB-4E70-88D9-D134CC1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2869-117F-41B5-BB43-F574AD51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at this point as you can see, the clusters are better off in a graph format. But </a:t>
            </a:r>
            <a:r>
              <a:rPr lang="en-US" dirty="0" err="1"/>
              <a:t>kmeans</a:t>
            </a:r>
            <a:r>
              <a:rPr lang="en-US" dirty="0"/>
              <a:t>() function doesn’t do this by default. </a:t>
            </a:r>
          </a:p>
          <a:p>
            <a:r>
              <a:rPr lang="en-US" dirty="0"/>
              <a:t>We use the </a:t>
            </a:r>
            <a:r>
              <a:rPr lang="en-US" dirty="0" err="1"/>
              <a:t>clusplot</a:t>
            </a:r>
            <a:r>
              <a:rPr lang="en-US" dirty="0"/>
              <a:t>() function form the cluster package.</a:t>
            </a:r>
          </a:p>
          <a:p>
            <a:r>
              <a:rPr lang="en-US" dirty="0"/>
              <a:t>require("cluster") #loads cluster package</a:t>
            </a:r>
          </a:p>
          <a:p>
            <a:pPr marL="0" indent="0">
              <a:buNone/>
            </a:pPr>
            <a:r>
              <a:rPr lang="en-US" dirty="0" err="1"/>
              <a:t>clusplot</a:t>
            </a:r>
            <a:r>
              <a:rPr lang="en-US" dirty="0"/>
              <a:t>(mtcars1, # Data frame </a:t>
            </a:r>
          </a:p>
          <a:p>
            <a:pPr marL="0" indent="0">
              <a:buNone/>
            </a:pPr>
            <a:r>
              <a:rPr lang="en-US" dirty="0" err="1"/>
              <a:t>km$cluster</a:t>
            </a:r>
            <a:r>
              <a:rPr lang="en-US" dirty="0"/>
              <a:t>, # Cluster data 	</a:t>
            </a:r>
          </a:p>
          <a:p>
            <a:pPr marL="0" indent="0">
              <a:buNone/>
            </a:pPr>
            <a:r>
              <a:rPr lang="en-US" dirty="0"/>
              <a:t>color = TRUE, # Use color </a:t>
            </a:r>
          </a:p>
          <a:p>
            <a:pPr marL="0" indent="0">
              <a:buNone/>
            </a:pPr>
            <a:r>
              <a:rPr lang="en-US" dirty="0"/>
              <a:t>shade = FALSE, # Colored lines in clusters (FALSE is default). </a:t>
            </a:r>
          </a:p>
          <a:p>
            <a:pPr marL="0" indent="0">
              <a:buNone/>
            </a:pPr>
            <a:r>
              <a:rPr lang="en-US" dirty="0"/>
              <a:t>lines = 3, # Turns off lines connecting centroids. </a:t>
            </a:r>
          </a:p>
          <a:p>
            <a:pPr marL="0" indent="0">
              <a:buNone/>
            </a:pPr>
            <a:r>
              <a:rPr lang="en-US" dirty="0"/>
              <a:t>labels = 2) # Labels clusters and cases.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518A-C624-4DBA-8F1F-945A3E8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Cluster plot for K-means clustering.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3234C0-1425-4821-896F-D4DEFA2FE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7947" y="1838504"/>
            <a:ext cx="871610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55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889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GROUP 8</vt:lpstr>
      <vt:lpstr>UNSUPERVISED LEARNING </vt:lpstr>
      <vt:lpstr>GOALS</vt:lpstr>
      <vt:lpstr>Challenges and Benefits</vt:lpstr>
      <vt:lpstr>continuation</vt:lpstr>
      <vt:lpstr>K-means clustering </vt:lpstr>
      <vt:lpstr>Continuation</vt:lpstr>
      <vt:lpstr>continuation</vt:lpstr>
      <vt:lpstr>Cluster plot for K-means clustering.</vt:lpstr>
      <vt:lpstr>continuation</vt:lpstr>
      <vt:lpstr>Why k means clustering</vt:lpstr>
      <vt:lpstr>Hierarchical clustering </vt:lpstr>
      <vt:lpstr>continuation</vt:lpstr>
      <vt:lpstr>Cluster dendrogram </vt:lpstr>
      <vt:lpstr>Cont..</vt:lpstr>
      <vt:lpstr>continuation</vt:lpstr>
      <vt:lpstr>Cont..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DICKENS'S LAPTOP</dc:creator>
  <cp:lastModifiedBy>DICKENS'S LAPTOP</cp:lastModifiedBy>
  <cp:revision>24</cp:revision>
  <dcterms:created xsi:type="dcterms:W3CDTF">2018-06-03T05:36:16Z</dcterms:created>
  <dcterms:modified xsi:type="dcterms:W3CDTF">2018-06-05T22:15:41Z</dcterms:modified>
</cp:coreProperties>
</file>