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93" autoAdjust="0"/>
  </p:normalViewPr>
  <p:slideViewPr>
    <p:cSldViewPr snapToGrid="0">
      <p:cViewPr varScale="1">
        <p:scale>
          <a:sx n="61" d="100"/>
          <a:sy n="61" d="100"/>
        </p:scale>
        <p:origin x="107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4B0BF-8447-489D-B214-4560071CF8D3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85AF7-84DD-4AB3-84EB-5319BB26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6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85AF7-84DD-4AB3-84EB-5319BB263C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2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4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5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9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4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8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9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D583-3398-45B3-AF48-42C35678B1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5BFE-4127-4CF9-B720-22045A498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1A2DD0-1D52-49EE-8970-BA524B83691B}"/>
              </a:ext>
            </a:extLst>
          </p:cNvPr>
          <p:cNvSpPr/>
          <p:nvPr/>
        </p:nvSpPr>
        <p:spPr>
          <a:xfrm>
            <a:off x="1299477" y="7935499"/>
            <a:ext cx="4004441" cy="4887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Intent Attention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632330-E659-4A65-BBBC-4C65B08179DC}"/>
              </a:ext>
            </a:extLst>
          </p:cNvPr>
          <p:cNvSpPr/>
          <p:nvPr/>
        </p:nvSpPr>
        <p:spPr>
          <a:xfrm>
            <a:off x="1299478" y="8912963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1C280-6B8B-4ED0-8356-929EE1B2EFA8}"/>
              </a:ext>
            </a:extLst>
          </p:cNvPr>
          <p:cNvSpPr/>
          <p:nvPr/>
        </p:nvSpPr>
        <p:spPr>
          <a:xfrm>
            <a:off x="1297123" y="9357259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C4EC30-C51B-487D-90A5-B3C4784B3EB2}"/>
              </a:ext>
            </a:extLst>
          </p:cNvPr>
          <p:cNvSpPr/>
          <p:nvPr/>
        </p:nvSpPr>
        <p:spPr>
          <a:xfrm>
            <a:off x="2397809" y="8912963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19DBC0-8D2B-4D87-AC30-47F5F5E53312}"/>
              </a:ext>
            </a:extLst>
          </p:cNvPr>
          <p:cNvSpPr/>
          <p:nvPr/>
        </p:nvSpPr>
        <p:spPr>
          <a:xfrm>
            <a:off x="2397808" y="9401695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A11186-006C-4EA0-978C-2E212B50779B}"/>
              </a:ext>
            </a:extLst>
          </p:cNvPr>
          <p:cNvSpPr/>
          <p:nvPr/>
        </p:nvSpPr>
        <p:spPr>
          <a:xfrm>
            <a:off x="3703719" y="8912963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B0326F-80EF-4D57-811B-7766C8BC7A32}"/>
              </a:ext>
            </a:extLst>
          </p:cNvPr>
          <p:cNvSpPr/>
          <p:nvPr/>
        </p:nvSpPr>
        <p:spPr>
          <a:xfrm>
            <a:off x="3703718" y="9401695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65F7E7-EC67-4342-A601-90C30251E77B}"/>
              </a:ext>
            </a:extLst>
          </p:cNvPr>
          <p:cNvSpPr/>
          <p:nvPr/>
        </p:nvSpPr>
        <p:spPr>
          <a:xfrm>
            <a:off x="4802050" y="8912963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BA224F-8012-4263-AD80-945473323504}"/>
              </a:ext>
            </a:extLst>
          </p:cNvPr>
          <p:cNvSpPr/>
          <p:nvPr/>
        </p:nvSpPr>
        <p:spPr>
          <a:xfrm>
            <a:off x="4802049" y="9401695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9EE34-8E14-467B-87AC-C98C789DAF54}"/>
              </a:ext>
            </a:extLst>
          </p:cNvPr>
          <p:cNvSpPr txBox="1"/>
          <p:nvPr/>
        </p:nvSpPr>
        <p:spPr>
          <a:xfrm>
            <a:off x="188008" y="9157329"/>
            <a:ext cx="89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BLSTM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A8CC6-CDBE-4399-B631-508F2A2D2538}"/>
              </a:ext>
            </a:extLst>
          </p:cNvPr>
          <p:cNvSpPr txBox="1"/>
          <p:nvPr/>
        </p:nvSpPr>
        <p:spPr>
          <a:xfrm>
            <a:off x="20115" y="10007008"/>
            <a:ext cx="12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Word</a:t>
            </a:r>
          </a:p>
          <a:p>
            <a:pPr algn="ctr"/>
            <a:r>
              <a:rPr lang="en-US" altLang="ko-KR" dirty="0"/>
              <a:t>Sequence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A08DA-3815-4B54-9CDD-FB403313F366}"/>
                  </a:ext>
                </a:extLst>
              </p:cNvPr>
              <p:cNvSpPr txBox="1"/>
              <p:nvPr/>
            </p:nvSpPr>
            <p:spPr>
              <a:xfrm>
                <a:off x="2497385" y="1038838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A08DA-3815-4B54-9CDD-FB403313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385" y="10388380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F8A6A2-66ED-421D-A04A-2AF12C098936}"/>
                  </a:ext>
                </a:extLst>
              </p:cNvPr>
              <p:cNvSpPr txBox="1"/>
              <p:nvPr/>
            </p:nvSpPr>
            <p:spPr>
              <a:xfrm>
                <a:off x="1403131" y="1038838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F8A6A2-66ED-421D-A04A-2AF12C09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31" y="10388380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438780-5108-4743-BE98-28BC909235BA}"/>
                  </a:ext>
                </a:extLst>
              </p:cNvPr>
              <p:cNvSpPr txBox="1"/>
              <p:nvPr/>
            </p:nvSpPr>
            <p:spPr>
              <a:xfrm>
                <a:off x="4942493" y="1038838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438780-5108-4743-BE98-28BC90923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93" y="10388380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D1359F-C353-4D1A-A2EF-26FBE646548E}"/>
                  </a:ext>
                </a:extLst>
              </p:cNvPr>
              <p:cNvSpPr txBox="1"/>
              <p:nvPr/>
            </p:nvSpPr>
            <p:spPr>
              <a:xfrm>
                <a:off x="3848239" y="1038838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D1359F-C353-4D1A-A2EF-26FBE6465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239" y="10388380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161E5A1-1469-4CF2-96AD-2DF006132413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541181" y="8415010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C64567-4EFF-4F35-ADE8-B0F8D1F0BFEA}"/>
              </a:ext>
            </a:extLst>
          </p:cNvPr>
          <p:cNvCxnSpPr/>
          <p:nvPr/>
        </p:nvCxnSpPr>
        <p:spPr>
          <a:xfrm flipH="1" flipV="1">
            <a:off x="2638096" y="8424231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DA716-9D16-4FFA-907F-F82590E432B6}"/>
              </a:ext>
            </a:extLst>
          </p:cNvPr>
          <p:cNvCxnSpPr/>
          <p:nvPr/>
        </p:nvCxnSpPr>
        <p:spPr>
          <a:xfrm flipH="1" flipV="1">
            <a:off x="3945420" y="8424231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235F22-3E4C-4A05-B2F5-5FDA2271A70E}"/>
              </a:ext>
            </a:extLst>
          </p:cNvPr>
          <p:cNvCxnSpPr/>
          <p:nvPr/>
        </p:nvCxnSpPr>
        <p:spPr>
          <a:xfrm flipH="1" flipV="1">
            <a:off x="5083204" y="8424231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308804-B333-4657-B31B-7E1CCC286516}"/>
              </a:ext>
            </a:extLst>
          </p:cNvPr>
          <p:cNvCxnSpPr/>
          <p:nvPr/>
        </p:nvCxnSpPr>
        <p:spPr>
          <a:xfrm flipH="1" flipV="1">
            <a:off x="1527967" y="9881206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60D050D-2D97-4990-87B4-68BD0C9852AA}"/>
              </a:ext>
            </a:extLst>
          </p:cNvPr>
          <p:cNvCxnSpPr/>
          <p:nvPr/>
        </p:nvCxnSpPr>
        <p:spPr>
          <a:xfrm flipH="1" flipV="1">
            <a:off x="2643311" y="9871985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1435A4-8939-4DA7-9342-77A9E8459D60}"/>
              </a:ext>
            </a:extLst>
          </p:cNvPr>
          <p:cNvCxnSpPr/>
          <p:nvPr/>
        </p:nvCxnSpPr>
        <p:spPr>
          <a:xfrm flipH="1" flipV="1">
            <a:off x="3975776" y="9871984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DAEA32D-F538-4CB0-B0AE-9FAAC3554C47}"/>
              </a:ext>
            </a:extLst>
          </p:cNvPr>
          <p:cNvCxnSpPr/>
          <p:nvPr/>
        </p:nvCxnSpPr>
        <p:spPr>
          <a:xfrm flipH="1" flipV="1">
            <a:off x="5083204" y="9871983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A51DF1-FBC3-44B4-8F26-EFFD1AEFF433}"/>
              </a:ext>
            </a:extLst>
          </p:cNvPr>
          <p:cNvCxnSpPr>
            <a:cxnSpLocks/>
          </p:cNvCxnSpPr>
          <p:nvPr/>
        </p:nvCxnSpPr>
        <p:spPr>
          <a:xfrm>
            <a:off x="1913694" y="9646061"/>
            <a:ext cx="442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9A51C-A127-4426-935E-4ED5F5A5C805}"/>
              </a:ext>
            </a:extLst>
          </p:cNvPr>
          <p:cNvCxnSpPr>
            <a:cxnSpLocks/>
          </p:cNvCxnSpPr>
          <p:nvPr/>
        </p:nvCxnSpPr>
        <p:spPr>
          <a:xfrm>
            <a:off x="3094118" y="9690681"/>
            <a:ext cx="442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E958C2-AB3B-4977-8C2D-9175247179F6}"/>
              </a:ext>
            </a:extLst>
          </p:cNvPr>
          <p:cNvCxnSpPr>
            <a:cxnSpLocks/>
          </p:cNvCxnSpPr>
          <p:nvPr/>
        </p:nvCxnSpPr>
        <p:spPr>
          <a:xfrm>
            <a:off x="4322476" y="9690680"/>
            <a:ext cx="442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7AFE4D-0112-48B4-B8BB-C1F73FF83717}"/>
              </a:ext>
            </a:extLst>
          </p:cNvPr>
          <p:cNvCxnSpPr>
            <a:cxnSpLocks/>
          </p:cNvCxnSpPr>
          <p:nvPr/>
        </p:nvCxnSpPr>
        <p:spPr>
          <a:xfrm flipH="1">
            <a:off x="1890076" y="9157329"/>
            <a:ext cx="4367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3B3BA82-2A75-4CCD-ACEA-FF1C82ABF323}"/>
              </a:ext>
            </a:extLst>
          </p:cNvPr>
          <p:cNvCxnSpPr>
            <a:cxnSpLocks/>
          </p:cNvCxnSpPr>
          <p:nvPr/>
        </p:nvCxnSpPr>
        <p:spPr>
          <a:xfrm flipH="1">
            <a:off x="3059351" y="9157329"/>
            <a:ext cx="4367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CA530F5-8FFC-4266-984D-EA46B7237ACD}"/>
              </a:ext>
            </a:extLst>
          </p:cNvPr>
          <p:cNvCxnSpPr>
            <a:cxnSpLocks/>
          </p:cNvCxnSpPr>
          <p:nvPr/>
        </p:nvCxnSpPr>
        <p:spPr>
          <a:xfrm flipH="1">
            <a:off x="4290259" y="9136311"/>
            <a:ext cx="4367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50CA49-5FBA-4CA7-A18D-41333F584D48}"/>
                  </a:ext>
                </a:extLst>
              </p:cNvPr>
              <p:cNvSpPr txBox="1"/>
              <p:nvPr/>
            </p:nvSpPr>
            <p:spPr>
              <a:xfrm>
                <a:off x="1704342" y="8520876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50CA49-5FBA-4CA7-A18D-41333F584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42" y="8520876"/>
                <a:ext cx="283154" cy="276999"/>
              </a:xfrm>
              <a:prstGeom prst="rect">
                <a:avLst/>
              </a:prstGeom>
              <a:blipFill>
                <a:blip r:embed="rId7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5AEC1B-D53C-4B64-923E-DF4C1CB58AF3}"/>
                  </a:ext>
                </a:extLst>
              </p:cNvPr>
              <p:cNvSpPr txBox="1"/>
              <p:nvPr/>
            </p:nvSpPr>
            <p:spPr>
              <a:xfrm>
                <a:off x="2825141" y="852087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5AEC1B-D53C-4B64-923E-DF4C1CB5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41" y="8520876"/>
                <a:ext cx="288477" cy="276999"/>
              </a:xfrm>
              <a:prstGeom prst="rect">
                <a:avLst/>
              </a:prstGeom>
              <a:blipFill>
                <a:blip r:embed="rId8"/>
                <a:stretch>
                  <a:fillRect l="-20833" r="-6250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F7922A-92D4-47D2-ACA3-B16A98F36D14}"/>
                  </a:ext>
                </a:extLst>
              </p:cNvPr>
              <p:cNvSpPr txBox="1"/>
              <p:nvPr/>
            </p:nvSpPr>
            <p:spPr>
              <a:xfrm>
                <a:off x="4049072" y="8509080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F7922A-92D4-47D2-ACA3-B16A98F3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072" y="8509080"/>
                <a:ext cx="288477" cy="276999"/>
              </a:xfrm>
              <a:prstGeom prst="rect">
                <a:avLst/>
              </a:prstGeom>
              <a:blipFill>
                <a:blip r:embed="rId9"/>
                <a:stretch>
                  <a:fillRect l="-20833" r="-6250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5D9B2C-3CF4-44D9-8F91-0C2636AD7E63}"/>
                  </a:ext>
                </a:extLst>
              </p:cNvPr>
              <p:cNvSpPr txBox="1"/>
              <p:nvPr/>
            </p:nvSpPr>
            <p:spPr>
              <a:xfrm>
                <a:off x="5288150" y="852087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5D9B2C-3CF4-44D9-8F91-0C2636AD7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50" y="8520876"/>
                <a:ext cx="288477" cy="276999"/>
              </a:xfrm>
              <a:prstGeom prst="rect">
                <a:avLst/>
              </a:prstGeom>
              <a:blipFill>
                <a:blip r:embed="rId10"/>
                <a:stretch>
                  <a:fillRect l="-20833" r="-6250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ABBB936-B2A9-4EF8-ADC6-CCCDE2C0FF3D}"/>
              </a:ext>
            </a:extLst>
          </p:cNvPr>
          <p:cNvCxnSpPr>
            <a:cxnSpLocks/>
          </p:cNvCxnSpPr>
          <p:nvPr/>
        </p:nvCxnSpPr>
        <p:spPr>
          <a:xfrm>
            <a:off x="5295395" y="8176547"/>
            <a:ext cx="442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8E25351-B913-4687-B56F-26351F93AB4C}"/>
              </a:ext>
            </a:extLst>
          </p:cNvPr>
          <p:cNvCxnSpPr>
            <a:cxnSpLocks/>
          </p:cNvCxnSpPr>
          <p:nvPr/>
        </p:nvCxnSpPr>
        <p:spPr>
          <a:xfrm>
            <a:off x="5303918" y="9157329"/>
            <a:ext cx="639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629F6F3-98B9-48CF-90F8-4DA325D1DEB7}"/>
              </a:ext>
            </a:extLst>
          </p:cNvPr>
          <p:cNvCxnSpPr>
            <a:cxnSpLocks/>
          </p:cNvCxnSpPr>
          <p:nvPr/>
        </p:nvCxnSpPr>
        <p:spPr>
          <a:xfrm>
            <a:off x="5295395" y="9646061"/>
            <a:ext cx="639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3E397AE-C12B-4FCA-B43C-5202FD30A0DD}"/>
              </a:ext>
            </a:extLst>
          </p:cNvPr>
          <p:cNvCxnSpPr>
            <a:cxnSpLocks/>
          </p:cNvCxnSpPr>
          <p:nvPr/>
        </p:nvCxnSpPr>
        <p:spPr>
          <a:xfrm flipV="1">
            <a:off x="5927838" y="8415010"/>
            <a:ext cx="0" cy="1231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43C0B547-6614-4B95-8E17-3D4AE206C688}"/>
              </a:ext>
            </a:extLst>
          </p:cNvPr>
          <p:cNvSpPr/>
          <p:nvPr/>
        </p:nvSpPr>
        <p:spPr>
          <a:xfrm>
            <a:off x="5738106" y="7993318"/>
            <a:ext cx="378595" cy="3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253C749-B68E-46D9-8A0E-D375CB2F8BBE}"/>
                  </a:ext>
                </a:extLst>
              </p:cNvPr>
              <p:cNvSpPr txBox="1"/>
              <p:nvPr/>
            </p:nvSpPr>
            <p:spPr>
              <a:xfrm>
                <a:off x="5802457" y="7147688"/>
                <a:ext cx="28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253C749-B68E-46D9-8A0E-D375CB2F8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457" y="7147688"/>
                <a:ext cx="281807" cy="276999"/>
              </a:xfrm>
              <a:prstGeom prst="rect">
                <a:avLst/>
              </a:prstGeom>
              <a:blipFill>
                <a:blip r:embed="rId11"/>
                <a:stretch>
                  <a:fillRect l="-21739" t="-2222" r="-434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22B98E8D-08F7-445F-BC7C-5D443708EB68}"/>
              </a:ext>
            </a:extLst>
          </p:cNvPr>
          <p:cNvSpPr txBox="1"/>
          <p:nvPr/>
        </p:nvSpPr>
        <p:spPr>
          <a:xfrm>
            <a:off x="6001046" y="7116458"/>
            <a:ext cx="107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Intent(1)</a:t>
            </a:r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CD397A4-5CA8-4436-AF7C-F0E547BB825B}"/>
              </a:ext>
            </a:extLst>
          </p:cNvPr>
          <p:cNvCxnSpPr>
            <a:cxnSpLocks/>
          </p:cNvCxnSpPr>
          <p:nvPr/>
        </p:nvCxnSpPr>
        <p:spPr>
          <a:xfrm flipH="1" flipV="1">
            <a:off x="5930381" y="7522154"/>
            <a:ext cx="4266" cy="46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39C1B30-79BA-46DD-8DA2-8D41234C4DB7}"/>
              </a:ext>
            </a:extLst>
          </p:cNvPr>
          <p:cNvSpPr/>
          <p:nvPr/>
        </p:nvSpPr>
        <p:spPr>
          <a:xfrm>
            <a:off x="1299478" y="5489913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7974B9F-44AA-4D2F-8480-8FBC1D933C72}"/>
              </a:ext>
            </a:extLst>
          </p:cNvPr>
          <p:cNvSpPr/>
          <p:nvPr/>
        </p:nvSpPr>
        <p:spPr>
          <a:xfrm>
            <a:off x="1297123" y="5934209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A5FA619-341B-49AE-B3A1-10B2C0AF7D5C}"/>
              </a:ext>
            </a:extLst>
          </p:cNvPr>
          <p:cNvSpPr/>
          <p:nvPr/>
        </p:nvSpPr>
        <p:spPr>
          <a:xfrm>
            <a:off x="2397809" y="5489913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7F88377-E54A-4501-A49E-3C38C3D9CD98}"/>
              </a:ext>
            </a:extLst>
          </p:cNvPr>
          <p:cNvSpPr/>
          <p:nvPr/>
        </p:nvSpPr>
        <p:spPr>
          <a:xfrm>
            <a:off x="2397808" y="5978645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9676626-F369-4F74-BE9F-CB5C674D4046}"/>
              </a:ext>
            </a:extLst>
          </p:cNvPr>
          <p:cNvSpPr/>
          <p:nvPr/>
        </p:nvSpPr>
        <p:spPr>
          <a:xfrm>
            <a:off x="3703719" y="5489913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D2BFAEB-BD2A-476F-B43E-C6C8AA3FD0F0}"/>
              </a:ext>
            </a:extLst>
          </p:cNvPr>
          <p:cNvSpPr/>
          <p:nvPr/>
        </p:nvSpPr>
        <p:spPr>
          <a:xfrm>
            <a:off x="3703718" y="5978645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26FA785-12DD-411F-BD1C-1AF3F8E5C254}"/>
              </a:ext>
            </a:extLst>
          </p:cNvPr>
          <p:cNvSpPr/>
          <p:nvPr/>
        </p:nvSpPr>
        <p:spPr>
          <a:xfrm>
            <a:off x="4802050" y="5489913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5C81D80-724B-4A13-9E35-0D10B96D734A}"/>
              </a:ext>
            </a:extLst>
          </p:cNvPr>
          <p:cNvSpPr/>
          <p:nvPr/>
        </p:nvSpPr>
        <p:spPr>
          <a:xfrm>
            <a:off x="4802049" y="5978645"/>
            <a:ext cx="488731" cy="488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827FA6F-1B79-4690-A190-8170CA6069EF}"/>
              </a:ext>
            </a:extLst>
          </p:cNvPr>
          <p:cNvCxnSpPr>
            <a:cxnSpLocks/>
          </p:cNvCxnSpPr>
          <p:nvPr/>
        </p:nvCxnSpPr>
        <p:spPr>
          <a:xfrm>
            <a:off x="1913694" y="6223011"/>
            <a:ext cx="442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A4A5D18A-A9D5-402B-84DE-EB67EFBBB8FC}"/>
              </a:ext>
            </a:extLst>
          </p:cNvPr>
          <p:cNvCxnSpPr>
            <a:cxnSpLocks/>
          </p:cNvCxnSpPr>
          <p:nvPr/>
        </p:nvCxnSpPr>
        <p:spPr>
          <a:xfrm>
            <a:off x="3094118" y="6267631"/>
            <a:ext cx="442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E9B2CCF-A236-42ED-A957-FB97FB7B961F}"/>
              </a:ext>
            </a:extLst>
          </p:cNvPr>
          <p:cNvCxnSpPr>
            <a:cxnSpLocks/>
          </p:cNvCxnSpPr>
          <p:nvPr/>
        </p:nvCxnSpPr>
        <p:spPr>
          <a:xfrm>
            <a:off x="4322476" y="6267630"/>
            <a:ext cx="442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1060216-EEE2-4E0B-9727-F2359CB16224}"/>
              </a:ext>
            </a:extLst>
          </p:cNvPr>
          <p:cNvCxnSpPr>
            <a:cxnSpLocks/>
          </p:cNvCxnSpPr>
          <p:nvPr/>
        </p:nvCxnSpPr>
        <p:spPr>
          <a:xfrm flipH="1">
            <a:off x="1890076" y="5734279"/>
            <a:ext cx="4367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28079BC-C964-4625-8AFD-E8416E2208F5}"/>
              </a:ext>
            </a:extLst>
          </p:cNvPr>
          <p:cNvCxnSpPr>
            <a:cxnSpLocks/>
          </p:cNvCxnSpPr>
          <p:nvPr/>
        </p:nvCxnSpPr>
        <p:spPr>
          <a:xfrm flipH="1">
            <a:off x="3059351" y="5734279"/>
            <a:ext cx="4367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1C1F989-2379-4B25-AA82-FD2D497571C6}"/>
              </a:ext>
            </a:extLst>
          </p:cNvPr>
          <p:cNvCxnSpPr>
            <a:cxnSpLocks/>
          </p:cNvCxnSpPr>
          <p:nvPr/>
        </p:nvCxnSpPr>
        <p:spPr>
          <a:xfrm flipH="1">
            <a:off x="4290259" y="5713261"/>
            <a:ext cx="4367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D3FBEF-4C0B-42EA-A533-AD7452F2ED1E}"/>
                  </a:ext>
                </a:extLst>
              </p:cNvPr>
              <p:cNvSpPr txBox="1"/>
              <p:nvPr/>
            </p:nvSpPr>
            <p:spPr>
              <a:xfrm>
                <a:off x="2474672" y="697795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D3FBEF-4C0B-42EA-A533-AD7452F2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672" y="6977959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A1D8E89-D71D-4906-9128-908F81C215F6}"/>
                  </a:ext>
                </a:extLst>
              </p:cNvPr>
              <p:cNvSpPr txBox="1"/>
              <p:nvPr/>
            </p:nvSpPr>
            <p:spPr>
              <a:xfrm>
                <a:off x="1380418" y="697795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A1D8E89-D71D-4906-9128-908F81C2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418" y="6977959"/>
                <a:ext cx="276101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6234758-6F00-4741-9A97-0758A7410F43}"/>
                  </a:ext>
                </a:extLst>
              </p:cNvPr>
              <p:cNvSpPr txBox="1"/>
              <p:nvPr/>
            </p:nvSpPr>
            <p:spPr>
              <a:xfrm>
                <a:off x="4919780" y="697795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6234758-6F00-4741-9A97-0758A741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80" y="6977959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D7B26EB-9B86-42D8-8793-5BFACE052FD3}"/>
                  </a:ext>
                </a:extLst>
              </p:cNvPr>
              <p:cNvSpPr txBox="1"/>
              <p:nvPr/>
            </p:nvSpPr>
            <p:spPr>
              <a:xfrm>
                <a:off x="3825526" y="697795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D7B26EB-9B86-42D8-8793-5BFACE052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26" y="6977959"/>
                <a:ext cx="281423" cy="276999"/>
              </a:xfrm>
              <a:prstGeom prst="rect">
                <a:avLst/>
              </a:prstGeom>
              <a:blipFill>
                <a:blip r:embed="rId1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CC721EA-42DA-4BDF-91B2-3A34A095907A}"/>
              </a:ext>
            </a:extLst>
          </p:cNvPr>
          <p:cNvCxnSpPr/>
          <p:nvPr/>
        </p:nvCxnSpPr>
        <p:spPr>
          <a:xfrm flipH="1" flipV="1">
            <a:off x="1505254" y="6470785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B1EC3CF-3976-4742-836F-A42F5E8E4A59}"/>
              </a:ext>
            </a:extLst>
          </p:cNvPr>
          <p:cNvCxnSpPr/>
          <p:nvPr/>
        </p:nvCxnSpPr>
        <p:spPr>
          <a:xfrm flipH="1" flipV="1">
            <a:off x="2620598" y="6461564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FADB279-2028-4D6F-80A7-5174D6413A33}"/>
              </a:ext>
            </a:extLst>
          </p:cNvPr>
          <p:cNvCxnSpPr/>
          <p:nvPr/>
        </p:nvCxnSpPr>
        <p:spPr>
          <a:xfrm flipH="1" flipV="1">
            <a:off x="3953063" y="6461563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8D4631EB-9A6C-41CA-BEF0-B3F4112B9B05}"/>
              </a:ext>
            </a:extLst>
          </p:cNvPr>
          <p:cNvCxnSpPr/>
          <p:nvPr/>
        </p:nvCxnSpPr>
        <p:spPr>
          <a:xfrm flipH="1" flipV="1">
            <a:off x="5060491" y="6461562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A4D4AF91-70C0-41AB-8CFE-F3AD24D972A8}"/>
              </a:ext>
            </a:extLst>
          </p:cNvPr>
          <p:cNvCxnSpPr>
            <a:cxnSpLocks/>
          </p:cNvCxnSpPr>
          <p:nvPr/>
        </p:nvCxnSpPr>
        <p:spPr>
          <a:xfrm>
            <a:off x="5296677" y="5710823"/>
            <a:ext cx="3428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3AB62CD-2019-4A4A-9164-37181B1E73F5}"/>
              </a:ext>
            </a:extLst>
          </p:cNvPr>
          <p:cNvCxnSpPr>
            <a:cxnSpLocks/>
          </p:cNvCxnSpPr>
          <p:nvPr/>
        </p:nvCxnSpPr>
        <p:spPr>
          <a:xfrm>
            <a:off x="5303918" y="6201562"/>
            <a:ext cx="3356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FDBCFA9-D212-49ED-8DFD-E76A75D77D1A}"/>
              </a:ext>
            </a:extLst>
          </p:cNvPr>
          <p:cNvCxnSpPr>
            <a:cxnSpLocks/>
          </p:cNvCxnSpPr>
          <p:nvPr/>
        </p:nvCxnSpPr>
        <p:spPr>
          <a:xfrm flipH="1" flipV="1">
            <a:off x="1496190" y="4876409"/>
            <a:ext cx="1" cy="391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88EA365-5459-4BF7-AE19-8B81C006FA2D}"/>
              </a:ext>
            </a:extLst>
          </p:cNvPr>
          <p:cNvCxnSpPr>
            <a:cxnSpLocks/>
          </p:cNvCxnSpPr>
          <p:nvPr/>
        </p:nvCxnSpPr>
        <p:spPr>
          <a:xfrm>
            <a:off x="1488946" y="4884403"/>
            <a:ext cx="6461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DEDE2E97-4F81-464C-A190-DB2CB78DA505}"/>
              </a:ext>
            </a:extLst>
          </p:cNvPr>
          <p:cNvSpPr/>
          <p:nvPr/>
        </p:nvSpPr>
        <p:spPr>
          <a:xfrm>
            <a:off x="2149573" y="4602765"/>
            <a:ext cx="1380012" cy="4887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Concat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8D49570-7D0C-4BA4-969D-9B53D987CBF9}"/>
                  </a:ext>
                </a:extLst>
              </p:cNvPr>
              <p:cNvSpPr txBox="1"/>
              <p:nvPr/>
            </p:nvSpPr>
            <p:spPr>
              <a:xfrm>
                <a:off x="2677717" y="3730205"/>
                <a:ext cx="28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8D49570-7D0C-4BA4-969D-9B53D987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717" y="3730205"/>
                <a:ext cx="281807" cy="276999"/>
              </a:xfrm>
              <a:prstGeom prst="rect">
                <a:avLst/>
              </a:prstGeom>
              <a:blipFill>
                <a:blip r:embed="rId16"/>
                <a:stretch>
                  <a:fillRect l="-21739" t="-2222" r="-434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543B9E16-DBE1-4109-B331-38DFE8703252}"/>
              </a:ext>
            </a:extLst>
          </p:cNvPr>
          <p:cNvCxnSpPr>
            <a:cxnSpLocks/>
          </p:cNvCxnSpPr>
          <p:nvPr/>
        </p:nvCxnSpPr>
        <p:spPr>
          <a:xfrm flipH="1" flipV="1">
            <a:off x="5623760" y="5267765"/>
            <a:ext cx="15764" cy="97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93E95341-8606-41CE-9821-05807167D524}"/>
              </a:ext>
            </a:extLst>
          </p:cNvPr>
          <p:cNvCxnSpPr>
            <a:cxnSpLocks/>
          </p:cNvCxnSpPr>
          <p:nvPr/>
        </p:nvCxnSpPr>
        <p:spPr>
          <a:xfrm>
            <a:off x="1489525" y="5273114"/>
            <a:ext cx="4149999" cy="9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292FF43-AF8E-495B-9575-ED259365D78A}"/>
              </a:ext>
            </a:extLst>
          </p:cNvPr>
          <p:cNvCxnSpPr>
            <a:cxnSpLocks/>
          </p:cNvCxnSpPr>
          <p:nvPr/>
        </p:nvCxnSpPr>
        <p:spPr>
          <a:xfrm flipH="1" flipV="1">
            <a:off x="5927403" y="4891740"/>
            <a:ext cx="7244" cy="2240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3BFCB5CB-F699-4330-BDAB-DAF8157BC42E}"/>
              </a:ext>
            </a:extLst>
          </p:cNvPr>
          <p:cNvCxnSpPr>
            <a:cxnSpLocks/>
          </p:cNvCxnSpPr>
          <p:nvPr/>
        </p:nvCxnSpPr>
        <p:spPr>
          <a:xfrm flipH="1" flipV="1">
            <a:off x="3536829" y="4869505"/>
            <a:ext cx="2390576" cy="6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D04F044D-8913-409F-992B-58A780786065}"/>
              </a:ext>
            </a:extLst>
          </p:cNvPr>
          <p:cNvCxnSpPr/>
          <p:nvPr/>
        </p:nvCxnSpPr>
        <p:spPr>
          <a:xfrm flipH="1" flipV="1">
            <a:off x="2818621" y="4095638"/>
            <a:ext cx="2663" cy="497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63EABFD-FFB8-4228-A2A4-33F1AB89ED86}"/>
              </a:ext>
            </a:extLst>
          </p:cNvPr>
          <p:cNvSpPr txBox="1"/>
          <p:nvPr/>
        </p:nvSpPr>
        <p:spPr>
          <a:xfrm>
            <a:off x="3187482" y="3643930"/>
            <a:ext cx="107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Intent(2)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4781D-4C49-4AD9-85A3-77BD73C1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769783"/>
          </a:xfrm>
        </p:spPr>
        <p:txBody>
          <a:bodyPr/>
          <a:lstStyle/>
          <a:p>
            <a:r>
              <a:rPr lang="ko-KR" altLang="en-US" dirty="0"/>
              <a:t>모델 설명 및 파라미터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C8E81-F562-4371-8CBF-E1154920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261241"/>
            <a:ext cx="5915025" cy="97200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0. </a:t>
            </a:r>
            <a:r>
              <a:rPr lang="en-US" altLang="ko-KR" dirty="0" err="1"/>
              <a:t>batch_size</a:t>
            </a:r>
            <a:r>
              <a:rPr lang="en-US" altLang="ko-KR" dirty="0"/>
              <a:t> = 16</a:t>
            </a:r>
          </a:p>
          <a:p>
            <a:pPr marL="0" indent="0">
              <a:buNone/>
            </a:pPr>
            <a:r>
              <a:rPr lang="en-US" altLang="ko-KR" dirty="0"/>
              <a:t>Dataset = dstc4 or </a:t>
            </a:r>
            <a:r>
              <a:rPr lang="en-US" altLang="ko-KR" dirty="0" err="1"/>
              <a:t>atis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Epoch = 20</a:t>
            </a:r>
          </a:p>
          <a:p>
            <a:pPr marL="0" indent="0">
              <a:buNone/>
            </a:pPr>
            <a:r>
              <a:rPr lang="en-US" altLang="ko-KR" dirty="0" err="1"/>
              <a:t>Num_units</a:t>
            </a:r>
            <a:r>
              <a:rPr lang="en-US" altLang="ko-KR" dirty="0"/>
              <a:t>(</a:t>
            </a:r>
            <a:r>
              <a:rPr lang="en-US" altLang="ko-KR" dirty="0" err="1"/>
              <a:t>hidden_size</a:t>
            </a:r>
            <a:r>
              <a:rPr lang="en-US" altLang="ko-KR" dirty="0"/>
              <a:t>) = 32</a:t>
            </a:r>
          </a:p>
          <a:p>
            <a:pPr marL="0" indent="0">
              <a:buNone/>
            </a:pPr>
            <a:r>
              <a:rPr lang="en-US" altLang="ko-KR" dirty="0" err="1"/>
              <a:t>Layer_size</a:t>
            </a:r>
            <a:r>
              <a:rPr lang="en-US" altLang="ko-KR" dirty="0"/>
              <a:t>(</a:t>
            </a:r>
            <a:r>
              <a:rPr lang="en-US" altLang="ko-KR" dirty="0" err="1"/>
              <a:t>embed_size</a:t>
            </a:r>
            <a:r>
              <a:rPr lang="en-US" altLang="ko-KR" dirty="0"/>
              <a:t>) = 32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아래의 설명은 </a:t>
            </a:r>
            <a:r>
              <a:rPr lang="en-US" altLang="ko-KR" dirty="0"/>
              <a:t>dstc4 </a:t>
            </a:r>
            <a:r>
              <a:rPr lang="ko-KR" altLang="en-US" dirty="0"/>
              <a:t>데이터를 기준으로 설명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Sequence-embedding</a:t>
            </a:r>
          </a:p>
          <a:p>
            <a:pPr marL="0" indent="0">
              <a:buNone/>
            </a:pPr>
            <a:r>
              <a:rPr lang="ko-KR" altLang="en-US" dirty="0"/>
              <a:t>문장마다 길이가 다름 </a:t>
            </a:r>
            <a:r>
              <a:rPr lang="en-US" altLang="ko-KR" dirty="0"/>
              <a:t>=&gt; </a:t>
            </a:r>
            <a:r>
              <a:rPr lang="ko-KR" altLang="en-US" dirty="0"/>
              <a:t>미니 배치안에서 가장 길이가 긴 문장에 맞춰 </a:t>
            </a:r>
            <a:r>
              <a:rPr lang="en-US" altLang="ko-KR" dirty="0"/>
              <a:t>zero-padding </a:t>
            </a:r>
            <a:r>
              <a:rPr lang="ko-KR" altLang="en-US" dirty="0"/>
              <a:t>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Layer-size(embed-size)=32</a:t>
            </a:r>
            <a:r>
              <a:rPr lang="ko-KR" altLang="en-US" dirty="0"/>
              <a:t>로 하여 </a:t>
            </a:r>
            <a:r>
              <a:rPr lang="ko-KR" altLang="en-US" dirty="0" err="1"/>
              <a:t>임베딩함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Bi-LSTM output</a:t>
            </a:r>
          </a:p>
          <a:p>
            <a:pPr marL="0" indent="0">
              <a:buNone/>
            </a:pPr>
            <a:r>
              <a:rPr lang="ko-KR" altLang="en-US" dirty="0"/>
              <a:t>전체 </a:t>
            </a:r>
            <a:r>
              <a:rPr lang="en-US" altLang="ko-KR" dirty="0"/>
              <a:t>timestep</a:t>
            </a:r>
            <a:r>
              <a:rPr lang="ko-KR" altLang="en-US" dirty="0"/>
              <a:t>에 대한 </a:t>
            </a:r>
            <a:r>
              <a:rPr lang="en-US" altLang="ko-KR" dirty="0"/>
              <a:t>output(</a:t>
            </a:r>
            <a:r>
              <a:rPr lang="en-US" altLang="ko-KR" dirty="0" err="1"/>
              <a:t>state_output</a:t>
            </a:r>
            <a:r>
              <a:rPr lang="en-US" altLang="ko-KR" dirty="0"/>
              <a:t>), </a:t>
            </a:r>
            <a:r>
              <a:rPr lang="ko-KR" altLang="en-US" dirty="0"/>
              <a:t>마지막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output(</a:t>
            </a:r>
            <a:r>
              <a:rPr lang="en-US" altLang="ko-KR" dirty="0" err="1"/>
              <a:t>final_state</a:t>
            </a:r>
            <a:r>
              <a:rPr lang="en-US" altLang="ko-KR" dirty="0"/>
              <a:t>) </a:t>
            </a:r>
            <a:r>
              <a:rPr lang="ko-KR" altLang="en-US" dirty="0"/>
              <a:t>이렇게 총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r>
              <a:rPr lang="en-US" altLang="ko-KR" dirty="0"/>
              <a:t>return 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Num_units</a:t>
            </a:r>
            <a:r>
              <a:rPr lang="en-US" altLang="ko-KR" dirty="0"/>
              <a:t>(hidden-size) = 32</a:t>
            </a:r>
            <a:r>
              <a:rPr lang="ko-KR" altLang="en-US" dirty="0" err="1"/>
              <a:t>로하여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이 나옴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Shape of </a:t>
            </a:r>
            <a:r>
              <a:rPr lang="en-US" altLang="ko-KR" dirty="0" err="1"/>
              <a:t>State_outputs</a:t>
            </a:r>
            <a:r>
              <a:rPr lang="en-US" altLang="ko-KR" dirty="0"/>
              <a:t> : (forward</a:t>
            </a:r>
            <a:r>
              <a:rPr lang="ko-KR" altLang="en-US" dirty="0"/>
              <a:t> </a:t>
            </a:r>
            <a:r>
              <a:rPr lang="en-US" altLang="ko-KR" dirty="0"/>
              <a:t>:&lt;(?,?,32)&gt;</a:t>
            </a:r>
            <a:r>
              <a:rPr lang="ko-KR" altLang="en-US" dirty="0"/>
              <a:t> </a:t>
            </a:r>
            <a:r>
              <a:rPr lang="en-US" altLang="ko-KR" dirty="0"/>
              <a:t>, backward:&lt;(?,?,32)&gt;)</a:t>
            </a:r>
          </a:p>
          <a:p>
            <a:pPr marL="0" indent="0">
              <a:buNone/>
            </a:pPr>
            <a:r>
              <a:rPr lang="en-US" altLang="ko-KR" dirty="0"/>
              <a:t>Shape of </a:t>
            </a:r>
            <a:r>
              <a:rPr lang="en-US" altLang="ko-KR" dirty="0" err="1"/>
              <a:t>final_state</a:t>
            </a:r>
            <a:r>
              <a:rPr lang="en-US" altLang="ko-KR" dirty="0"/>
              <a:t>: (forward:(c:&lt;(?,32)&gt;, h:&lt;(?,32)&gt;), (c:&lt;(?,32)&gt;, h:&lt;(?,32)&gt;))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Concat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위에서의 </a:t>
            </a:r>
            <a:r>
              <a:rPr lang="en-US" altLang="ko-KR" dirty="0" err="1"/>
              <a:t>final_state</a:t>
            </a:r>
            <a:r>
              <a:rPr lang="ko-KR" altLang="en-US" dirty="0"/>
              <a:t>의 요소들을 각각 </a:t>
            </a:r>
            <a:r>
              <a:rPr lang="en-US" altLang="ko-KR" dirty="0" err="1"/>
              <a:t>concat</a:t>
            </a:r>
            <a:r>
              <a:rPr lang="ko-KR" altLang="en-US" dirty="0"/>
              <a:t>해서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Final_state</a:t>
            </a:r>
            <a:r>
              <a:rPr lang="en-US" altLang="ko-KR" dirty="0"/>
              <a:t> = </a:t>
            </a:r>
            <a:r>
              <a:rPr lang="en-US" altLang="ko-KR" dirty="0" err="1"/>
              <a:t>tf.concat</a:t>
            </a:r>
            <a:r>
              <a:rPr lang="en-US" altLang="ko-KR" dirty="0"/>
              <a:t>([</a:t>
            </a:r>
            <a:r>
              <a:rPr lang="en-US" altLang="ko-KR" dirty="0" err="1"/>
              <a:t>final_state</a:t>
            </a:r>
            <a:r>
              <a:rPr lang="en-US" altLang="ko-KR" dirty="0"/>
              <a:t>[0][0], </a:t>
            </a:r>
            <a:r>
              <a:rPr lang="en-US" altLang="ko-KR" dirty="0" err="1"/>
              <a:t>final_state</a:t>
            </a:r>
            <a:r>
              <a:rPr lang="en-US" altLang="ko-KR" dirty="0"/>
              <a:t>[0][1], </a:t>
            </a:r>
            <a:r>
              <a:rPr lang="en-US" altLang="ko-KR" dirty="0" err="1"/>
              <a:t>final_state</a:t>
            </a:r>
            <a:r>
              <a:rPr lang="en-US" altLang="ko-KR" dirty="0"/>
              <a:t>[1][0], </a:t>
            </a:r>
            <a:r>
              <a:rPr lang="en-US" altLang="ko-KR" dirty="0" err="1"/>
              <a:t>final_state</a:t>
            </a:r>
            <a:r>
              <a:rPr lang="en-US" altLang="ko-KR" dirty="0"/>
              <a:t>[1][1]],1)</a:t>
            </a:r>
          </a:p>
          <a:p>
            <a:pPr marL="0" indent="0">
              <a:buNone/>
            </a:pPr>
            <a:r>
              <a:rPr lang="en-US" altLang="ko-KR" dirty="0"/>
              <a:t>Shape of </a:t>
            </a:r>
            <a:r>
              <a:rPr lang="en-US" altLang="ko-KR" dirty="0" err="1"/>
              <a:t>final_state</a:t>
            </a:r>
            <a:r>
              <a:rPr lang="en-US" altLang="ko-KR" dirty="0"/>
              <a:t>: (?,128)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Final_state</a:t>
            </a:r>
            <a:r>
              <a:rPr lang="ko-KR" altLang="en-US" dirty="0"/>
              <a:t>는 </a:t>
            </a:r>
            <a:r>
              <a:rPr lang="en-US" altLang="ko-KR" dirty="0"/>
              <a:t>intent</a:t>
            </a:r>
            <a:r>
              <a:rPr lang="ko-KR" altLang="en-US" dirty="0"/>
              <a:t>를 구하는 과정에서 사용됨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9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4781D-4C49-4AD9-85A3-77BD73C1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769783"/>
          </a:xfrm>
        </p:spPr>
        <p:txBody>
          <a:bodyPr/>
          <a:lstStyle/>
          <a:p>
            <a:r>
              <a:rPr lang="ko-KR" altLang="en-US" dirty="0"/>
              <a:t>모델 설명 및 파라미터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C8E81-F562-4371-8CBF-E1154920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261241"/>
            <a:ext cx="5915025" cy="97200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Attention</a:t>
            </a:r>
            <a:r>
              <a:rPr lang="ko-KR" altLang="en-US" dirty="0"/>
              <a:t> </a:t>
            </a:r>
            <a:r>
              <a:rPr lang="en-US" altLang="ko-KR" dirty="0"/>
              <a:t>intent</a:t>
            </a:r>
          </a:p>
          <a:p>
            <a:pPr marL="0" indent="0">
              <a:buNone/>
            </a:pPr>
            <a:r>
              <a:rPr lang="ko-KR" altLang="en-US" dirty="0"/>
              <a:t>그후 </a:t>
            </a:r>
            <a:r>
              <a:rPr lang="en-US" altLang="ko-KR" dirty="0"/>
              <a:t>attention </a:t>
            </a:r>
            <a:r>
              <a:rPr lang="ko-KR" altLang="en-US" dirty="0"/>
              <a:t>과정을 거침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Shape of </a:t>
            </a:r>
            <a:r>
              <a:rPr lang="en-US" altLang="ko-KR" dirty="0" err="1"/>
              <a:t>intent_input</a:t>
            </a:r>
            <a:r>
              <a:rPr lang="en-US" altLang="ko-KR" dirty="0"/>
              <a:t>: (?,192)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Linear classification</a:t>
            </a:r>
          </a:p>
          <a:p>
            <a:pPr marL="0" indent="0">
              <a:buNone/>
            </a:pPr>
            <a:r>
              <a:rPr lang="en-US" altLang="ko-KR" dirty="0"/>
              <a:t>(192,7)</a:t>
            </a:r>
            <a:r>
              <a:rPr lang="ko-KR" altLang="en-US" dirty="0"/>
              <a:t>의 선형 분류 과정을 거침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개의 대 분류 과정</a:t>
            </a:r>
            <a:r>
              <a:rPr lang="en-US" altLang="ko-KR" dirty="0"/>
              <a:t>. (</a:t>
            </a:r>
            <a:r>
              <a:rPr lang="en-US" altLang="ko-KR" dirty="0" err="1"/>
              <a:t>atis</a:t>
            </a:r>
            <a:r>
              <a:rPr lang="en-US" altLang="ko-KR" dirty="0"/>
              <a:t> </a:t>
            </a:r>
            <a:r>
              <a:rPr lang="ko-KR" altLang="en-US" dirty="0"/>
              <a:t>데이터의 경우 </a:t>
            </a:r>
            <a:r>
              <a:rPr lang="en-US" altLang="ko-KR" dirty="0"/>
              <a:t>3</a:t>
            </a:r>
            <a:r>
              <a:rPr lang="ko-KR" altLang="en-US" dirty="0"/>
              <a:t>개의 대분류 </a:t>
            </a:r>
            <a:r>
              <a:rPr lang="en-US" altLang="ko-KR" dirty="0"/>
              <a:t>class)</a:t>
            </a:r>
          </a:p>
          <a:p>
            <a:pPr marL="0" indent="0">
              <a:buNone/>
            </a:pPr>
            <a:r>
              <a:rPr lang="ko-KR" altLang="en-US" dirty="0"/>
              <a:t>이 과정이 끝나면 대분류에 대한 </a:t>
            </a:r>
            <a:r>
              <a:rPr lang="en-US" altLang="ko-KR" dirty="0"/>
              <a:t>intent </a:t>
            </a:r>
            <a:r>
              <a:rPr lang="ko-KR" altLang="en-US" dirty="0"/>
              <a:t>값이 나옴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위에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과정을통해</a:t>
            </a:r>
            <a:r>
              <a:rPr lang="ko-KR" altLang="en-US" dirty="0"/>
              <a:t> 다시 </a:t>
            </a:r>
            <a:r>
              <a:rPr lang="en-US" altLang="ko-KR" dirty="0" err="1"/>
              <a:t>final_state</a:t>
            </a:r>
            <a:r>
              <a:rPr lang="ko-KR" altLang="en-US" dirty="0"/>
              <a:t>를 얻고</a:t>
            </a:r>
            <a:r>
              <a:rPr lang="en-US" altLang="ko-KR" dirty="0"/>
              <a:t> </a:t>
            </a:r>
            <a:r>
              <a:rPr lang="en-US" altLang="ko-KR" dirty="0" err="1"/>
              <a:t>final_state</a:t>
            </a:r>
            <a:r>
              <a:rPr lang="ko-KR" altLang="en-US" dirty="0"/>
              <a:t>와 </a:t>
            </a:r>
            <a:r>
              <a:rPr lang="en-US" altLang="ko-KR" dirty="0"/>
              <a:t>5</a:t>
            </a:r>
            <a:r>
              <a:rPr lang="ko-KR" altLang="en-US" dirty="0"/>
              <a:t>에서 구한 </a:t>
            </a:r>
            <a:r>
              <a:rPr lang="en-US" altLang="ko-KR" dirty="0" err="1"/>
              <a:t>inten</a:t>
            </a:r>
            <a:r>
              <a:rPr lang="ko-KR" altLang="en-US" dirty="0"/>
              <a:t>를 </a:t>
            </a:r>
            <a:r>
              <a:rPr lang="en-US" altLang="ko-KR" dirty="0" err="1"/>
              <a:t>concat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(?,128)</a:t>
            </a:r>
            <a:r>
              <a:rPr lang="ko-KR" altLang="en-US" dirty="0"/>
              <a:t>과 </a:t>
            </a:r>
            <a:r>
              <a:rPr lang="en-US" altLang="ko-KR" dirty="0"/>
              <a:t>(?,7)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en-US" altLang="ko-KR" dirty="0"/>
              <a:t> =&gt; (?,135) </a:t>
            </a:r>
            <a:r>
              <a:rPr lang="ko-KR" altLang="en-US" dirty="0"/>
              <a:t>형태의 결과 도출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Linear classification 2</a:t>
            </a:r>
          </a:p>
          <a:p>
            <a:pPr marL="0" indent="0">
              <a:buNone/>
            </a:pPr>
            <a:r>
              <a:rPr lang="en-US" altLang="ko-KR" dirty="0"/>
              <a:t>6</a:t>
            </a:r>
            <a:r>
              <a:rPr lang="ko-KR" altLang="en-US" dirty="0"/>
              <a:t>번에서 나온 결과를 </a:t>
            </a:r>
            <a:r>
              <a:rPr lang="en-US" altLang="ko-KR" dirty="0"/>
              <a:t>(135, 77)</a:t>
            </a:r>
            <a:r>
              <a:rPr lang="ko-KR" altLang="en-US" dirty="0"/>
              <a:t>의 선형 분류 과정을 거침</a:t>
            </a:r>
            <a:r>
              <a:rPr lang="en-US" altLang="ko-KR" dirty="0"/>
              <a:t>. 77</a:t>
            </a:r>
            <a:r>
              <a:rPr lang="ko-KR" altLang="en-US" dirty="0"/>
              <a:t>개의 소 분류 과정</a:t>
            </a:r>
            <a:r>
              <a:rPr lang="en-US" altLang="ko-KR" dirty="0"/>
              <a:t>. (</a:t>
            </a:r>
            <a:r>
              <a:rPr lang="en-US" altLang="ko-KR" dirty="0" err="1"/>
              <a:t>atis</a:t>
            </a:r>
            <a:r>
              <a:rPr lang="en-US" altLang="ko-KR" dirty="0"/>
              <a:t> </a:t>
            </a:r>
            <a:r>
              <a:rPr lang="ko-KR" altLang="en-US" dirty="0"/>
              <a:t>데이터의 경우 </a:t>
            </a:r>
            <a:r>
              <a:rPr lang="en-US" altLang="ko-KR" dirty="0"/>
              <a:t>19</a:t>
            </a:r>
            <a:r>
              <a:rPr lang="ko-KR" altLang="en-US" dirty="0"/>
              <a:t>개의 소분류 </a:t>
            </a:r>
            <a:r>
              <a:rPr lang="en-US" altLang="ko-KR" dirty="0"/>
              <a:t>class)</a:t>
            </a:r>
          </a:p>
          <a:p>
            <a:pPr marL="0" indent="0">
              <a:buNone/>
            </a:pPr>
            <a:r>
              <a:rPr lang="ko-KR" altLang="en-US" dirty="0"/>
              <a:t>이 과정이 끝나면 소분류에 대한 </a:t>
            </a:r>
            <a:r>
              <a:rPr lang="en-US" altLang="ko-KR" dirty="0"/>
              <a:t>intent </a:t>
            </a:r>
            <a:r>
              <a:rPr lang="ko-KR" altLang="en-US" dirty="0"/>
              <a:t>값이 나옴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826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402</Words>
  <Application>Microsoft Office PowerPoint</Application>
  <PresentationFormat>와이드스크린</PresentationFormat>
  <Paragraphs>62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맑은 고딕</vt:lpstr>
      <vt:lpstr>Office 테마</vt:lpstr>
      <vt:lpstr>PowerPoint 프레젠테이션</vt:lpstr>
      <vt:lpstr>모델 설명 및 파라미터 설명</vt:lpstr>
      <vt:lpstr>모델 설명 및 파라미터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김원규</dc:creator>
  <cp:lastModifiedBy>김원규</cp:lastModifiedBy>
  <cp:revision>9</cp:revision>
  <dcterms:created xsi:type="dcterms:W3CDTF">2018-11-11T14:54:11Z</dcterms:created>
  <dcterms:modified xsi:type="dcterms:W3CDTF">2018-11-11T17:43:33Z</dcterms:modified>
</cp:coreProperties>
</file>