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84" r:id="rId3"/>
    <p:sldId id="347" r:id="rId4"/>
    <p:sldId id="406" r:id="rId5"/>
    <p:sldId id="405" r:id="rId6"/>
    <p:sldId id="407" r:id="rId7"/>
    <p:sldId id="408" r:id="rId8"/>
    <p:sldId id="411" r:id="rId9"/>
    <p:sldId id="415" r:id="rId10"/>
    <p:sldId id="414" r:id="rId11"/>
    <p:sldId id="417" r:id="rId12"/>
    <p:sldId id="412" r:id="rId13"/>
    <p:sldId id="418" r:id="rId14"/>
    <p:sldId id="390" r:id="rId15"/>
  </p:sldIdLst>
  <p:sldSz cx="9144000" cy="6858000" type="screen4x3"/>
  <p:notesSz cx="6797675" cy="9874250"/>
  <p:embeddedFontLst>
    <p:embeddedFont>
      <p:font typeface="나눔바른고딕" panose="020B0600000101010101" charset="-127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Myriad Pro" panose="020B050303040302020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-Yeong Kim" initials="AK" lastIdx="1" clrIdx="0">
    <p:extLst>
      <p:ext uri="{19B8F6BF-5375-455C-9EA6-DF929625EA0E}">
        <p15:presenceInfo xmlns:p15="http://schemas.microsoft.com/office/powerpoint/2012/main" userId="A-Yeong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F81BD"/>
    <a:srgbClr val="D0D8E8"/>
    <a:srgbClr val="E9EDF4"/>
    <a:srgbClr val="0000FF"/>
    <a:srgbClr val="FFFFFF"/>
    <a:srgbClr val="000000"/>
    <a:srgbClr val="93CDDD"/>
    <a:srgbClr val="FD9A5D"/>
    <a:srgbClr val="F1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89988" autoAdjust="0"/>
  </p:normalViewPr>
  <p:slideViewPr>
    <p:cSldViewPr>
      <p:cViewPr>
        <p:scale>
          <a:sx n="150" d="100"/>
          <a:sy n="150" d="100"/>
        </p:scale>
        <p:origin x="-84" y="-2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1개의 DA 당 평균 데이터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Myriad Pro" panose="020B0503030403020204" pitchFamily="34" charset="0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ATIS</c:v>
                </c:pt>
                <c:pt idx="1">
                  <c:v>DSTC4</c:v>
                </c:pt>
                <c:pt idx="2">
                  <c:v>RESTAURANT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213.2</c:v>
                </c:pt>
                <c:pt idx="1">
                  <c:v>8.3000000000000007</c:v>
                </c:pt>
                <c:pt idx="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5-4186-A9C8-62D6B65DF8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실제 평균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Myriad Pro" panose="020B0503030403020204" pitchFamily="34" charset="0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ATIS</c:v>
                </c:pt>
                <c:pt idx="1">
                  <c:v>DSTC4</c:v>
                </c:pt>
                <c:pt idx="2">
                  <c:v>RESTAURANT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52.5</c:v>
                </c:pt>
                <c:pt idx="1">
                  <c:v>32.03</c:v>
                </c:pt>
                <c:pt idx="2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5-4186-A9C8-62D6B65DF8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20개 이하 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Myriad Pro" panose="020B0503030403020204" pitchFamily="34" charset="0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ATIS</c:v>
                </c:pt>
                <c:pt idx="1">
                  <c:v>DSTC4</c:v>
                </c:pt>
                <c:pt idx="2">
                  <c:v>RESTAURANT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</c:v>
                </c:pt>
                <c:pt idx="1">
                  <c:v>206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5-4186-A9C8-62D6B65DF8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5442128"/>
        <c:axId val="2005449616"/>
      </c:barChart>
      <c:catAx>
        <c:axId val="200544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005449616"/>
        <c:crosses val="autoZero"/>
        <c:auto val="1"/>
        <c:lblAlgn val="ctr"/>
        <c:lblOffset val="100"/>
        <c:noMultiLvlLbl val="0"/>
      </c:catAx>
      <c:valAx>
        <c:axId val="20054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00544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0627-5677-4886-9EBA-7E9063C8B92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CB5F-9359-4302-8A2B-A2F66AF92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8D04E-A00D-4B26-9E99-C8FE4B5E0E5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44AFD-CFEA-4DA2-BADA-3262299B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8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4AFD-CFEA-4DA2-BADA-3262299B61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4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4AFD-CFEA-4DA2-BADA-3262299B61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4AFD-CFEA-4DA2-BADA-3262299B6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9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Is there a * * 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4AFD-CFEA-4DA2-BADA-3262299B61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6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7408708" y="5122708"/>
            <a:ext cx="1778903" cy="1691680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-476250" y="476250"/>
            <a:ext cx="3810000" cy="28575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9144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anose="020B0503030403020204" pitchFamily="34" charset="0"/>
                <a:ea typeface="나눔바른고딕" panose="020B0603020101020101" pitchFamily="50" charset="-127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9144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  <a:ea typeface="나눔바른고딕" panose="020B0603020101020101" pitchFamily="50" charset="-127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  <a:ea typeface="나눔바른고딕" panose="020B0603020101020101" pitchFamily="50" charset="-127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949360"/>
            <a:ext cx="9144000" cy="720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  <a:ea typeface="나눔바른고딕" panose="020B0603020101020101" pitchFamily="50" charset="-127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/>
              <a:t>발표자</a:t>
            </a:r>
            <a:endParaRPr lang="en-US" altLang="ko-KR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  <a:ea typeface="나눔바른고딕" panose="020B0603020101020101" pitchFamily="50" charset="-127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/>
              <a:t>소속</a:t>
            </a:r>
            <a:endParaRPr lang="en-US" altLang="ko-KR" dirty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  <a:ea typeface="나눔바른고딕" panose="020B0603020101020101" pitchFamily="50" charset="-127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51629"/>
            <a:ext cx="867854" cy="5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5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133"/>
          <a:stretch>
            <a:fillRect/>
          </a:stretch>
        </p:blipFill>
        <p:spPr bwMode="auto">
          <a:xfrm rot="16200000">
            <a:off x="7408708" y="5122708"/>
            <a:ext cx="1778903" cy="1691680"/>
          </a:xfrm>
          <a:prstGeom prst="rect">
            <a:avLst/>
          </a:prstGeom>
          <a:noFill/>
        </p:spPr>
      </p:pic>
      <p:pic>
        <p:nvPicPr>
          <p:cNvPr id="4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-476250" y="476250"/>
            <a:ext cx="3810000" cy="2857500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 userDrawn="1"/>
        </p:nvSpPr>
        <p:spPr>
          <a:xfrm>
            <a:off x="611560" y="549000"/>
            <a:ext cx="7920880" cy="5760000"/>
          </a:xfrm>
          <a:prstGeom prst="roundRect">
            <a:avLst>
              <a:gd name="adj" fmla="val 7406"/>
            </a:avLst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36613"/>
            <a:ext cx="9144000" cy="584775"/>
          </a:xfrm>
          <a:prstGeom prst="rect">
            <a:avLst/>
          </a:prstGeom>
        </p:spPr>
        <p:txBody>
          <a:bodyPr wrap="none">
            <a:normAutofit/>
          </a:bodyPr>
          <a:lstStyle>
            <a:lvl1pPr algn="ctr">
              <a:buNone/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874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52000" y="6525344"/>
            <a:ext cx="864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8734906" y="6525344"/>
            <a:ext cx="157094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268760"/>
            <a:ext cx="8640000" cy="123144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180000" tIns="288000" rIns="180000" bIns="72000" anchor="t" anchorCtr="0">
            <a:spAutoFit/>
          </a:bodyPr>
          <a:lstStyle>
            <a:lvl1pPr marL="177800" indent="-177800">
              <a:buClr>
                <a:srgbClr val="FFC000"/>
              </a:buClr>
              <a:buFont typeface="Wingdings" panose="05000000000000000000" pitchFamily="2" charset="2"/>
              <a:buChar char="l"/>
              <a:defRPr lang="ko-KR" altLang="en-US" sz="18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itchFamily="34" charset="0"/>
                <a:ea typeface="나눔바른고딕" panose="020B0603020101020101" pitchFamily="50" charset="-127"/>
                <a:cs typeface="+mn-cs"/>
              </a:defRPr>
            </a:lvl1pPr>
            <a:lvl2pPr marL="355600" indent="-177800">
              <a:buClr>
                <a:srgbClr val="00B0F0"/>
              </a:buClr>
              <a:buFont typeface="Wingdings" panose="05000000000000000000" pitchFamily="2" charset="2"/>
              <a:buChar char="Ø"/>
              <a:defRPr sz="1600" baseline="0">
                <a:latin typeface="Myriad Pro" pitchFamily="34" charset="0"/>
                <a:ea typeface="나눔바른고딕" panose="020B0603020101020101" pitchFamily="50" charset="-127"/>
              </a:defRPr>
            </a:lvl2pPr>
            <a:lvl3pPr marL="541338" indent="-185738">
              <a:buClr>
                <a:srgbClr val="FF5050"/>
              </a:buClr>
              <a:buFont typeface="Wingdings" panose="05000000000000000000" pitchFamily="2" charset="2"/>
              <a:buChar char="§"/>
              <a:defRPr sz="1600">
                <a:latin typeface="Myriad Pro" pitchFamily="34" charset="0"/>
                <a:ea typeface="나눔바른고딕" panose="020B0603020101020101" pitchFamily="50" charset="-127"/>
              </a:defRPr>
            </a:lvl3pPr>
          </a:lstStyle>
          <a:p>
            <a:pPr lvl="0"/>
            <a:r>
              <a:rPr lang="en-US" altLang="ko-KR" dirty="0"/>
              <a:t>Bullet point 1</a:t>
            </a:r>
          </a:p>
          <a:p>
            <a:pPr lvl="1"/>
            <a:r>
              <a:rPr lang="en-US" altLang="ko-KR" dirty="0"/>
              <a:t>Bullet point 2</a:t>
            </a:r>
          </a:p>
          <a:p>
            <a:pPr lvl="2"/>
            <a:r>
              <a:rPr lang="en-US" altLang="ko-KR" dirty="0"/>
              <a:t>Bullet point 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 rot="5400000">
            <a:off x="4032000" y="-2655256"/>
            <a:ext cx="360000" cy="792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</p:spPr>
        <p:txBody>
          <a:bodyPr vert="vert270" wrap="none" lIns="0" tIns="180000" rIns="0" b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Myriad Pro" pitchFamily="34" charset="0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Enter 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3AE1-9BE8-48BA-B6C3-7C376B0EBE4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DC72-9683-47D7-8BCB-90D2F2C9FF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0" y="2420888"/>
            <a:ext cx="9144000" cy="1800200"/>
          </a:xfrm>
        </p:spPr>
        <p:txBody>
          <a:bodyPr anchor="ctr"/>
          <a:lstStyle/>
          <a:p>
            <a:r>
              <a:rPr lang="ko-KR" altLang="en-US" sz="2800" dirty="0"/>
              <a:t>대화 이해 기술</a:t>
            </a:r>
            <a:endParaRPr lang="en-US" altLang="ko-KR" sz="2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2018. 08. 09.</a:t>
            </a:r>
          </a:p>
          <a:p>
            <a:r>
              <a:rPr lang="ko-KR" altLang="en-US" dirty="0"/>
              <a:t>위탁 연구 중간 세미나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0" y="5157192"/>
            <a:ext cx="9144000" cy="432048"/>
          </a:xfrm>
        </p:spPr>
        <p:txBody>
          <a:bodyPr/>
          <a:lstStyle/>
          <a:p>
            <a:r>
              <a:rPr lang="ko-KR" altLang="en-US" dirty="0" err="1"/>
              <a:t>경희대학교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13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935980"/>
          </a:xfrm>
        </p:spPr>
        <p:txBody>
          <a:bodyPr/>
          <a:lstStyle/>
          <a:p>
            <a:r>
              <a:rPr lang="ko-KR" altLang="en-US" sz="1700" dirty="0"/>
              <a:t> </a:t>
            </a:r>
            <a:r>
              <a:rPr lang="en-US" altLang="ko-KR" dirty="0"/>
              <a:t>Dialog Act (DA) </a:t>
            </a:r>
            <a:r>
              <a:rPr lang="ko-KR" altLang="en-US" dirty="0"/>
              <a:t>오류 분석</a:t>
            </a:r>
            <a:endParaRPr lang="en-US" altLang="ko-KR" dirty="0"/>
          </a:p>
          <a:p>
            <a:pPr lvl="1"/>
            <a:r>
              <a:rPr lang="en-US" altLang="ko-KR" sz="1600" dirty="0"/>
              <a:t>DA</a:t>
            </a:r>
            <a:r>
              <a:rPr lang="ko-KR" altLang="en-US" sz="1600" dirty="0"/>
              <a:t>가 다양하여 한 클래스 당 학습할 수 있는 데이터 개수가 부족함</a:t>
            </a:r>
            <a:endParaRPr lang="en-US" altLang="ko-KR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1501" y="2348756"/>
            <a:ext cx="8640050" cy="3960564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501" y="2348880"/>
            <a:ext cx="3132000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Experimental Results of Dialog Act Prediction </a:t>
            </a: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936271866"/>
              </p:ext>
            </p:extLst>
          </p:nvPr>
        </p:nvGraphicFramePr>
        <p:xfrm>
          <a:off x="261501" y="2943035"/>
          <a:ext cx="5184576" cy="294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36862"/>
              </p:ext>
            </p:extLst>
          </p:nvPr>
        </p:nvGraphicFramePr>
        <p:xfrm>
          <a:off x="5363771" y="2522141"/>
          <a:ext cx="3420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428344148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65337995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3291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1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개의 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DA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당</a:t>
                      </a:r>
                      <a:endParaRPr lang="en-US" altLang="ko-KR" sz="1400" dirty="0">
                        <a:latin typeface="Myriad Pro" panose="020B0503030403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학습 데이터 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)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최소 </a:t>
                      </a:r>
                      <a:endParaRPr lang="en-US" altLang="ko-KR" sz="1400" dirty="0">
                        <a:latin typeface="Myriad Pro" panose="020B0503030403020204" pitchFamily="34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(DA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개수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)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최대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72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ATIS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1 (1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)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632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32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DSTC4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1 (73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)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2,005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9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RESTURANT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1 (8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</a:t>
                      </a:r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)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178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599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315"/>
              </p:ext>
            </p:extLst>
          </p:nvPr>
        </p:nvGraphicFramePr>
        <p:xfrm>
          <a:off x="5831771" y="4326206"/>
          <a:ext cx="2484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428344148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65337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20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개 이하 </a:t>
                      </a:r>
                      <a:endParaRPr lang="en-US" altLang="ko-KR" sz="1400" dirty="0">
                        <a:latin typeface="Myriad Pro" panose="020B0503030403020204" pitchFamily="34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DA </a:t>
                      </a:r>
                      <a:r>
                        <a:rPr lang="ko-KR" altLang="en-US" sz="1400" dirty="0">
                          <a:latin typeface="Myriad Pro" panose="020B0503030403020204" pitchFamily="34" charset="0"/>
                        </a:rPr>
                        <a:t>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72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ATIS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64.7%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32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DSTC4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84.1%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9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RESTURANT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</a:rPr>
                        <a:t>90.9%</a:t>
                      </a:r>
                      <a:endParaRPr lang="ko-KR" altLang="en-US" sz="14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2000" y="2662689"/>
            <a:ext cx="4732478" cy="3502616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2680045"/>
            <a:ext cx="3348000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Seq2Seq Data Augmentation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249912"/>
          </a:xfrm>
        </p:spPr>
        <p:txBody>
          <a:bodyPr/>
          <a:lstStyle/>
          <a:p>
            <a:r>
              <a:rPr lang="en-US" altLang="ko-KR" sz="1800" dirty="0">
                <a:latin typeface="나눔바른고딕" panose="020B0603020101020101" pitchFamily="50" charset="-127"/>
              </a:rPr>
              <a:t> 1</a:t>
            </a:r>
            <a:r>
              <a:rPr lang="ko-KR" altLang="en-US" sz="1800" dirty="0">
                <a:latin typeface="나눔바른고딕" panose="020B0603020101020101" pitchFamily="50" charset="-127"/>
              </a:rPr>
              <a:t>개의 클래스당 학습할 수 있는 데이터 비율이 적음</a:t>
            </a:r>
            <a:endParaRPr lang="en-US" altLang="ko-KR" sz="1800" dirty="0">
              <a:latin typeface="나눔바른고딕" panose="020B0603020101020101" pitchFamily="50" charset="-127"/>
            </a:endParaRPr>
          </a:p>
          <a:p>
            <a:pPr lvl="1"/>
            <a:r>
              <a:rPr lang="en-US" altLang="ko-KR" sz="1700" dirty="0">
                <a:latin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</a:rPr>
              <a:t>Data augmentation</a:t>
            </a:r>
            <a:r>
              <a:rPr lang="ko-KR" altLang="en-US" dirty="0">
                <a:latin typeface="나눔바른고딕" panose="020B0603020101020101" pitchFamily="50" charset="-127"/>
              </a:rPr>
              <a:t> 기법을 활용하여 데이터 규모를 증가 시켜 학습을 용이하게 함</a:t>
            </a:r>
            <a:endParaRPr lang="en-US" altLang="ko-KR" dirty="0">
              <a:latin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</a:rPr>
              <a:t> Encoder-decoder </a:t>
            </a:r>
            <a:r>
              <a:rPr lang="ko-KR" altLang="en-US" dirty="0">
                <a:latin typeface="나눔바른고딕" panose="020B0603020101020101" pitchFamily="50" charset="-127"/>
              </a:rPr>
              <a:t>기반의 방법을 이용한 </a:t>
            </a:r>
            <a:r>
              <a:rPr lang="en-US" altLang="ko-KR" dirty="0">
                <a:latin typeface="나눔바른고딕" panose="020B0603020101020101" pitchFamily="50" charset="-127"/>
              </a:rPr>
              <a:t>Data augmentation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</a:rPr>
              <a:t>성능 저하에 대한 해결 방안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47864" y="3332766"/>
            <a:ext cx="1224136" cy="222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DELEXICALISATION</a:t>
            </a:r>
            <a:endParaRPr lang="ko-KR" altLang="en-US" sz="90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4005" y="3896675"/>
            <a:ext cx="981187" cy="593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DIVERSE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SCORING WITH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EDIT DISTANCE</a:t>
            </a:r>
            <a:endParaRPr lang="ko-KR" altLang="en-US" sz="90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9721" y="4707183"/>
            <a:ext cx="981187" cy="367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SEQ2SEQ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GENERATION</a:t>
            </a:r>
            <a:endParaRPr lang="ko-KR" altLang="en-US" sz="90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6671" y="5365274"/>
            <a:ext cx="981187" cy="367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SURFACE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REALISATION</a:t>
            </a:r>
            <a:endParaRPr lang="ko-KR" altLang="en-US" sz="90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2"/>
            <a:endCxn id="12" idx="0"/>
          </p:cNvCxnSpPr>
          <p:nvPr/>
        </p:nvCxnSpPr>
        <p:spPr>
          <a:xfrm flipH="1">
            <a:off x="3954599" y="3555324"/>
            <a:ext cx="5333" cy="34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2"/>
            <a:endCxn id="13" idx="0"/>
          </p:cNvCxnSpPr>
          <p:nvPr/>
        </p:nvCxnSpPr>
        <p:spPr>
          <a:xfrm flipH="1">
            <a:off x="3950315" y="4490654"/>
            <a:ext cx="4284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3950315" y="5075165"/>
            <a:ext cx="6950" cy="29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1456" y="6171863"/>
            <a:ext cx="6322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err="1">
                <a:latin typeface="Myriad Pro" pitchFamily="34" charset="0"/>
              </a:rPr>
              <a:t>Hou</a:t>
            </a:r>
            <a:r>
              <a:rPr lang="en-US" altLang="ko-KR" sz="1050" dirty="0">
                <a:latin typeface="Myriad Pro" pitchFamily="34" charset="0"/>
              </a:rPr>
              <a:t> et al., “Sequence-to-Sequence Data Augmentation for Dialogue Language Understanding,” COLING2018</a:t>
            </a:r>
            <a:endParaRPr lang="ko-KR" altLang="en-US" sz="1050" dirty="0">
              <a:latin typeface="Myriad Pro" pitchFamily="34" charset="0"/>
            </a:endParaRPr>
          </a:p>
          <a:p>
            <a:pPr algn="r"/>
            <a:r>
              <a:rPr lang="en-US" altLang="ko-KR" sz="1050" dirty="0">
                <a:latin typeface="Myriad Pro" pitchFamily="34" charset="0"/>
              </a:rPr>
              <a:t>Goo et al., “Labeled Data Generation with Encoder-decoder LSTM for Semantic Slot Filling,” INTERSPEECH2016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079867" y="2658004"/>
            <a:ext cx="3812840" cy="349537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364088" y="3325270"/>
            <a:ext cx="987222" cy="2165228"/>
            <a:chOff x="5508104" y="3424012"/>
            <a:chExt cx="987222" cy="2165228"/>
          </a:xfrm>
        </p:grpSpPr>
        <p:sp>
          <p:nvSpPr>
            <p:cNvPr id="26" name="직사각형 25"/>
            <p:cNvSpPr/>
            <p:nvPr/>
          </p:nvSpPr>
          <p:spPr>
            <a:xfrm>
              <a:off x="5514139" y="4045942"/>
              <a:ext cx="981187" cy="3128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Encoder LSTM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8104" y="4647336"/>
              <a:ext cx="981187" cy="3128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Decoder LSTM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화살표 연결선 29"/>
            <p:cNvCxnSpPr>
              <a:stCxn id="26" idx="2"/>
              <a:endCxn id="27" idx="0"/>
            </p:cNvCxnSpPr>
            <p:nvPr/>
          </p:nvCxnSpPr>
          <p:spPr>
            <a:xfrm flipH="1">
              <a:off x="5998698" y="4358768"/>
              <a:ext cx="6035" cy="28856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5728845" y="3424012"/>
              <a:ext cx="551775" cy="31282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Labeled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Data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28845" y="5276414"/>
              <a:ext cx="551775" cy="31282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Labeled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Data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49" name="직선 화살표 연결선 48"/>
            <p:cNvCxnSpPr>
              <a:stCxn id="45" idx="2"/>
              <a:endCxn id="26" idx="0"/>
            </p:cNvCxnSpPr>
            <p:nvPr/>
          </p:nvCxnSpPr>
          <p:spPr>
            <a:xfrm>
              <a:off x="6004733" y="3736838"/>
              <a:ext cx="0" cy="30910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47" idx="0"/>
            </p:cNvCxnSpPr>
            <p:nvPr/>
          </p:nvCxnSpPr>
          <p:spPr>
            <a:xfrm>
              <a:off x="5998698" y="4960162"/>
              <a:ext cx="6035" cy="31625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6830684" y="3140968"/>
            <a:ext cx="981676" cy="2749968"/>
            <a:chOff x="7296102" y="3185625"/>
            <a:chExt cx="981676" cy="2749968"/>
          </a:xfrm>
        </p:grpSpPr>
        <p:sp>
          <p:nvSpPr>
            <p:cNvPr id="28" name="직사각형 27"/>
            <p:cNvSpPr/>
            <p:nvPr/>
          </p:nvSpPr>
          <p:spPr>
            <a:xfrm>
              <a:off x="7296591" y="3621295"/>
              <a:ext cx="981187" cy="3128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Encoder LSTM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296102" y="4917836"/>
              <a:ext cx="981187" cy="3128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Decoder LSTM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화살표 연결선 32"/>
            <p:cNvCxnSpPr>
              <a:stCxn id="34" idx="4"/>
              <a:endCxn id="35" idx="0"/>
            </p:cNvCxnSpPr>
            <p:nvPr/>
          </p:nvCxnSpPr>
          <p:spPr>
            <a:xfrm flipH="1">
              <a:off x="7786696" y="4327142"/>
              <a:ext cx="488" cy="1842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순서도: 가산 접합 33"/>
            <p:cNvSpPr/>
            <p:nvPr/>
          </p:nvSpPr>
          <p:spPr>
            <a:xfrm>
              <a:off x="7682792" y="4118359"/>
              <a:ext cx="208783" cy="208783"/>
            </a:xfrm>
            <a:prstGeom prst="flowChartSummingJunction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35" name="순서도: 논리합 34"/>
            <p:cNvSpPr/>
            <p:nvPr/>
          </p:nvSpPr>
          <p:spPr>
            <a:xfrm>
              <a:off x="7682296" y="4511380"/>
              <a:ext cx="208800" cy="208800"/>
            </a:xfrm>
            <a:prstGeom prst="flowChartOr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cxnSp>
          <p:nvCxnSpPr>
            <p:cNvPr id="36" name="직선 화살표 연결선 35"/>
            <p:cNvCxnSpPr>
              <a:stCxn id="35" idx="4"/>
              <a:endCxn id="29" idx="0"/>
            </p:cNvCxnSpPr>
            <p:nvPr/>
          </p:nvCxnSpPr>
          <p:spPr>
            <a:xfrm>
              <a:off x="7786696" y="4720180"/>
              <a:ext cx="0" cy="19765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8" idx="2"/>
              <a:endCxn id="34" idx="0"/>
            </p:cNvCxnSpPr>
            <p:nvPr/>
          </p:nvCxnSpPr>
          <p:spPr>
            <a:xfrm flipH="1">
              <a:off x="7787184" y="3934121"/>
              <a:ext cx="1" cy="1842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511295" y="3185625"/>
              <a:ext cx="551775" cy="31282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Labeled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Data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436723" y="5432827"/>
              <a:ext cx="699943" cy="50276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Generated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Labeled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Data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52" name="직선 화살표 연결선 51"/>
            <p:cNvCxnSpPr>
              <a:stCxn id="46" idx="2"/>
              <a:endCxn id="28" idx="0"/>
            </p:cNvCxnSpPr>
            <p:nvPr/>
          </p:nvCxnSpPr>
          <p:spPr>
            <a:xfrm>
              <a:off x="7787183" y="3498451"/>
              <a:ext cx="2" cy="12284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29" idx="2"/>
              <a:endCxn id="48" idx="0"/>
            </p:cNvCxnSpPr>
            <p:nvPr/>
          </p:nvCxnSpPr>
          <p:spPr>
            <a:xfrm flipH="1">
              <a:off x="7786695" y="5230662"/>
              <a:ext cx="1" cy="20216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직사각형 150"/>
          <p:cNvSpPr/>
          <p:nvPr/>
        </p:nvSpPr>
        <p:spPr>
          <a:xfrm>
            <a:off x="5085888" y="2660795"/>
            <a:ext cx="2533486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Labeled Data Generation with LSTM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588224" y="3219808"/>
            <a:ext cx="9830" cy="2520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8" y="2939073"/>
            <a:ext cx="2096675" cy="3107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67" y="4400149"/>
            <a:ext cx="1096266" cy="3719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033" y="3981583"/>
            <a:ext cx="1143774" cy="3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2000" y="2659773"/>
            <a:ext cx="4680040" cy="3654376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2652152"/>
            <a:ext cx="2664296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Model with Hierarchical Classification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249912"/>
          </a:xfrm>
        </p:spPr>
        <p:txBody>
          <a:bodyPr/>
          <a:lstStyle/>
          <a:p>
            <a:r>
              <a:rPr lang="en-US" altLang="ko-KR" sz="1800" dirty="0">
                <a:latin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</a:rPr>
              <a:t>DA </a:t>
            </a:r>
            <a:r>
              <a:rPr lang="ko-KR" altLang="en-US" dirty="0">
                <a:latin typeface="나눔바른고딕" panose="020B0603020101020101" pitchFamily="50" charset="-127"/>
              </a:rPr>
              <a:t>분류 성능 향상</a:t>
            </a:r>
            <a:endParaRPr lang="en-US" altLang="ko-KR" sz="1800" dirty="0">
              <a:latin typeface="나눔바른고딕" panose="020B0603020101020101" pitchFamily="50" charset="-127"/>
            </a:endParaRPr>
          </a:p>
          <a:p>
            <a:pPr lvl="1"/>
            <a:r>
              <a:rPr lang="en-US" altLang="ko-KR" sz="1700" dirty="0">
                <a:latin typeface="나눔바른고딕" panose="020B0603020101020101" pitchFamily="50" charset="-127"/>
              </a:rPr>
              <a:t> Hierarchical</a:t>
            </a:r>
            <a:r>
              <a:rPr lang="ko-KR" altLang="en-US" sz="1700" dirty="0">
                <a:latin typeface="나눔바른고딕" panose="020B0603020101020101" pitchFamily="50" charset="-127"/>
              </a:rPr>
              <a:t>한 구조를 갖고 있는 </a:t>
            </a:r>
            <a:r>
              <a:rPr lang="en-US" altLang="ko-KR" dirty="0">
                <a:latin typeface="나눔바른고딕" panose="020B0603020101020101" pitchFamily="50" charset="-127"/>
              </a:rPr>
              <a:t>DA</a:t>
            </a:r>
            <a:r>
              <a:rPr lang="ko-KR" altLang="en-US" dirty="0">
                <a:latin typeface="나눔바른고딕" panose="020B0603020101020101" pitchFamily="50" charset="-127"/>
              </a:rPr>
              <a:t>의 특성을 반영</a:t>
            </a:r>
            <a:endParaRPr lang="en-US" altLang="ko-KR" dirty="0">
              <a:latin typeface="나눔바른고딕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" panose="020B0603020101020101" pitchFamily="50" charset="-127"/>
              </a:rPr>
              <a:t>한 </a:t>
            </a:r>
            <a:r>
              <a:rPr lang="en-US" altLang="ko-KR" dirty="0">
                <a:latin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</a:rPr>
              <a:t>에서 분류해야 할 </a:t>
            </a:r>
            <a:r>
              <a:rPr lang="en-US" altLang="ko-KR" dirty="0">
                <a:latin typeface="나눔바른고딕" panose="020B0603020101020101" pitchFamily="50" charset="-127"/>
              </a:rPr>
              <a:t>DA</a:t>
            </a:r>
            <a:r>
              <a:rPr lang="ko-KR" altLang="en-US" dirty="0">
                <a:latin typeface="나눔바른고딕" panose="020B0603020101020101" pitchFamily="50" charset="-127"/>
              </a:rPr>
              <a:t>의 수를 줄임으로써 </a:t>
            </a:r>
            <a:r>
              <a:rPr lang="en-US" altLang="ko-KR" dirty="0">
                <a:latin typeface="나눔바른고딕" panose="020B0603020101020101" pitchFamily="50" charset="-127"/>
              </a:rPr>
              <a:t>DA </a:t>
            </a:r>
            <a:r>
              <a:rPr lang="ko-KR" altLang="en-US" dirty="0">
                <a:latin typeface="나눔바른고딕" panose="020B0603020101020101" pitchFamily="50" charset="-127"/>
              </a:rPr>
              <a:t>분류 성능 향상 기대</a:t>
            </a:r>
            <a:endParaRPr lang="en-US" altLang="ko-KR" dirty="0">
              <a:latin typeface="나눔바른고딕" panose="020B060302010102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</a:rPr>
              <a:t>성능 저하에 대한 해결 방안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5097758" y="2662688"/>
            <a:ext cx="3794241" cy="3718639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097758" y="2659772"/>
            <a:ext cx="1562474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Dialog Act Structure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23528" y="3234462"/>
            <a:ext cx="4493646" cy="2714818"/>
            <a:chOff x="323528" y="3501008"/>
            <a:chExt cx="4493646" cy="271481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755576" y="4003611"/>
              <a:ext cx="1584176" cy="296296"/>
              <a:chOff x="6416539" y="3956502"/>
              <a:chExt cx="1584176" cy="296296"/>
            </a:xfrm>
          </p:grpSpPr>
          <p:sp>
            <p:nvSpPr>
              <p:cNvPr id="195" name="모서리가 둥근 직사각형 194"/>
              <p:cNvSpPr/>
              <p:nvPr/>
            </p:nvSpPr>
            <p:spPr>
              <a:xfrm>
                <a:off x="6416539" y="3956502"/>
                <a:ext cx="1584176" cy="296296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6538345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6925200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7312055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7698909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모서리가 둥근 직사각형 110"/>
            <p:cNvSpPr/>
            <p:nvPr/>
          </p:nvSpPr>
          <p:spPr>
            <a:xfrm>
              <a:off x="2528961" y="3942289"/>
              <a:ext cx="386855" cy="41098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Slot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Gate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905491" y="4497475"/>
              <a:ext cx="1284346" cy="2276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Intent Attention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2635233" y="4521309"/>
              <a:ext cx="180000" cy="1800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05491" y="4938222"/>
              <a:ext cx="180000" cy="360000"/>
              <a:chOff x="6251864" y="4888778"/>
              <a:chExt cx="180000" cy="360000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273606" y="4938222"/>
              <a:ext cx="180000" cy="360000"/>
              <a:chOff x="6251864" y="4888778"/>
              <a:chExt cx="180000" cy="360000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1641721" y="4938222"/>
              <a:ext cx="180000" cy="360000"/>
              <a:chOff x="6251864" y="4888778"/>
              <a:chExt cx="180000" cy="360000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2009837" y="4941208"/>
              <a:ext cx="180000" cy="360000"/>
              <a:chOff x="6251864" y="4888778"/>
              <a:chExt cx="180000" cy="360000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1" name="직선 화살표 연결선 120"/>
            <p:cNvCxnSpPr>
              <a:stCxn id="113" idx="3"/>
              <a:endCxn id="114" idx="2"/>
            </p:cNvCxnSpPr>
            <p:nvPr/>
          </p:nvCxnSpPr>
          <p:spPr>
            <a:xfrm flipV="1">
              <a:off x="2189837" y="4611309"/>
              <a:ext cx="445396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4" idx="0"/>
              <a:endCxn id="111" idx="2"/>
            </p:cNvCxnSpPr>
            <p:nvPr/>
          </p:nvCxnSpPr>
          <p:spPr>
            <a:xfrm flipH="1" flipV="1">
              <a:off x="2722389" y="4353272"/>
              <a:ext cx="2844" cy="16803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79" idx="1"/>
              <a:endCxn id="182" idx="3"/>
            </p:cNvCxnSpPr>
            <p:nvPr/>
          </p:nvCxnSpPr>
          <p:spPr>
            <a:xfrm flipH="1" flipV="1">
              <a:off x="1821721" y="5028222"/>
              <a:ext cx="188116" cy="298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82" idx="1"/>
              <a:endCxn id="184" idx="3"/>
            </p:cNvCxnSpPr>
            <p:nvPr/>
          </p:nvCxnSpPr>
          <p:spPr>
            <a:xfrm flipH="1">
              <a:off x="1453606" y="5028222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84" idx="1"/>
              <a:endCxn id="191" idx="3"/>
            </p:cNvCxnSpPr>
            <p:nvPr/>
          </p:nvCxnSpPr>
          <p:spPr>
            <a:xfrm flipH="1">
              <a:off x="1085491" y="5028222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869342" y="3654678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2" y="3654678"/>
                  <a:ext cx="196079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15625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1255762" y="3653795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762" y="3653795"/>
                  <a:ext cx="196079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562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1644380" y="3653232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80" y="3653232"/>
                  <a:ext cx="196079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562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2028235" y="3649915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235" y="3649915"/>
                  <a:ext cx="196079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562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직선 화살표 연결선 139"/>
            <p:cNvCxnSpPr>
              <a:stCxn id="179" idx="0"/>
            </p:cNvCxnSpPr>
            <p:nvPr/>
          </p:nvCxnSpPr>
          <p:spPr>
            <a:xfrm flipH="1" flipV="1">
              <a:off x="2098038" y="4723421"/>
              <a:ext cx="1799" cy="21778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82" idx="0"/>
            </p:cNvCxnSpPr>
            <p:nvPr/>
          </p:nvCxnSpPr>
          <p:spPr>
            <a:xfrm flipH="1" flipV="1">
              <a:off x="1729923" y="4723421"/>
              <a:ext cx="1798" cy="21480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84" idx="0"/>
            </p:cNvCxnSpPr>
            <p:nvPr/>
          </p:nvCxnSpPr>
          <p:spPr>
            <a:xfrm flipH="1" flipV="1">
              <a:off x="1361809" y="4723421"/>
              <a:ext cx="1797" cy="21480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91" idx="0"/>
            </p:cNvCxnSpPr>
            <p:nvPr/>
          </p:nvCxnSpPr>
          <p:spPr>
            <a:xfrm flipV="1">
              <a:off x="995491" y="4725144"/>
              <a:ext cx="0" cy="21307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stCxn id="183" idx="3"/>
              <a:endCxn id="180" idx="1"/>
            </p:cNvCxnSpPr>
            <p:nvPr/>
          </p:nvCxnSpPr>
          <p:spPr>
            <a:xfrm>
              <a:off x="1821721" y="5208222"/>
              <a:ext cx="188116" cy="298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90" idx="3"/>
              <a:endCxn id="183" idx="1"/>
            </p:cNvCxnSpPr>
            <p:nvPr/>
          </p:nvCxnSpPr>
          <p:spPr>
            <a:xfrm>
              <a:off x="1453606" y="5208222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194" idx="3"/>
              <a:endCxn id="190" idx="1"/>
            </p:cNvCxnSpPr>
            <p:nvPr/>
          </p:nvCxnSpPr>
          <p:spPr>
            <a:xfrm>
              <a:off x="1085491" y="5208222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52"/>
            <p:cNvCxnSpPr>
              <a:stCxn id="179" idx="3"/>
              <a:endCxn id="114" idx="4"/>
            </p:cNvCxnSpPr>
            <p:nvPr/>
          </p:nvCxnSpPr>
          <p:spPr>
            <a:xfrm flipV="1">
              <a:off x="2189837" y="4701309"/>
              <a:ext cx="535396" cy="329899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화살표 연결선 152"/>
            <p:cNvCxnSpPr>
              <a:stCxn id="180" idx="3"/>
              <a:endCxn id="114" idx="4"/>
            </p:cNvCxnSpPr>
            <p:nvPr/>
          </p:nvCxnSpPr>
          <p:spPr>
            <a:xfrm flipV="1">
              <a:off x="2189837" y="4701309"/>
              <a:ext cx="535396" cy="509899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화살표 연결선 152"/>
            <p:cNvCxnSpPr>
              <a:stCxn id="191" idx="0"/>
              <a:endCxn id="196" idx="2"/>
            </p:cNvCxnSpPr>
            <p:nvPr/>
          </p:nvCxnSpPr>
          <p:spPr>
            <a:xfrm rot="16200000" flipV="1">
              <a:off x="543206" y="4485936"/>
              <a:ext cx="786463" cy="118109"/>
            </a:xfrm>
            <a:prstGeom prst="bentConnector4">
              <a:avLst>
                <a:gd name="adj1" fmla="val 11578"/>
                <a:gd name="adj2" fmla="val 293550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화살표 연결선 152"/>
            <p:cNvCxnSpPr>
              <a:stCxn id="184" idx="0"/>
              <a:endCxn id="201" idx="2"/>
            </p:cNvCxnSpPr>
            <p:nvPr/>
          </p:nvCxnSpPr>
          <p:spPr>
            <a:xfrm rot="16200000" flipV="1">
              <a:off x="920691" y="4495306"/>
              <a:ext cx="786463" cy="99369"/>
            </a:xfrm>
            <a:prstGeom prst="bentConnector4">
              <a:avLst>
                <a:gd name="adj1" fmla="val 10972"/>
                <a:gd name="adj2" fmla="val 243782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화살표 연결선 152"/>
            <p:cNvCxnSpPr>
              <a:stCxn id="182" idx="0"/>
              <a:endCxn id="207" idx="2"/>
            </p:cNvCxnSpPr>
            <p:nvPr/>
          </p:nvCxnSpPr>
          <p:spPr>
            <a:xfrm rot="16200000" flipV="1">
              <a:off x="1298176" y="4504676"/>
              <a:ext cx="786463" cy="80629"/>
            </a:xfrm>
            <a:prstGeom prst="bentConnector4">
              <a:avLst>
                <a:gd name="adj1" fmla="val 11578"/>
                <a:gd name="adj2" fmla="val 253383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2"/>
            <p:cNvCxnSpPr>
              <a:stCxn id="179" idx="0"/>
              <a:endCxn id="208" idx="2"/>
            </p:cNvCxnSpPr>
            <p:nvPr/>
          </p:nvCxnSpPr>
          <p:spPr>
            <a:xfrm rot="16200000" flipV="1">
              <a:off x="1674168" y="4515538"/>
              <a:ext cx="789449" cy="61891"/>
            </a:xfrm>
            <a:prstGeom prst="bentConnector4">
              <a:avLst>
                <a:gd name="adj1" fmla="val 11723"/>
                <a:gd name="adj2" fmla="val 307012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224" idx="3"/>
              <a:endCxn id="157" idx="1"/>
            </p:cNvCxnSpPr>
            <p:nvPr/>
          </p:nvCxnSpPr>
          <p:spPr>
            <a:xfrm>
              <a:off x="3851959" y="4129104"/>
              <a:ext cx="360000" cy="48277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211959" y="4465687"/>
                  <a:ext cx="605215" cy="2923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altLang="ko-KR" sz="1100" dirty="0"/>
                </a:p>
                <a:p>
                  <a:pPr algn="ctr"/>
                  <a:r>
                    <a:rPr lang="en-US" altLang="ko-KR" sz="800" b="1" dirty="0">
                      <a:latin typeface="Myriad Pro" panose="020B0503030403020204" pitchFamily="34" charset="0"/>
                      <a:ea typeface="나눔바른고딕" panose="020B0603020101020101" pitchFamily="50" charset="-127"/>
                    </a:rPr>
                    <a:t>Dialog Act</a:t>
                  </a:r>
                  <a:endParaRPr lang="ko-KR" altLang="en-US" sz="800" b="1" dirty="0">
                    <a:latin typeface="Myriad Pro" panose="020B0503030403020204" pitchFamily="34" charset="0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59" y="4465687"/>
                  <a:ext cx="605215" cy="292388"/>
                </a:xfrm>
                <a:prstGeom prst="rect">
                  <a:avLst/>
                </a:prstGeom>
                <a:blipFill>
                  <a:blip r:embed="rId6"/>
                  <a:stretch>
                    <a:fillRect l="-1010"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TextBox 159"/>
            <p:cNvSpPr txBox="1"/>
            <p:nvPr/>
          </p:nvSpPr>
          <p:spPr>
            <a:xfrm>
              <a:off x="330305" y="5445224"/>
              <a:ext cx="52075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Word</a:t>
              </a:r>
            </a:p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Sequence</a:t>
              </a:r>
              <a:endParaRPr lang="ko-KR" altLang="en-US" sz="800" b="1" dirty="0"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528" y="5066134"/>
              <a:ext cx="52075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BILSTM</a:t>
              </a:r>
              <a:endParaRPr lang="ko-KR" altLang="en-US" sz="800" b="1" dirty="0"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897451" y="5490497"/>
                  <a:ext cx="18556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51" y="5490497"/>
                  <a:ext cx="185564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직선 화살표 연결선 163"/>
            <p:cNvCxnSpPr>
              <a:stCxn id="162" idx="0"/>
              <a:endCxn id="194" idx="2"/>
            </p:cNvCxnSpPr>
            <p:nvPr/>
          </p:nvCxnSpPr>
          <p:spPr>
            <a:xfrm flipV="1">
              <a:off x="990233" y="5298222"/>
              <a:ext cx="5258" cy="1922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1264665" y="5490497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665" y="5490497"/>
                  <a:ext cx="188834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6452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직선 화살표 연결선 165"/>
            <p:cNvCxnSpPr>
              <a:stCxn id="165" idx="0"/>
              <a:endCxn id="190" idx="2"/>
            </p:cNvCxnSpPr>
            <p:nvPr/>
          </p:nvCxnSpPr>
          <p:spPr>
            <a:xfrm flipV="1">
              <a:off x="1359082" y="5298222"/>
              <a:ext cx="4524" cy="1922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1631544" y="5489721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544" y="5489721"/>
                  <a:ext cx="188834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6452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직선 화살표 연결선 168"/>
            <p:cNvCxnSpPr>
              <a:stCxn id="167" idx="0"/>
            </p:cNvCxnSpPr>
            <p:nvPr/>
          </p:nvCxnSpPr>
          <p:spPr>
            <a:xfrm flipV="1">
              <a:off x="1725961" y="5297447"/>
              <a:ext cx="4524" cy="19227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1999659" y="5493967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659" y="5493967"/>
                  <a:ext cx="188834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6452" r="-32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직선 화살표 연결선 170"/>
            <p:cNvCxnSpPr>
              <a:stCxn id="170" idx="0"/>
            </p:cNvCxnSpPr>
            <p:nvPr/>
          </p:nvCxnSpPr>
          <p:spPr>
            <a:xfrm flipV="1">
              <a:off x="2094076" y="5301693"/>
              <a:ext cx="4524" cy="19227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flipH="1" flipV="1">
              <a:off x="2130493" y="3833274"/>
              <a:ext cx="1671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/>
            <p:nvPr/>
          </p:nvCxnSpPr>
          <p:spPr>
            <a:xfrm flipV="1">
              <a:off x="1745310" y="3836591"/>
              <a:ext cx="1328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/>
            <p:nvPr/>
          </p:nvCxnSpPr>
          <p:spPr>
            <a:xfrm flipH="1" flipV="1">
              <a:off x="1358020" y="3837154"/>
              <a:ext cx="435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/>
            <p:nvPr/>
          </p:nvCxnSpPr>
          <p:spPr>
            <a:xfrm flipV="1">
              <a:off x="971600" y="3838037"/>
              <a:ext cx="0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/>
            <p:cNvCxnSpPr>
              <a:stCxn id="233" idx="3"/>
              <a:endCxn id="157" idx="1"/>
            </p:cNvCxnSpPr>
            <p:nvPr/>
          </p:nvCxnSpPr>
          <p:spPr>
            <a:xfrm flipV="1">
              <a:off x="3848715" y="4611881"/>
              <a:ext cx="363244" cy="62909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/>
            <p:cNvCxnSpPr>
              <a:stCxn id="114" idx="6"/>
              <a:endCxn id="216" idx="1"/>
            </p:cNvCxnSpPr>
            <p:nvPr/>
          </p:nvCxnSpPr>
          <p:spPr>
            <a:xfrm flipV="1">
              <a:off x="2815233" y="4610434"/>
              <a:ext cx="395699" cy="8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사다리꼴 24"/>
            <p:cNvSpPr/>
            <p:nvPr/>
          </p:nvSpPr>
          <p:spPr>
            <a:xfrm rot="16200000">
              <a:off x="3079006" y="3991030"/>
              <a:ext cx="901637" cy="277784"/>
            </a:xfrm>
            <a:custGeom>
              <a:avLst/>
              <a:gdLst>
                <a:gd name="connsiteX0" fmla="*/ 0 w 901637"/>
                <a:gd name="connsiteY0" fmla="*/ 277784 h 277784"/>
                <a:gd name="connsiteX1" fmla="*/ 238566 w 901637"/>
                <a:gd name="connsiteY1" fmla="*/ 0 h 277784"/>
                <a:gd name="connsiteX2" fmla="*/ 663071 w 901637"/>
                <a:gd name="connsiteY2" fmla="*/ 0 h 277784"/>
                <a:gd name="connsiteX3" fmla="*/ 901637 w 901637"/>
                <a:gd name="connsiteY3" fmla="*/ 277784 h 277784"/>
                <a:gd name="connsiteX4" fmla="*/ 0 w 901637"/>
                <a:gd name="connsiteY4" fmla="*/ 277784 h 277784"/>
                <a:gd name="connsiteX0" fmla="*/ 0 w 901637"/>
                <a:gd name="connsiteY0" fmla="*/ 277784 h 277784"/>
                <a:gd name="connsiteX1" fmla="*/ 238566 w 901637"/>
                <a:gd name="connsiteY1" fmla="*/ 0 h 277784"/>
                <a:gd name="connsiteX2" fmla="*/ 420184 w 901637"/>
                <a:gd name="connsiteY2" fmla="*/ 3 h 277784"/>
                <a:gd name="connsiteX3" fmla="*/ 901637 w 901637"/>
                <a:gd name="connsiteY3" fmla="*/ 277784 h 277784"/>
                <a:gd name="connsiteX4" fmla="*/ 0 w 901637"/>
                <a:gd name="connsiteY4" fmla="*/ 277784 h 27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637" h="277784">
                  <a:moveTo>
                    <a:pt x="0" y="277784"/>
                  </a:moveTo>
                  <a:lnTo>
                    <a:pt x="238566" y="0"/>
                  </a:lnTo>
                  <a:lnTo>
                    <a:pt x="420184" y="3"/>
                  </a:lnTo>
                  <a:lnTo>
                    <a:pt x="901637" y="277784"/>
                  </a:lnTo>
                  <a:lnTo>
                    <a:pt x="0" y="2777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571031" y="3674280"/>
              <a:ext cx="389017" cy="911904"/>
              <a:chOff x="3571031" y="3674280"/>
              <a:chExt cx="389017" cy="911904"/>
            </a:xfrm>
          </p:grpSpPr>
          <p:grpSp>
            <p:nvGrpSpPr>
              <p:cNvPr id="221" name="그룹 220"/>
              <p:cNvGrpSpPr/>
              <p:nvPr/>
            </p:nvGrpSpPr>
            <p:grpSpPr>
              <a:xfrm>
                <a:off x="3671959" y="3679104"/>
                <a:ext cx="180000" cy="901637"/>
                <a:chOff x="3131788" y="3711829"/>
                <a:chExt cx="180000" cy="901637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3131788" y="371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3131788" y="389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3131788" y="407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3131788" y="425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3131788" y="443346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577236" y="3674280"/>
                    <a:ext cx="367216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7236" y="3674280"/>
                    <a:ext cx="36721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3584811" y="4035953"/>
                    <a:ext cx="362728" cy="192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4811" y="4035953"/>
                    <a:ext cx="362728" cy="192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3571031" y="4401518"/>
                    <a:ext cx="389017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031" y="4401518"/>
                    <a:ext cx="389017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/>
            <p:cNvGrpSpPr/>
            <p:nvPr/>
          </p:nvGrpSpPr>
          <p:grpSpPr>
            <a:xfrm>
              <a:off x="3563887" y="4790821"/>
              <a:ext cx="395621" cy="904818"/>
              <a:chOff x="3563887" y="4790821"/>
              <a:chExt cx="395621" cy="904818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668715" y="4790973"/>
                <a:ext cx="180000" cy="901637"/>
                <a:chOff x="3131788" y="3711829"/>
                <a:chExt cx="180000" cy="901637"/>
              </a:xfrm>
            </p:grpSpPr>
            <p:sp>
              <p:nvSpPr>
                <p:cNvPr id="231" name="직사각형 230"/>
                <p:cNvSpPr/>
                <p:nvPr/>
              </p:nvSpPr>
              <p:spPr>
                <a:xfrm>
                  <a:off x="3131788" y="371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3131788" y="389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3131788" y="407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3131788" y="425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3131788" y="443346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3563887" y="5510973"/>
                    <a:ext cx="395621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9" name="TextBox 2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7" y="5510973"/>
                    <a:ext cx="395621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3577147" y="5152232"/>
                    <a:ext cx="369332" cy="192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0" name="TextBox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7147" y="5152232"/>
                    <a:ext cx="369332" cy="19204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3579321" y="4790821"/>
                    <a:ext cx="373820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1" name="TextBox 2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321" y="4790821"/>
                    <a:ext cx="373820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2" name="사다리꼴 24"/>
            <p:cNvSpPr/>
            <p:nvPr/>
          </p:nvSpPr>
          <p:spPr>
            <a:xfrm rot="16200000">
              <a:off x="3074133" y="5103957"/>
              <a:ext cx="901637" cy="277781"/>
            </a:xfrm>
            <a:custGeom>
              <a:avLst/>
              <a:gdLst>
                <a:gd name="connsiteX0" fmla="*/ 0 w 901637"/>
                <a:gd name="connsiteY0" fmla="*/ 277784 h 277784"/>
                <a:gd name="connsiteX1" fmla="*/ 238566 w 901637"/>
                <a:gd name="connsiteY1" fmla="*/ 0 h 277784"/>
                <a:gd name="connsiteX2" fmla="*/ 663071 w 901637"/>
                <a:gd name="connsiteY2" fmla="*/ 0 h 277784"/>
                <a:gd name="connsiteX3" fmla="*/ 901637 w 901637"/>
                <a:gd name="connsiteY3" fmla="*/ 277784 h 277784"/>
                <a:gd name="connsiteX4" fmla="*/ 0 w 901637"/>
                <a:gd name="connsiteY4" fmla="*/ 277784 h 277784"/>
                <a:gd name="connsiteX0" fmla="*/ 0 w 901637"/>
                <a:gd name="connsiteY0" fmla="*/ 277784 h 277784"/>
                <a:gd name="connsiteX1" fmla="*/ 238566 w 901637"/>
                <a:gd name="connsiteY1" fmla="*/ 0 h 277784"/>
                <a:gd name="connsiteX2" fmla="*/ 420184 w 901637"/>
                <a:gd name="connsiteY2" fmla="*/ 3 h 277784"/>
                <a:gd name="connsiteX3" fmla="*/ 901637 w 901637"/>
                <a:gd name="connsiteY3" fmla="*/ 277784 h 277784"/>
                <a:gd name="connsiteX4" fmla="*/ 0 w 901637"/>
                <a:gd name="connsiteY4" fmla="*/ 277784 h 277784"/>
                <a:gd name="connsiteX0" fmla="*/ 0 w 901637"/>
                <a:gd name="connsiteY0" fmla="*/ 277784 h 277784"/>
                <a:gd name="connsiteX1" fmla="*/ 238566 w 901637"/>
                <a:gd name="connsiteY1" fmla="*/ 0 h 277784"/>
                <a:gd name="connsiteX2" fmla="*/ 627352 w 901637"/>
                <a:gd name="connsiteY2" fmla="*/ 6 h 277784"/>
                <a:gd name="connsiteX3" fmla="*/ 901637 w 901637"/>
                <a:gd name="connsiteY3" fmla="*/ 277784 h 277784"/>
                <a:gd name="connsiteX4" fmla="*/ 0 w 901637"/>
                <a:gd name="connsiteY4" fmla="*/ 277784 h 277784"/>
                <a:gd name="connsiteX0" fmla="*/ 0 w 901637"/>
                <a:gd name="connsiteY0" fmla="*/ 277781 h 277781"/>
                <a:gd name="connsiteX1" fmla="*/ 448116 w 901637"/>
                <a:gd name="connsiteY1" fmla="*/ 0 h 277781"/>
                <a:gd name="connsiteX2" fmla="*/ 627352 w 901637"/>
                <a:gd name="connsiteY2" fmla="*/ 3 h 277781"/>
                <a:gd name="connsiteX3" fmla="*/ 901637 w 901637"/>
                <a:gd name="connsiteY3" fmla="*/ 277781 h 277781"/>
                <a:gd name="connsiteX4" fmla="*/ 0 w 901637"/>
                <a:gd name="connsiteY4" fmla="*/ 277781 h 27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637" h="277781">
                  <a:moveTo>
                    <a:pt x="0" y="277781"/>
                  </a:moveTo>
                  <a:lnTo>
                    <a:pt x="448116" y="0"/>
                  </a:lnTo>
                  <a:lnTo>
                    <a:pt x="627352" y="3"/>
                  </a:lnTo>
                  <a:lnTo>
                    <a:pt x="901637" y="277781"/>
                  </a:lnTo>
                  <a:lnTo>
                    <a:pt x="0" y="27778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122314" y="3970407"/>
              <a:ext cx="372505" cy="1277845"/>
              <a:chOff x="3122314" y="3970407"/>
              <a:chExt cx="372505" cy="127784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210932" y="3980434"/>
                <a:ext cx="180000" cy="1263946"/>
                <a:chOff x="3131788" y="3711829"/>
                <a:chExt cx="180000" cy="1263946"/>
              </a:xfrm>
            </p:grpSpPr>
            <p:sp>
              <p:nvSpPr>
                <p:cNvPr id="212" name="직사각형 211"/>
                <p:cNvSpPr/>
                <p:nvPr/>
              </p:nvSpPr>
              <p:spPr>
                <a:xfrm>
                  <a:off x="3131788" y="371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3131788" y="389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3131788" y="407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3131788" y="4251829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3131788" y="443346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3131788" y="461346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  <a:latin typeface="Myriad Pro" panose="020B0503030403020204" pitchFamily="34" charset="0"/>
                    </a:rPr>
                    <a:t>…</a:t>
                  </a:r>
                  <a:endParaRPr lang="ko-KR" altLang="en-US" sz="600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3131788" y="479577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122314" y="5048197"/>
                    <a:ext cx="37061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7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2" name="TextBox 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2314" y="5048197"/>
                    <a:ext cx="370614" cy="20005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132156" y="4510714"/>
                    <a:ext cx="35092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7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156" y="4510714"/>
                    <a:ext cx="350929" cy="20005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132156" y="3970407"/>
                    <a:ext cx="3626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7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156" y="3970407"/>
                    <a:ext cx="362663" cy="20005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124667" y="4149080"/>
                    <a:ext cx="364715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e>
                            <m:sub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700" dirty="0">
                      <a:latin typeface="Myriad Pro" panose="020B05030304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667" y="4149080"/>
                    <a:ext cx="364715" cy="20005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직사각형 40"/>
            <p:cNvSpPr/>
            <p:nvPr/>
          </p:nvSpPr>
          <p:spPr>
            <a:xfrm>
              <a:off x="3013082" y="3501008"/>
              <a:ext cx="1017255" cy="23762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013082" y="5877272"/>
              <a:ext cx="1017255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Hierarchical Classification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417650" y="4253888"/>
            <a:ext cx="1330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OPENING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POSITIVE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PREFERENCE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RECOMMEND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THANK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WHAT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WHEN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WHERE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WHICH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WHO</a:t>
            </a:r>
            <a:endParaRPr lang="ko-KR" altLang="en-US" sz="1200" dirty="0">
              <a:latin typeface="Myriad Pro" panose="020B0503030403020204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174352" y="2940987"/>
            <a:ext cx="2249077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Myriad Pro" panose="020B0503030403020204" pitchFamily="34" charset="0"/>
              </a:rPr>
              <a:t>Speech act categories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QST (QUESTION)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RES (RESPONSE)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INI (INITIATIVE)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FOL (FOLLOW)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endParaRPr lang="en-US" altLang="ko-KR" sz="1400" dirty="0">
              <a:latin typeface="Myriad Pro" panose="020B0503030403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Myriad Pro" panose="020B0503030403020204" pitchFamily="34" charset="0"/>
              </a:rPr>
              <a:t>Speech act attributes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ACK (ACKNOWLEDGEMENT)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CANCEL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CLOSING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COMMIT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CONFIRM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ENOUGH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EXPLAIN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HOW_MUCH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HOW_TO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INFO</a:t>
            </a:r>
          </a:p>
          <a:p>
            <a:pPr marL="266700" lvl="1" indent="-174625">
              <a:buFont typeface="Myriad Pro" panose="020B0503030403020204" pitchFamily="34" charset="0"/>
              <a:buChar char="–"/>
            </a:pPr>
            <a:r>
              <a:rPr lang="en-US" altLang="ko-KR" sz="1200" dirty="0">
                <a:latin typeface="Myriad Pro" panose="020B0503030403020204" pitchFamily="34" charset="0"/>
              </a:rPr>
              <a:t>NEGATIVE</a:t>
            </a:r>
          </a:p>
        </p:txBody>
      </p:sp>
      <p:cxnSp>
        <p:nvCxnSpPr>
          <p:cNvPr id="255" name="직선 연결선 254"/>
          <p:cNvCxnSpPr/>
          <p:nvPr/>
        </p:nvCxnSpPr>
        <p:spPr>
          <a:xfrm>
            <a:off x="5300914" y="4033361"/>
            <a:ext cx="338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999" y="2941545"/>
            <a:ext cx="4847541" cy="3223759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2936849"/>
            <a:ext cx="2301598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Slot filling with Chunking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231446"/>
          </a:xfrm>
        </p:spPr>
        <p:txBody>
          <a:bodyPr/>
          <a:lstStyle/>
          <a:p>
            <a:r>
              <a:rPr lang="en-US" altLang="ko-KR" sz="1800" dirty="0">
                <a:latin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</a:rPr>
              <a:t>Slot </a:t>
            </a:r>
            <a:r>
              <a:rPr lang="ko-KR" altLang="en-US" dirty="0">
                <a:latin typeface="나눔바른고딕" panose="020B0603020101020101" pitchFamily="50" charset="-127"/>
              </a:rPr>
              <a:t>분류 성능 향상</a:t>
            </a:r>
            <a:endParaRPr lang="en-US" altLang="ko-KR" sz="1800" dirty="0">
              <a:latin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</a:rPr>
              <a:t>Chunking</a:t>
            </a:r>
            <a:r>
              <a:rPr lang="ko-KR" altLang="en-US" dirty="0">
                <a:latin typeface="나눔바른고딕" panose="020B0603020101020101" pitchFamily="50" charset="-127"/>
              </a:rPr>
              <a:t> 결과를 이용하여 </a:t>
            </a:r>
            <a:r>
              <a:rPr lang="en-US" altLang="ko-KR" dirty="0">
                <a:latin typeface="나눔바른고딕" panose="020B0603020101020101" pitchFamily="50" charset="-127"/>
              </a:rPr>
              <a:t>tag</a:t>
            </a:r>
            <a:r>
              <a:rPr lang="ko-KR" altLang="en-US" dirty="0">
                <a:latin typeface="나눔바른고딕" panose="020B0603020101020101" pitchFamily="50" charset="-127"/>
              </a:rPr>
              <a:t>를 가질 때</a:t>
            </a:r>
            <a:r>
              <a:rPr lang="en-US" altLang="ko-KR" dirty="0">
                <a:latin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</a:rPr>
              <a:t>같은 구의 단어는 같은 </a:t>
            </a:r>
            <a:r>
              <a:rPr lang="en-US" altLang="ko-KR" dirty="0">
                <a:latin typeface="나눔바른고딕" panose="020B0603020101020101" pitchFamily="50" charset="-127"/>
              </a:rPr>
              <a:t>tag</a:t>
            </a:r>
            <a:r>
              <a:rPr lang="ko-KR" altLang="en-US" dirty="0">
                <a:latin typeface="나눔바른고딕" panose="020B0603020101020101" pitchFamily="50" charset="-127"/>
              </a:rPr>
              <a:t>를 가질 수 있도록 제약을 줌</a:t>
            </a:r>
            <a:endParaRPr lang="en-US" altLang="ko-KR" dirty="0">
              <a:latin typeface="나눔바른고딕" panose="020B0603020101020101" pitchFamily="50" charset="-127"/>
            </a:endParaRPr>
          </a:p>
          <a:p>
            <a:pPr lvl="1"/>
            <a:r>
              <a:rPr lang="ko-KR" altLang="en-US" dirty="0">
                <a:latin typeface="나눔바른고딕" panose="020B0603020101020101" pitchFamily="50" charset="-127"/>
              </a:rPr>
              <a:t>상위에 </a:t>
            </a:r>
            <a:r>
              <a:rPr lang="en-US" altLang="ko-KR" dirty="0">
                <a:latin typeface="나눔바른고딕" panose="020B0603020101020101" pitchFamily="50" charset="-127"/>
              </a:rPr>
              <a:t>CRF layer</a:t>
            </a:r>
            <a:r>
              <a:rPr lang="ko-KR" altLang="en-US" dirty="0">
                <a:latin typeface="나눔바른고딕" panose="020B0603020101020101" pitchFamily="50" charset="-127"/>
              </a:rPr>
              <a:t>를 추가하여 분류할 때 발화의 </a:t>
            </a:r>
            <a:r>
              <a:rPr lang="en-US" altLang="ko-KR" dirty="0">
                <a:latin typeface="나눔바른고딕" panose="020B0603020101020101" pitchFamily="50" charset="-127"/>
              </a:rPr>
              <a:t>sequence</a:t>
            </a:r>
            <a:r>
              <a:rPr lang="ko-KR" altLang="en-US" dirty="0">
                <a:latin typeface="나눔바른고딕" panose="020B0603020101020101" pitchFamily="50" charset="-127"/>
              </a:rPr>
              <a:t>를 반영할 수 있도록 함</a:t>
            </a:r>
            <a:endParaRPr lang="en-US" altLang="ko-KR" dirty="0">
              <a:latin typeface="나눔바른고딕" panose="020B060302010102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</a:rPr>
              <a:t>성능 저하에 대한 해결 방안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936849"/>
            <a:ext cx="3599920" cy="3228455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5731" y="2930699"/>
            <a:ext cx="1656183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Model with CRF Layer</a:t>
            </a:r>
          </a:p>
        </p:txBody>
      </p:sp>
      <p:grpSp>
        <p:nvGrpSpPr>
          <p:cNvPr id="215" name="그룹 214"/>
          <p:cNvGrpSpPr/>
          <p:nvPr/>
        </p:nvGrpSpPr>
        <p:grpSpPr>
          <a:xfrm>
            <a:off x="5467561" y="3337328"/>
            <a:ext cx="3280903" cy="2551776"/>
            <a:chOff x="5467561" y="3409336"/>
            <a:chExt cx="3280903" cy="2551776"/>
          </a:xfrm>
        </p:grpSpPr>
        <p:grpSp>
          <p:nvGrpSpPr>
            <p:cNvPr id="73" name="그룹 72"/>
            <p:cNvGrpSpPr/>
            <p:nvPr/>
          </p:nvGrpSpPr>
          <p:grpSpPr>
            <a:xfrm>
              <a:off x="6012160" y="4231467"/>
              <a:ext cx="1584176" cy="296296"/>
              <a:chOff x="6416539" y="3956502"/>
              <a:chExt cx="1584176" cy="296296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6416539" y="3956502"/>
                <a:ext cx="1584176" cy="296296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538345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925200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312055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7698909" y="4014650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모서리가 둥근 직사각형 73"/>
            <p:cNvSpPr/>
            <p:nvPr/>
          </p:nvSpPr>
          <p:spPr>
            <a:xfrm>
              <a:off x="7785545" y="4170145"/>
              <a:ext cx="386855" cy="41098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Slot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Gate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162075" y="4725331"/>
              <a:ext cx="1284346" cy="2276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Intent Attention</a:t>
              </a:r>
              <a:endParaRPr lang="ko-KR" altLang="en-US" sz="900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7891817" y="4749165"/>
              <a:ext cx="180000" cy="1800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6162075" y="5166078"/>
              <a:ext cx="180000" cy="360000"/>
              <a:chOff x="6251864" y="4888778"/>
              <a:chExt cx="180000" cy="360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6530190" y="5166078"/>
              <a:ext cx="180000" cy="360000"/>
              <a:chOff x="6251864" y="4888778"/>
              <a:chExt cx="180000" cy="3600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898305" y="5166078"/>
              <a:ext cx="180000" cy="360000"/>
              <a:chOff x="6251864" y="4888778"/>
              <a:chExt cx="180000" cy="36000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266421" y="5169064"/>
              <a:ext cx="180000" cy="360000"/>
              <a:chOff x="6251864" y="4888778"/>
              <a:chExt cx="180000" cy="360000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6251864" y="488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251864" y="5068778"/>
                <a:ext cx="180000" cy="1800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0" name="직선 화살표 연결선 89"/>
            <p:cNvCxnSpPr>
              <a:stCxn id="75" idx="3"/>
              <a:endCxn id="76" idx="2"/>
            </p:cNvCxnSpPr>
            <p:nvPr/>
          </p:nvCxnSpPr>
          <p:spPr>
            <a:xfrm flipV="1">
              <a:off x="7446421" y="4839165"/>
              <a:ext cx="445396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6" idx="0"/>
              <a:endCxn id="74" idx="2"/>
            </p:cNvCxnSpPr>
            <p:nvPr/>
          </p:nvCxnSpPr>
          <p:spPr>
            <a:xfrm flipH="1" flipV="1">
              <a:off x="7978973" y="4581128"/>
              <a:ext cx="2844" cy="16803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8" idx="1"/>
              <a:endCxn id="85" idx="3"/>
            </p:cNvCxnSpPr>
            <p:nvPr/>
          </p:nvCxnSpPr>
          <p:spPr>
            <a:xfrm flipH="1" flipV="1">
              <a:off x="7078305" y="5256078"/>
              <a:ext cx="188116" cy="298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5" idx="1"/>
              <a:endCxn id="82" idx="3"/>
            </p:cNvCxnSpPr>
            <p:nvPr/>
          </p:nvCxnSpPr>
          <p:spPr>
            <a:xfrm flipH="1">
              <a:off x="6710190" y="5256078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2" idx="1"/>
              <a:endCxn id="77" idx="3"/>
            </p:cNvCxnSpPr>
            <p:nvPr/>
          </p:nvCxnSpPr>
          <p:spPr>
            <a:xfrm flipH="1">
              <a:off x="6342075" y="5256078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125926" y="3414099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926" y="3414099"/>
                  <a:ext cx="196079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1562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6512346" y="3413216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346" y="3413216"/>
                  <a:ext cx="196079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2500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900964" y="3412653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964" y="3412653"/>
                  <a:ext cx="196079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2500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7284819" y="3409336"/>
                  <a:ext cx="1960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19" y="3409336"/>
                  <a:ext cx="196079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직선 화살표 연결선 108"/>
            <p:cNvCxnSpPr>
              <a:endCxn id="108" idx="2"/>
            </p:cNvCxnSpPr>
            <p:nvPr/>
          </p:nvCxnSpPr>
          <p:spPr>
            <a:xfrm flipH="1" flipV="1">
              <a:off x="7382859" y="3578613"/>
              <a:ext cx="1671" cy="18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107" idx="2"/>
            </p:cNvCxnSpPr>
            <p:nvPr/>
          </p:nvCxnSpPr>
          <p:spPr>
            <a:xfrm flipV="1">
              <a:off x="6997676" y="3581930"/>
              <a:ext cx="1328" cy="18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endCxn id="106" idx="2"/>
            </p:cNvCxnSpPr>
            <p:nvPr/>
          </p:nvCxnSpPr>
          <p:spPr>
            <a:xfrm flipH="1" flipV="1">
              <a:off x="6610386" y="3582493"/>
              <a:ext cx="435" cy="18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endCxn id="105" idx="2"/>
            </p:cNvCxnSpPr>
            <p:nvPr/>
          </p:nvCxnSpPr>
          <p:spPr>
            <a:xfrm flipV="1">
              <a:off x="6223966" y="3583376"/>
              <a:ext cx="0" cy="18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88" idx="0"/>
            </p:cNvCxnSpPr>
            <p:nvPr/>
          </p:nvCxnSpPr>
          <p:spPr>
            <a:xfrm flipH="1" flipV="1">
              <a:off x="7354622" y="4951277"/>
              <a:ext cx="1799" cy="21778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85" idx="0"/>
            </p:cNvCxnSpPr>
            <p:nvPr/>
          </p:nvCxnSpPr>
          <p:spPr>
            <a:xfrm flipH="1" flipV="1">
              <a:off x="6986507" y="4951277"/>
              <a:ext cx="1798" cy="21480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82" idx="0"/>
            </p:cNvCxnSpPr>
            <p:nvPr/>
          </p:nvCxnSpPr>
          <p:spPr>
            <a:xfrm flipH="1" flipV="1">
              <a:off x="6618393" y="4951277"/>
              <a:ext cx="1797" cy="21480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77" idx="0"/>
            </p:cNvCxnSpPr>
            <p:nvPr/>
          </p:nvCxnSpPr>
          <p:spPr>
            <a:xfrm flipV="1">
              <a:off x="6252075" y="4953000"/>
              <a:ext cx="0" cy="21307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86" idx="3"/>
              <a:endCxn id="89" idx="1"/>
            </p:cNvCxnSpPr>
            <p:nvPr/>
          </p:nvCxnSpPr>
          <p:spPr>
            <a:xfrm>
              <a:off x="7078305" y="5436078"/>
              <a:ext cx="188116" cy="298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83" idx="3"/>
              <a:endCxn id="86" idx="1"/>
            </p:cNvCxnSpPr>
            <p:nvPr/>
          </p:nvCxnSpPr>
          <p:spPr>
            <a:xfrm>
              <a:off x="6710190" y="5436078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78" idx="3"/>
              <a:endCxn id="83" idx="1"/>
            </p:cNvCxnSpPr>
            <p:nvPr/>
          </p:nvCxnSpPr>
          <p:spPr>
            <a:xfrm>
              <a:off x="6342075" y="5436078"/>
              <a:ext cx="188115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88" idx="3"/>
              <a:endCxn id="76" idx="4"/>
            </p:cNvCxnSpPr>
            <p:nvPr/>
          </p:nvCxnSpPr>
          <p:spPr>
            <a:xfrm flipV="1">
              <a:off x="7446421" y="4929165"/>
              <a:ext cx="535396" cy="329899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화살표 연결선 152"/>
            <p:cNvCxnSpPr>
              <a:stCxn id="89" idx="3"/>
              <a:endCxn id="76" idx="4"/>
            </p:cNvCxnSpPr>
            <p:nvPr/>
          </p:nvCxnSpPr>
          <p:spPr>
            <a:xfrm flipV="1">
              <a:off x="7446421" y="4929165"/>
              <a:ext cx="535396" cy="509899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2"/>
            <p:cNvCxnSpPr>
              <a:stCxn id="77" idx="0"/>
              <a:endCxn id="68" idx="2"/>
            </p:cNvCxnSpPr>
            <p:nvPr/>
          </p:nvCxnSpPr>
          <p:spPr>
            <a:xfrm rot="16200000" flipV="1">
              <a:off x="5799790" y="4713792"/>
              <a:ext cx="786463" cy="118109"/>
            </a:xfrm>
            <a:prstGeom prst="bentConnector4">
              <a:avLst>
                <a:gd name="adj1" fmla="val 11578"/>
                <a:gd name="adj2" fmla="val 293550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화살표 연결선 152"/>
            <p:cNvCxnSpPr>
              <a:stCxn id="82" idx="0"/>
              <a:endCxn id="69" idx="2"/>
            </p:cNvCxnSpPr>
            <p:nvPr/>
          </p:nvCxnSpPr>
          <p:spPr>
            <a:xfrm rot="16200000" flipV="1">
              <a:off x="6177275" y="4723162"/>
              <a:ext cx="786463" cy="99369"/>
            </a:xfrm>
            <a:prstGeom prst="bentConnector4">
              <a:avLst>
                <a:gd name="adj1" fmla="val 10972"/>
                <a:gd name="adj2" fmla="val 243782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52"/>
            <p:cNvCxnSpPr>
              <a:stCxn id="85" idx="0"/>
              <a:endCxn id="70" idx="2"/>
            </p:cNvCxnSpPr>
            <p:nvPr/>
          </p:nvCxnSpPr>
          <p:spPr>
            <a:xfrm rot="16200000" flipV="1">
              <a:off x="6554760" y="4732532"/>
              <a:ext cx="786463" cy="80629"/>
            </a:xfrm>
            <a:prstGeom prst="bentConnector4">
              <a:avLst>
                <a:gd name="adj1" fmla="val 11578"/>
                <a:gd name="adj2" fmla="val 253383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화살표 연결선 152"/>
            <p:cNvCxnSpPr>
              <a:stCxn id="88" idx="0"/>
              <a:endCxn id="71" idx="2"/>
            </p:cNvCxnSpPr>
            <p:nvPr/>
          </p:nvCxnSpPr>
          <p:spPr>
            <a:xfrm rot="16200000" flipV="1">
              <a:off x="6930752" y="4743394"/>
              <a:ext cx="789449" cy="61891"/>
            </a:xfrm>
            <a:prstGeom prst="bentConnector4">
              <a:avLst>
                <a:gd name="adj1" fmla="val 11723"/>
                <a:gd name="adj2" fmla="val 307012"/>
              </a:avLst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/>
            <p:cNvCxnSpPr>
              <a:stCxn id="76" idx="6"/>
              <a:endCxn id="181" idx="1"/>
            </p:cNvCxnSpPr>
            <p:nvPr/>
          </p:nvCxnSpPr>
          <p:spPr>
            <a:xfrm>
              <a:off x="8071817" y="4839165"/>
              <a:ext cx="244599" cy="57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8316416" y="4693543"/>
                  <a:ext cx="432048" cy="2923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altLang="ko-KR" sz="1100" dirty="0"/>
                </a:p>
                <a:p>
                  <a:pPr algn="ctr"/>
                  <a:r>
                    <a:rPr lang="en-US" altLang="ko-KR" sz="800" b="1" dirty="0">
                      <a:latin typeface="Myriad Pro" panose="020B0503030403020204" pitchFamily="34" charset="0"/>
                      <a:ea typeface="나눔바른고딕" panose="020B0603020101020101" pitchFamily="50" charset="-127"/>
                    </a:rPr>
                    <a:t>intent</a:t>
                  </a:r>
                  <a:endParaRPr lang="ko-KR" altLang="en-US" sz="800" b="1" dirty="0">
                    <a:latin typeface="Myriad Pro" panose="020B0503030403020204" pitchFamily="34" charset="0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693543"/>
                  <a:ext cx="432048" cy="292388"/>
                </a:xfrm>
                <a:prstGeom prst="rect">
                  <a:avLst/>
                </a:prstGeom>
                <a:blipFill>
                  <a:blip r:embed="rId6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TextBox 184"/>
            <p:cNvSpPr txBox="1"/>
            <p:nvPr/>
          </p:nvSpPr>
          <p:spPr>
            <a:xfrm>
              <a:off x="5475464" y="3501008"/>
              <a:ext cx="52075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Slot</a:t>
              </a:r>
            </a:p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Sequence</a:t>
              </a:r>
              <a:endParaRPr lang="ko-KR" altLang="en-US" sz="800" b="1" dirty="0"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467561" y="5714891"/>
              <a:ext cx="52075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Word</a:t>
              </a:r>
            </a:p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Sequence</a:t>
              </a:r>
              <a:endParaRPr lang="ko-KR" altLang="en-US" sz="800" b="1" dirty="0"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472355" y="5293990"/>
              <a:ext cx="52075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Myriad Pro" panose="020B0503030403020204" pitchFamily="34" charset="0"/>
                  <a:ea typeface="나눔바른고딕" panose="020B0603020101020101" pitchFamily="50" charset="-127"/>
                </a:rPr>
                <a:t>BILSTM</a:t>
              </a:r>
              <a:endParaRPr lang="ko-KR" altLang="en-US" sz="800" b="1" dirty="0"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6154035" y="5718353"/>
                  <a:ext cx="18556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035" y="5718353"/>
                  <a:ext cx="185564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6667" r="-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직선 화살표 연결선 188"/>
            <p:cNvCxnSpPr>
              <a:stCxn id="188" idx="0"/>
              <a:endCxn id="78" idx="2"/>
            </p:cNvCxnSpPr>
            <p:nvPr/>
          </p:nvCxnSpPr>
          <p:spPr>
            <a:xfrm flipV="1">
              <a:off x="6246817" y="5526078"/>
              <a:ext cx="5258" cy="1922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6521249" y="5718353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249" y="5718353"/>
                  <a:ext cx="188834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6452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직선 화살표 연결선 192"/>
            <p:cNvCxnSpPr>
              <a:stCxn id="192" idx="0"/>
              <a:endCxn id="83" idx="2"/>
            </p:cNvCxnSpPr>
            <p:nvPr/>
          </p:nvCxnSpPr>
          <p:spPr>
            <a:xfrm flipV="1">
              <a:off x="6615666" y="5526078"/>
              <a:ext cx="4524" cy="1922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6888128" y="5717577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8" y="5717577"/>
                  <a:ext cx="188834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6452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직선 화살표 연결선 197"/>
            <p:cNvCxnSpPr>
              <a:stCxn id="197" idx="0"/>
            </p:cNvCxnSpPr>
            <p:nvPr/>
          </p:nvCxnSpPr>
          <p:spPr>
            <a:xfrm flipV="1">
              <a:off x="6982545" y="5525303"/>
              <a:ext cx="4524" cy="19227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7256243" y="5721823"/>
                  <a:ext cx="188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243" y="5721823"/>
                  <a:ext cx="188834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6452" r="-32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직선 화살표 연결선 199"/>
            <p:cNvCxnSpPr>
              <a:stCxn id="199" idx="0"/>
            </p:cNvCxnSpPr>
            <p:nvPr/>
          </p:nvCxnSpPr>
          <p:spPr>
            <a:xfrm flipV="1">
              <a:off x="7350660" y="5529549"/>
              <a:ext cx="4524" cy="19227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모서리가 둥근 직사각형 201"/>
            <p:cNvSpPr/>
            <p:nvPr/>
          </p:nvSpPr>
          <p:spPr>
            <a:xfrm>
              <a:off x="6012160" y="3767050"/>
              <a:ext cx="1584176" cy="2962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Myriad Pro" panose="020B0503030403020204" pitchFamily="34" charset="0"/>
                  <a:ea typeface="나눔바른고딕" panose="020B0603020101020101" pitchFamily="50" charset="-127"/>
                </a:rPr>
                <a:t>CRF classification layer</a:t>
              </a:r>
              <a:endParaRPr lang="ko-KR" altLang="en-US" b="1" dirty="0">
                <a:solidFill>
                  <a:schemeClr val="tx1"/>
                </a:solidFill>
                <a:latin typeface="Myriad Pro" panose="020B0503030403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203" name="직선 화살표 연결선 202"/>
            <p:cNvCxnSpPr/>
            <p:nvPr/>
          </p:nvCxnSpPr>
          <p:spPr>
            <a:xfrm flipH="1" flipV="1">
              <a:off x="7387077" y="4061130"/>
              <a:ext cx="1671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V="1">
              <a:off x="7001894" y="4064447"/>
              <a:ext cx="1328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/>
            <p:nvPr/>
          </p:nvCxnSpPr>
          <p:spPr>
            <a:xfrm flipH="1" flipV="1">
              <a:off x="6614604" y="4065010"/>
              <a:ext cx="435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/>
            <p:nvPr/>
          </p:nvCxnSpPr>
          <p:spPr>
            <a:xfrm flipV="1">
              <a:off x="6228184" y="4065893"/>
              <a:ext cx="0" cy="1692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31939"/>
              </p:ext>
            </p:extLst>
          </p:nvPr>
        </p:nvGraphicFramePr>
        <p:xfrm>
          <a:off x="311420" y="3753120"/>
          <a:ext cx="4644000" cy="7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95267023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3654198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004678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402146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763083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92072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35084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3366786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918226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482829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Input</a:t>
                      </a:r>
                      <a:endParaRPr lang="ko-KR" altLang="en-US" sz="105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well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would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recommend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you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change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some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singapore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money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Gold</a:t>
                      </a:r>
                      <a:endParaRPr lang="ko-KR" altLang="en-US" sz="105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1393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Pred</a:t>
                      </a:r>
                      <a:endParaRPr lang="ko-KR" altLang="en-US" sz="105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area.city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217"/>
                  </a:ext>
                </a:extLst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85900"/>
              </p:ext>
            </p:extLst>
          </p:nvPr>
        </p:nvGraphicFramePr>
        <p:xfrm>
          <a:off x="367940" y="5157192"/>
          <a:ext cx="4608000" cy="2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54198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04678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61402146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76308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9207266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83508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366786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918226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482829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well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would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recommend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you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to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change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some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singapore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money</a:t>
                      </a:r>
                      <a:endParaRPr lang="ko-KR" altLang="en-US" sz="105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227224" y="5184491"/>
            <a:ext cx="190587" cy="197401"/>
          </a:xfrm>
          <a:prstGeom prst="roundRect">
            <a:avLst/>
          </a:prstGeom>
          <a:solidFill>
            <a:srgbClr val="9BBB59">
              <a:alpha val="40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995936" y="5184491"/>
            <a:ext cx="1008112" cy="197401"/>
          </a:xfrm>
          <a:prstGeom prst="roundRect">
            <a:avLst/>
          </a:prstGeom>
          <a:solidFill>
            <a:srgbClr val="9BBB59">
              <a:alpha val="40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459041" y="5187061"/>
            <a:ext cx="1168744" cy="197401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31709" y="4653323"/>
            <a:ext cx="888119" cy="375219"/>
            <a:chOff x="2231709" y="4653323"/>
            <a:chExt cx="888119" cy="375219"/>
          </a:xfrm>
        </p:grpSpPr>
        <p:sp>
          <p:nvSpPr>
            <p:cNvPr id="10" name="아래쪽 화살표 9"/>
            <p:cNvSpPr/>
            <p:nvPr/>
          </p:nvSpPr>
          <p:spPr>
            <a:xfrm>
              <a:off x="2231709" y="4653323"/>
              <a:ext cx="888119" cy="37521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4955" y="4736494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Myriad Pro" panose="020B0503030403020204" pitchFamily="34" charset="0"/>
                </a:rPr>
                <a:t>chunking</a:t>
              </a:r>
              <a:endParaRPr lang="ko-KR" altLang="en-US" sz="1050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>
          <a:xfrm>
            <a:off x="2956684" y="5184491"/>
            <a:ext cx="630601" cy="197401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655893" y="5184491"/>
            <a:ext cx="272683" cy="197401"/>
          </a:xfrm>
          <a:prstGeom prst="roundRect">
            <a:avLst/>
          </a:prstGeom>
          <a:solidFill>
            <a:srgbClr val="9BBB59">
              <a:alpha val="40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19908" y="5184491"/>
            <a:ext cx="347920" cy="197401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4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</a:t>
            </a:r>
            <a:r>
              <a:rPr lang="ko-KR" altLang="en-US" dirty="0"/>
              <a:t>추진 일정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43476"/>
              </p:ext>
            </p:extLst>
          </p:nvPr>
        </p:nvGraphicFramePr>
        <p:xfrm>
          <a:off x="467547" y="2564904"/>
          <a:ext cx="8424448" cy="36727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899031126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181070234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목표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91430" marR="91430" marT="45715" marB="45715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8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1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 개발 계획 수립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선행 연구 조사 및 분석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 개발</a:t>
                      </a: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 설계 및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베이스라인 모델 개발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3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</a:txBody>
                  <a:tcPr marL="91430" marR="91430" marT="45715" marB="45715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 개발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 성능 개선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</a:t>
                      </a: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결과 보고 및 </a:t>
                      </a:r>
                      <a:endParaRPr lang="en-US" altLang="ko-KR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 개선점 논의</a:t>
                      </a: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310729"/>
                  </a:ext>
                </a:extLst>
              </a:tr>
              <a:tr h="4724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개선 및 모듈화</a:t>
                      </a:r>
                    </a:p>
                  </a:txBody>
                  <a:tcPr marL="91430" marR="91430" marT="45715" marB="45715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이해 기술 개선점 적용 및 </a:t>
                      </a: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en-US" altLang="ko-KR" sz="1200" b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91430" marR="91430" marT="45715" marB="45715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보고서 작성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0" marR="91430" marT="45715" marB="4571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196752"/>
            <a:ext cx="8640000" cy="1231446"/>
          </a:xfrm>
        </p:spPr>
        <p:txBody>
          <a:bodyPr/>
          <a:lstStyle/>
          <a:p>
            <a:r>
              <a:rPr lang="ko-KR" altLang="en-US" dirty="0"/>
              <a:t> 중간 보고 발표를 통해 중간 결과 공유 및  개선점 논의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 </a:t>
            </a:r>
            <a:r>
              <a:rPr lang="ko-KR" altLang="en-US" dirty="0"/>
              <a:t>저하에 대한 해결 방안을 토대로 대화 이해 기술 성능 개선</a:t>
            </a:r>
            <a:endParaRPr lang="en-US" altLang="ko-KR" dirty="0"/>
          </a:p>
          <a:p>
            <a:pPr lvl="1"/>
            <a:r>
              <a:rPr lang="ko-KR" altLang="en-US" dirty="0"/>
              <a:t>학술대회 발표 </a:t>
            </a:r>
            <a:r>
              <a:rPr lang="en-US" altLang="ko-KR" dirty="0"/>
              <a:t>/ </a:t>
            </a:r>
            <a:r>
              <a:rPr lang="ko-KR" altLang="en-US"/>
              <a:t>논문 게재를 통해 연구 결과물 도출</a:t>
            </a:r>
            <a:endParaRPr lang="en-US" altLang="ko-KR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4032000" y="-2727264"/>
            <a:ext cx="360000" cy="7920000"/>
          </a:xfrm>
        </p:spPr>
        <p:txBody>
          <a:bodyPr>
            <a:noAutofit/>
          </a:bodyPr>
          <a:lstStyle/>
          <a:p>
            <a:r>
              <a:rPr lang="ko-KR" altLang="en-US" dirty="0"/>
              <a:t>과제 및 연구 실적 추진 일정 개요</a:t>
            </a:r>
          </a:p>
        </p:txBody>
      </p:sp>
    </p:spTree>
    <p:extLst>
      <p:ext uri="{BB962C8B-B14F-4D97-AF65-F5344CB8AC3E}">
        <p14:creationId xmlns:p14="http://schemas.microsoft.com/office/powerpoint/2010/main" val="6034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640515"/>
          </a:xfrm>
        </p:spPr>
        <p:txBody>
          <a:bodyPr/>
          <a:lstStyle/>
          <a:p>
            <a:r>
              <a:rPr lang="ko-KR" altLang="en-US" dirty="0" err="1"/>
              <a:t>심층학습</a:t>
            </a:r>
            <a:r>
              <a:rPr lang="ko-KR" altLang="en-US" dirty="0"/>
              <a:t> 기반 대화 이해 기술 개발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971520" y="404744"/>
            <a:ext cx="360000" cy="1800000"/>
          </a:xfrm>
        </p:spPr>
        <p:txBody>
          <a:bodyPr>
            <a:noAutofit/>
          </a:bodyPr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53" name="텍스트 개체 틀 2"/>
          <p:cNvSpPr txBox="1">
            <a:spLocks/>
          </p:cNvSpPr>
          <p:nvPr/>
        </p:nvSpPr>
        <p:spPr>
          <a:xfrm>
            <a:off x="252000" y="2276872"/>
            <a:ext cx="8640000" cy="154537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180000" tIns="288000" rIns="180000" bIns="72000" rtlCol="0" anchor="t" anchorCtr="0">
            <a:spAutoFit/>
          </a:bodyPr>
          <a:lstStyle>
            <a:lvl1pPr marL="177800" indent="-177800" algn="l" defTabSz="914400" rtl="0" eaLnBrk="1" latin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  <a:defRPr lang="ko-KR" altLang="en-US" sz="12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Ø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Clr>
                <a:srgbClr val="FF5050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학습코퍼스가 있는 경우의 지도 학습 방법 기반 대화 이해 성능 기술 개발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슬롯 포함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학습코퍼스에 대해 의미적으로 유사하게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paraphrasing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문장에 대한 커버리지 확장 방법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도메인 내에서 </a:t>
            </a:r>
            <a:r>
              <a:rPr lang="ko-KR" altLang="en-US" sz="16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어휘적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unknown/unseen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문장에 대한 커버리지 확장 방법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텍스트 개체 틀 3"/>
          <p:cNvSpPr txBox="1">
            <a:spLocks/>
          </p:cNvSpPr>
          <p:nvPr/>
        </p:nvSpPr>
        <p:spPr>
          <a:xfrm rot="5400000">
            <a:off x="971520" y="1412856"/>
            <a:ext cx="360000" cy="180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</p:spPr>
        <p:txBody>
          <a:bodyPr vert="vert270" wrap="none" lIns="0" tIns="180000" rIns="0" bIns="180000" rtlCol="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내용</a:t>
            </a:r>
          </a:p>
        </p:txBody>
      </p:sp>
      <p:pic>
        <p:nvPicPr>
          <p:cNvPr id="1026" name="Picture 2" descr="http://cliparts.co/cliparts/Lid/d7e/Lidd7e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5130" y="4357110"/>
            <a:ext cx="19802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robohub.org/wp-content/uploads/2014/02/humanoid_thinking_thinker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://olivepen.com/epm/data/cartoonclip/1/32_001_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11" y="4063933"/>
            <a:ext cx="857090" cy="7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olivepen.com/epm/data/cartoonclip/1/32_001_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1976" y="4174930"/>
            <a:ext cx="857090" cy="7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olivepen.com/epm/data/cartoonclip/1/32_001_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992" y="5412205"/>
            <a:ext cx="1001106" cy="8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olivepen.com/epm/data/cartoonclip/1/32_001_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27" y="5301208"/>
            <a:ext cx="1001106" cy="8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4435049" y="4951764"/>
            <a:ext cx="59294" cy="6035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ClrTx/>
              <a:buSzTx/>
              <a:buFontTx/>
              <a:buNone/>
            </a:pPr>
            <a:endParaRPr kumimoji="0" lang="ko-KR" altLang="ko-KR" sz="1600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4464767" y="5096839"/>
            <a:ext cx="59294" cy="6035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ClrTx/>
              <a:buSzTx/>
              <a:buFontTx/>
              <a:buNone/>
            </a:pPr>
            <a:endParaRPr kumimoji="0" lang="ko-KR" altLang="ko-KR" sz="1600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4497200" y="5231865"/>
            <a:ext cx="59294" cy="6035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ClrTx/>
              <a:buSzTx/>
              <a:buFontTx/>
              <a:buNone/>
            </a:pPr>
            <a:endParaRPr kumimoji="0" lang="ko-KR" altLang="ko-KR" sz="1600"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1028" name="Picture 4" descr="speak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47" y="4274014"/>
            <a:ext cx="2047055" cy="17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51516" y="3541614"/>
            <a:ext cx="8640050" cy="2911722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9992" y="5550418"/>
            <a:ext cx="2736304" cy="53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Myriad Pro" panose="020B0503030403020204" pitchFamily="34" charset="0"/>
              </a:rPr>
              <a:t>Contact_name</a:t>
            </a:r>
            <a:r>
              <a:rPr lang="en-US" altLang="ko-KR" sz="1400" dirty="0">
                <a:solidFill>
                  <a:schemeClr val="tx1"/>
                </a:solidFill>
                <a:latin typeface="Myriad Pro" panose="020B0503030403020204" pitchFamily="34" charset="0"/>
              </a:rPr>
              <a:t> =  “Bob”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yriad Pro" panose="020B0503030403020204" pitchFamily="34" charset="0"/>
              </a:rPr>
              <a:t>subject    =  “fishing this weekend”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352307"/>
            <a:ext cx="8639570" cy="2129624"/>
          </a:xfrm>
        </p:spPr>
        <p:txBody>
          <a:bodyPr>
            <a:normAutofit/>
          </a:bodyPr>
          <a:lstStyle/>
          <a:p>
            <a:r>
              <a:rPr lang="ko-KR" altLang="en-US" dirty="0"/>
              <a:t> 사용자의 발화 의도를 분석하여 대화 시스템의 </a:t>
            </a:r>
            <a:r>
              <a:rPr lang="en-US" altLang="ko-KR" dirty="0"/>
              <a:t>semantic representation</a:t>
            </a:r>
            <a:r>
              <a:rPr lang="ko-KR" altLang="en-US" dirty="0"/>
              <a:t>으로 변환</a:t>
            </a:r>
            <a:r>
              <a:rPr lang="en-US" altLang="ko-KR" dirty="0"/>
              <a:t>(</a:t>
            </a:r>
            <a:r>
              <a:rPr lang="ko-KR" altLang="en-US" dirty="0"/>
              <a:t>해석</a:t>
            </a:r>
            <a:r>
              <a:rPr lang="en-US" altLang="ko-KR" dirty="0"/>
              <a:t>)</a:t>
            </a:r>
            <a:r>
              <a:rPr lang="ko-KR" altLang="en-US" dirty="0"/>
              <a:t>하는 기술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사용자의 발화</a:t>
            </a:r>
            <a:endParaRPr lang="en-US" altLang="ko-KR" dirty="0"/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발화에 대한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의도 분석 결과</a:t>
            </a:r>
            <a:r>
              <a:rPr lang="en-US" altLang="ko-KR" dirty="0"/>
              <a:t>)</a:t>
            </a:r>
            <a:r>
              <a:rPr lang="ko-KR" altLang="en-US" dirty="0"/>
              <a:t> 및 </a:t>
            </a:r>
            <a:r>
              <a:rPr lang="ko-KR" altLang="en-US" dirty="0" err="1"/>
              <a:t>시맨틱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subject goal, dialog act identification</a:t>
            </a:r>
          </a:p>
          <a:p>
            <a:pPr lvl="2"/>
            <a:r>
              <a:rPr lang="en-US" altLang="ko-KR" dirty="0"/>
              <a:t>domain-specific semantic concept (slot-value structure)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2971643" y="-1569955"/>
            <a:ext cx="392400" cy="5832653"/>
          </a:xfrm>
        </p:spPr>
        <p:txBody>
          <a:bodyPr>
            <a:noAutofit/>
          </a:bodyPr>
          <a:lstStyle/>
          <a:p>
            <a:r>
              <a:rPr lang="ko-KR" altLang="en-US" dirty="0"/>
              <a:t>대화 이해 기술</a:t>
            </a:r>
            <a:r>
              <a:rPr lang="en-US" altLang="ko-KR" dirty="0"/>
              <a:t>(Spoken Language Understanding)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511" y="3552441"/>
            <a:ext cx="4110599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Problem Definition on Spoken Language Understanding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3428" y="4024682"/>
            <a:ext cx="1151314" cy="7662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yriad Pro" panose="020B0503030403020204" pitchFamily="34" charset="0"/>
              </a:rPr>
              <a:t>ASR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635896" y="4019872"/>
            <a:ext cx="1151314" cy="7710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yriad Pro" panose="020B0503030403020204" pitchFamily="34" charset="0"/>
              </a:rPr>
              <a:t>SLU</a:t>
            </a:r>
          </a:p>
        </p:txBody>
      </p:sp>
      <p:pic>
        <p:nvPicPr>
          <p:cNvPr id="39" name="Picture 2" descr="http://cliparts.co/cliparts/Lid/d7e/Lidd7ek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5" y="4070288"/>
            <a:ext cx="827182" cy="6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39" idx="3"/>
            <a:endCxn id="6" idx="1"/>
          </p:cNvCxnSpPr>
          <p:nvPr/>
        </p:nvCxnSpPr>
        <p:spPr>
          <a:xfrm>
            <a:off x="1434707" y="4405648"/>
            <a:ext cx="718721" cy="2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" idx="3"/>
            <a:endCxn id="38" idx="1"/>
          </p:cNvCxnSpPr>
          <p:nvPr/>
        </p:nvCxnSpPr>
        <p:spPr>
          <a:xfrm flipV="1">
            <a:off x="3304742" y="4405407"/>
            <a:ext cx="331154" cy="2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313" y="5006921"/>
            <a:ext cx="2088232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Myriad Pro" panose="020B0503030403020204" pitchFamily="34" charset="0"/>
              </a:rPr>
              <a:t>Just sent email to Bob about fishing this weekend</a:t>
            </a:r>
            <a:endParaRPr lang="ko-KR" altLang="en-US" sz="1200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738945"/>
            <a:ext cx="97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Myriad Pro" panose="020B0503030403020204" pitchFamily="34" charset="0"/>
              </a:rPr>
              <a:t>Utterance</a:t>
            </a:r>
            <a:endParaRPr lang="ko-KR" altLang="en-US" sz="1400" b="1" dirty="0">
              <a:latin typeface="Myriad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5131" y="4128851"/>
            <a:ext cx="110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Myriad Pro" panose="020B0503030403020204" pitchFamily="34" charset="0"/>
              </a:rPr>
              <a:t>SLU Output</a:t>
            </a:r>
            <a:endParaRPr lang="ko-KR" altLang="en-US" sz="1400" b="1" dirty="0">
              <a:latin typeface="Myriad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3934" y="6088359"/>
            <a:ext cx="21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Myriad Pro" panose="020B0503030403020204" pitchFamily="34" charset="0"/>
              </a:rPr>
              <a:t>Semantic Representation</a:t>
            </a:r>
            <a:endParaRPr lang="ko-KR" altLang="en-US" sz="1400" b="1" dirty="0">
              <a:latin typeface="Myriad Pro" panose="020B0503030403020204" pitchFamily="34" charset="0"/>
            </a:endParaRPr>
          </a:p>
        </p:txBody>
      </p:sp>
      <p:cxnSp>
        <p:nvCxnSpPr>
          <p:cNvPr id="11" name="꺾인 연결선 10"/>
          <p:cNvCxnSpPr>
            <a:stCxn id="38" idx="3"/>
            <a:endCxn id="5" idx="0"/>
          </p:cNvCxnSpPr>
          <p:nvPr/>
        </p:nvCxnSpPr>
        <p:spPr>
          <a:xfrm>
            <a:off x="4787210" y="4405407"/>
            <a:ext cx="1080934" cy="11450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940153" y="4854460"/>
            <a:ext cx="1410459" cy="317540"/>
          </a:xfrm>
          <a:prstGeom prst="roundRect">
            <a:avLst>
              <a:gd name="adj" fmla="val 2853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yriad Pro" panose="020B0503030403020204" pitchFamily="34" charset="0"/>
              </a:rPr>
              <a:t>DA : </a:t>
            </a:r>
            <a:r>
              <a:rPr lang="en-US" altLang="ko-KR" sz="1400" dirty="0" err="1">
                <a:solidFill>
                  <a:schemeClr val="tx1"/>
                </a:solidFill>
                <a:latin typeface="Myriad Pro" panose="020B0503030403020204" pitchFamily="34" charset="0"/>
              </a:rPr>
              <a:t>send_email</a:t>
            </a:r>
            <a:endParaRPr lang="en-US" altLang="ko-KR" sz="14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1667" y="4595936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Myriad Pro" panose="020B0503030403020204" pitchFamily="34" charset="0"/>
                <a:sym typeface="Wingdings" panose="05000000000000000000" pitchFamily="2" charset="2"/>
              </a:rPr>
              <a:t>Dialog act (DA) prediction</a:t>
            </a:r>
            <a:endParaRPr lang="ko-KR" altLang="en-US" sz="11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0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859310"/>
          </a:xfrm>
        </p:spPr>
        <p:txBody>
          <a:bodyPr/>
          <a:lstStyle/>
          <a:p>
            <a:r>
              <a:rPr lang="ko-KR" altLang="en-US" dirty="0"/>
              <a:t> 발화 단위로 </a:t>
            </a:r>
            <a:r>
              <a:rPr lang="en-US" altLang="ko-KR" dirty="0"/>
              <a:t>dialog act</a:t>
            </a:r>
            <a:r>
              <a:rPr lang="ko-KR" altLang="en-US" dirty="0"/>
              <a:t>를 분류하는 모델</a:t>
            </a:r>
            <a:endParaRPr lang="en-US" altLang="ko-KR" dirty="0"/>
          </a:p>
          <a:p>
            <a:pPr lvl="1"/>
            <a:r>
              <a:rPr lang="en-US" altLang="ko-KR" dirty="0"/>
              <a:t>Hierarchical Recurrent Encoder</a:t>
            </a:r>
            <a:r>
              <a:rPr lang="ko-KR" altLang="en-US" dirty="0"/>
              <a:t>로 발화를 </a:t>
            </a:r>
            <a:r>
              <a:rPr lang="ko-KR" altLang="en-US" dirty="0" err="1"/>
              <a:t>인코딩</a:t>
            </a:r>
            <a:endParaRPr lang="en-US" altLang="ko-KR" dirty="0"/>
          </a:p>
          <a:p>
            <a:pPr lvl="1"/>
            <a:r>
              <a:rPr lang="en-US" altLang="ko-KR" dirty="0"/>
              <a:t>Linear chain CRF</a:t>
            </a:r>
            <a:r>
              <a:rPr lang="ko-KR" altLang="en-US" dirty="0"/>
              <a:t>로 </a:t>
            </a:r>
            <a:r>
              <a:rPr lang="ko-KR" altLang="en-US" dirty="0" err="1"/>
              <a:t>인코딩된</a:t>
            </a:r>
            <a:r>
              <a:rPr lang="ko-KR" altLang="en-US" dirty="0"/>
              <a:t> 발화를 대상으로 </a:t>
            </a:r>
            <a:r>
              <a:rPr lang="en-US" altLang="ko-KR" dirty="0"/>
              <a:t>dialog act</a:t>
            </a:r>
            <a:r>
              <a:rPr lang="ko-KR" altLang="en-US" dirty="0"/>
              <a:t>를 분류함</a:t>
            </a:r>
            <a:endParaRPr lang="en-US" altLang="ko-KR" dirty="0"/>
          </a:p>
          <a:p>
            <a:pPr lvl="1"/>
            <a:r>
              <a:rPr lang="en-US" altLang="ko-KR" dirty="0"/>
              <a:t>MRDA : ICSI Meeting Recorder Dialogue Act corpus, </a:t>
            </a:r>
            <a:r>
              <a:rPr lang="en-US" altLang="ko-KR" dirty="0" err="1"/>
              <a:t>SwDA</a:t>
            </a:r>
            <a:r>
              <a:rPr lang="en-US" altLang="ko-KR" dirty="0"/>
              <a:t> : </a:t>
            </a:r>
            <a:r>
              <a:rPr lang="en-US" altLang="ko-KR" dirty="0" err="1"/>
              <a:t>Swtichboard</a:t>
            </a:r>
            <a:r>
              <a:rPr lang="en-US" altLang="ko-KR" dirty="0"/>
              <a:t> Dialog Act Corpus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보유한 대화 코퍼스</a:t>
            </a:r>
            <a:r>
              <a:rPr lang="en-US" altLang="ko-KR" dirty="0"/>
              <a:t>(DSTC4-pilot task)</a:t>
            </a:r>
            <a:r>
              <a:rPr lang="ko-KR" altLang="en-US" dirty="0"/>
              <a:t>를 대상으로 </a:t>
            </a:r>
            <a:r>
              <a:rPr lang="en-US" altLang="ko-KR" dirty="0"/>
              <a:t>35.9%</a:t>
            </a:r>
            <a:r>
              <a:rPr lang="ko-KR" altLang="en-US" dirty="0"/>
              <a:t>의 </a:t>
            </a:r>
            <a:r>
              <a:rPr lang="en-US" altLang="ko-KR" dirty="0"/>
              <a:t>DA </a:t>
            </a:r>
            <a:r>
              <a:rPr lang="ko-KR" altLang="en-US" dirty="0"/>
              <a:t>분류</a:t>
            </a:r>
            <a:r>
              <a:rPr lang="en-US" altLang="ko-KR" dirty="0"/>
              <a:t> </a:t>
            </a:r>
            <a:r>
              <a:rPr lang="ko-KR" altLang="en-US" dirty="0"/>
              <a:t>정확도를 보임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3979973" y="-2603229"/>
            <a:ext cx="392446" cy="7848392"/>
          </a:xfrm>
          <a:prstGeom prst="round2SameRect">
            <a:avLst>
              <a:gd name="adj1" fmla="val 50000"/>
              <a:gd name="adj2" fmla="val 0"/>
            </a:avLst>
          </a:prstGeom>
        </p:spPr>
        <p:txBody>
          <a:bodyPr>
            <a:noAutofit/>
          </a:bodyPr>
          <a:lstStyle/>
          <a:p>
            <a:r>
              <a:rPr lang="en-US" altLang="ko-KR" dirty="0"/>
              <a:t>Dialog Act Sequence Labeling using Hierarchical encoder with CRF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7" y="6343436"/>
            <a:ext cx="54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yriad Pro" pitchFamily="34" charset="0"/>
              </a:rPr>
              <a:t>Kumar et al., “Dialog Act Sequence Labeling using Hierarchical encoder with CRF,” </a:t>
            </a:r>
            <a:r>
              <a:rPr lang="en-US" altLang="ko-KR" sz="1050" dirty="0" err="1">
                <a:latin typeface="Myriad Pro" pitchFamily="34" charset="0"/>
              </a:rPr>
              <a:t>Arxiv</a:t>
            </a:r>
            <a:r>
              <a:rPr lang="en-US" altLang="ko-KR" sz="1050" dirty="0">
                <a:latin typeface="Myriad Pro" pitchFamily="34" charset="0"/>
              </a:rPr>
              <a:t>. 2017</a:t>
            </a:r>
            <a:endParaRPr lang="ko-KR" altLang="en-US" sz="1050" dirty="0">
              <a:latin typeface="Myriad Pro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501" y="3253619"/>
            <a:ext cx="8640050" cy="3057312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279" y="3259028"/>
            <a:ext cx="4448737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Dialog Act Sequence Labeling using Hierarchical encoder with CRF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85028"/>
            <a:ext cx="4708950" cy="256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42" y="3284984"/>
            <a:ext cx="3034655" cy="4433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730511"/>
            <a:ext cx="2663499" cy="1469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59" y="5209640"/>
            <a:ext cx="2663499" cy="10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182201"/>
          </a:xfrm>
        </p:spPr>
        <p:txBody>
          <a:bodyPr/>
          <a:lstStyle/>
          <a:p>
            <a:r>
              <a:rPr lang="en-US" altLang="ko-KR" sz="1600" dirty="0"/>
              <a:t>Intent</a:t>
            </a:r>
            <a:r>
              <a:rPr lang="ko-KR" altLang="en-US" sz="1600" dirty="0"/>
              <a:t>와 </a:t>
            </a:r>
            <a:r>
              <a:rPr lang="en-US" altLang="ko-KR" sz="1600" dirty="0"/>
              <a:t>semantic tag </a:t>
            </a:r>
            <a:r>
              <a:rPr lang="ko-KR" altLang="en-US" sz="1600" dirty="0"/>
              <a:t>생성을 위한 각각의 </a:t>
            </a:r>
            <a:r>
              <a:rPr lang="en-US" altLang="ko-KR" sz="1600" dirty="0"/>
              <a:t>RNN </a:t>
            </a:r>
            <a:r>
              <a:rPr lang="ko-KR" altLang="en-US" sz="1600" dirty="0"/>
              <a:t>모델을 구축한 뒤</a:t>
            </a:r>
            <a:r>
              <a:rPr lang="en-US" altLang="ko-KR" sz="1600" dirty="0"/>
              <a:t>, hidden state</a:t>
            </a:r>
            <a:r>
              <a:rPr lang="ko-KR" altLang="en-US" sz="1600" dirty="0"/>
              <a:t> 정보를 공유</a:t>
            </a:r>
            <a:endParaRPr lang="en-US" altLang="ko-KR" sz="1600" dirty="0"/>
          </a:p>
          <a:p>
            <a:pPr lvl="1"/>
            <a:r>
              <a:rPr lang="en-US" altLang="ko-KR" sz="1500" dirty="0"/>
              <a:t>Hidden state </a:t>
            </a:r>
            <a:r>
              <a:rPr lang="ko-KR" altLang="en-US" sz="1500" dirty="0"/>
              <a:t>정보를 별도의 </a:t>
            </a:r>
            <a:r>
              <a:rPr lang="en-US" altLang="ko-KR" sz="1500" dirty="0"/>
              <a:t>decoder state</a:t>
            </a:r>
            <a:r>
              <a:rPr lang="ko-KR" altLang="en-US" sz="1500" dirty="0"/>
              <a:t>에서 입력 받는 지의 유무에 따라 모델이 </a:t>
            </a:r>
            <a:r>
              <a:rPr lang="en-US" altLang="ko-KR" sz="1500" dirty="0"/>
              <a:t>2</a:t>
            </a:r>
            <a:r>
              <a:rPr lang="ko-KR" altLang="en-US" sz="1500" dirty="0"/>
              <a:t>개로 나뉘어짐</a:t>
            </a:r>
            <a:endParaRPr lang="en-US" altLang="ko-KR" sz="1500" dirty="0"/>
          </a:p>
          <a:p>
            <a:r>
              <a:rPr lang="en-US" altLang="ko-KR" sz="1600" dirty="0"/>
              <a:t>ATIS dataset</a:t>
            </a:r>
            <a:r>
              <a:rPr lang="ko-KR" altLang="en-US" sz="1600" dirty="0"/>
              <a:t>에서 우수한</a:t>
            </a:r>
            <a:r>
              <a:rPr lang="en-US" altLang="ko-KR" sz="1600" dirty="0"/>
              <a:t> </a:t>
            </a:r>
            <a:r>
              <a:rPr lang="ko-KR" altLang="en-US" sz="1600" dirty="0"/>
              <a:t>결과를 보임 </a:t>
            </a:r>
            <a:r>
              <a:rPr lang="en-US" altLang="ko-KR" sz="1600" dirty="0"/>
              <a:t>(SOTA) : 96.8 (Slot, F1) / 98.9% (Intent, Acc.)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3852160" y="-2475416"/>
            <a:ext cx="360040" cy="7560360"/>
          </a:xfrm>
          <a:prstGeom prst="round2SameRect">
            <a:avLst>
              <a:gd name="adj1" fmla="val 50000"/>
              <a:gd name="adj2" fmla="val 0"/>
            </a:avLst>
          </a:prstGeom>
        </p:spPr>
        <p:txBody>
          <a:bodyPr>
            <a:noAutofit/>
          </a:bodyPr>
          <a:lstStyle/>
          <a:p>
            <a:r>
              <a:rPr lang="en-US" altLang="ko-KR" sz="1800" dirty="0"/>
              <a:t>RNN Semantic Frame Parsing Model for Intent Detection and Slot Filling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343436"/>
            <a:ext cx="6676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yriad Pro" pitchFamily="34" charset="0"/>
              </a:rPr>
              <a:t>Wang et al., “A Bi-model based RNN Semantic Frame Parsing Model for Intent Detection and Slot Filling,” NAACL 2018</a:t>
            </a:r>
            <a:endParaRPr lang="ko-KR" altLang="en-US" sz="1050" dirty="0">
              <a:latin typeface="Myriad Pro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501" y="2679846"/>
            <a:ext cx="8640050" cy="3701482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279" y="2686072"/>
            <a:ext cx="2144481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RNN Semantic Parsing Model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" y="2944608"/>
            <a:ext cx="3082039" cy="22692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77280"/>
            <a:ext cx="3384376" cy="227109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107" y="5772393"/>
            <a:ext cx="2515226" cy="5932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843" y="5202240"/>
            <a:ext cx="2691755" cy="6111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375" y="5165574"/>
            <a:ext cx="2376264" cy="60584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6905" y="5763379"/>
            <a:ext cx="2269479" cy="609041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355976" y="2851324"/>
            <a:ext cx="0" cy="334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859310"/>
          </a:xfrm>
        </p:spPr>
        <p:txBody>
          <a:bodyPr/>
          <a:lstStyle/>
          <a:p>
            <a:r>
              <a:rPr lang="en-US" altLang="ko-KR" dirty="0"/>
              <a:t>Attention + slot-gated mechanism </a:t>
            </a:r>
            <a:r>
              <a:rPr lang="ko-KR" altLang="en-US" dirty="0"/>
              <a:t>기반의 </a:t>
            </a:r>
            <a:r>
              <a:rPr lang="en-US" altLang="ko-KR" dirty="0"/>
              <a:t>single model</a:t>
            </a:r>
          </a:p>
          <a:p>
            <a:pPr lvl="1"/>
            <a:r>
              <a:rPr lang="en-US" altLang="ko-KR" dirty="0"/>
              <a:t>Slot-gated mechanism</a:t>
            </a:r>
            <a:r>
              <a:rPr lang="ko-KR" altLang="en-US" dirty="0"/>
              <a:t>을 이용하여 </a:t>
            </a:r>
            <a:r>
              <a:rPr lang="en-US" altLang="ko-KR" dirty="0"/>
              <a:t>intent </a:t>
            </a:r>
            <a:r>
              <a:rPr lang="ko-KR" altLang="en-US" dirty="0"/>
              <a:t>정보를 </a:t>
            </a:r>
            <a:r>
              <a:rPr lang="en-US" altLang="ko-KR" dirty="0"/>
              <a:t>slot prediction</a:t>
            </a:r>
            <a:r>
              <a:rPr lang="ko-KR" altLang="en-US" dirty="0"/>
              <a:t>에 활용함</a:t>
            </a:r>
            <a:endParaRPr lang="en-US" altLang="ko-KR" dirty="0"/>
          </a:p>
          <a:p>
            <a:r>
              <a:rPr lang="en-US" altLang="ko-KR" dirty="0"/>
              <a:t>ATIS dataset</a:t>
            </a:r>
            <a:r>
              <a:rPr lang="ko-KR" altLang="en-US" dirty="0"/>
              <a:t>와 </a:t>
            </a:r>
            <a:r>
              <a:rPr lang="en-US" altLang="ko-KR" dirty="0"/>
              <a:t>Snips</a:t>
            </a:r>
            <a:r>
              <a:rPr lang="ko-KR" altLang="en-US" dirty="0"/>
              <a:t>에서 우수한</a:t>
            </a:r>
            <a:r>
              <a:rPr lang="en-US" altLang="ko-KR" dirty="0"/>
              <a:t> </a:t>
            </a:r>
            <a:r>
              <a:rPr lang="ko-KR" altLang="en-US" dirty="0"/>
              <a:t>결과를 보임</a:t>
            </a:r>
            <a:endParaRPr lang="en-US" altLang="ko-KR" dirty="0"/>
          </a:p>
          <a:p>
            <a:pPr lvl="1"/>
            <a:r>
              <a:rPr lang="en-US" altLang="ko-KR" dirty="0"/>
              <a:t>ATIS</a:t>
            </a:r>
            <a:r>
              <a:rPr lang="ko-KR" altLang="en-US" dirty="0"/>
              <a:t> </a:t>
            </a:r>
            <a:r>
              <a:rPr lang="en-US" altLang="ko-KR" dirty="0"/>
              <a:t> : 94.8 (Slot, F1), 93.6% (Intent, Acc.) / 95.2 (Slot, F1), 94.1% (Intent, Acc.)</a:t>
            </a:r>
          </a:p>
          <a:p>
            <a:pPr lvl="1"/>
            <a:r>
              <a:rPr lang="en-US" altLang="ko-KR" dirty="0"/>
              <a:t>Snips : 88.8 (Slot, F1), 97% (Intent, Acc.) / 88.3 (Slot, F1), 96.8% (Intent, Acc.)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 rot="5400000">
            <a:off x="3851500" y="-2475236"/>
            <a:ext cx="360040" cy="7560000"/>
          </a:xfrm>
        </p:spPr>
        <p:txBody>
          <a:bodyPr>
            <a:noAutofit/>
          </a:bodyPr>
          <a:lstStyle/>
          <a:p>
            <a:r>
              <a:rPr lang="en-US" altLang="ko-KR" dirty="0"/>
              <a:t>Slot-Gated Modeling for Joint Slot Filling and Intent Prediction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343436"/>
            <a:ext cx="50802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yriad Pro" pitchFamily="34" charset="0"/>
              </a:rPr>
              <a:t>Goo et al., “Slot-Gated Modeling for Joint Slot Filling and Intent Prediction,” NAACL 2018</a:t>
            </a:r>
            <a:endParaRPr lang="ko-KR" altLang="en-US" sz="1050" dirty="0">
              <a:latin typeface="Myriad Pro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501" y="3187020"/>
            <a:ext cx="8640050" cy="3123912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279" y="3187020"/>
            <a:ext cx="1424401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</a:rPr>
              <a:t>Slot-Gated Model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97746"/>
            <a:ext cx="4752528" cy="21779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92080" y="3440477"/>
            <a:ext cx="2520000" cy="105637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17" y="3626127"/>
            <a:ext cx="915017" cy="434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121" y="3486152"/>
            <a:ext cx="1404657" cy="674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701" y="4182416"/>
            <a:ext cx="1957484" cy="271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2831" y="3212976"/>
            <a:ext cx="852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yriad Pro" pitchFamily="34" charset="0"/>
              </a:rPr>
              <a:t>Slot Filling</a:t>
            </a:r>
            <a:endParaRPr lang="ko-KR" altLang="en-US" sz="1200" dirty="0">
              <a:latin typeface="Myriad Pro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7522" y="4670181"/>
            <a:ext cx="2520000" cy="34299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8273" y="4448145"/>
            <a:ext cx="147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yriad Pro" pitchFamily="34" charset="0"/>
              </a:rPr>
              <a:t>Intention prediction</a:t>
            </a:r>
            <a:endParaRPr lang="ko-KR" altLang="en-US" sz="1200" dirty="0">
              <a:latin typeface="Myriad Pro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702" y="4737907"/>
            <a:ext cx="1957484" cy="2393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7454" y="5301208"/>
            <a:ext cx="1745928" cy="2459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1225" y="5522424"/>
            <a:ext cx="1931095" cy="2127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292080" y="5246245"/>
            <a:ext cx="2520000" cy="100264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2831" y="5018744"/>
            <a:ext cx="155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yriad Pro" pitchFamily="34" charset="0"/>
              </a:rPr>
              <a:t>Slot-Gate mechanism</a:t>
            </a:r>
            <a:endParaRPr lang="ko-KR" altLang="en-US" sz="1200" dirty="0">
              <a:latin typeface="Myriad Pro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7045" y="5780241"/>
            <a:ext cx="1739454" cy="462124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H="1">
            <a:off x="5316859" y="5747568"/>
            <a:ext cx="2351485" cy="24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7457" y="5128245"/>
            <a:ext cx="1276340" cy="11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1501" y="2492896"/>
            <a:ext cx="8640050" cy="396044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972913"/>
          </a:xfrm>
        </p:spPr>
        <p:txBody>
          <a:bodyPr/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r>
              <a:rPr lang="en-US" altLang="ko-KR" sz="1800" dirty="0"/>
              <a:t>: ATIS Dataset, DSTC4 Pilot Task (SLU) dataset, Restaurant dataset</a:t>
            </a:r>
          </a:p>
          <a:p>
            <a:r>
              <a:rPr lang="ko-KR" altLang="en-US" sz="1800" dirty="0"/>
              <a:t> 성능 평가 </a:t>
            </a:r>
            <a:r>
              <a:rPr lang="en-US" altLang="ko-KR" sz="1800" dirty="0"/>
              <a:t>: F1 (Slot Filling), Acc. (Dialog act)</a:t>
            </a:r>
            <a:endParaRPr lang="ko-KR" altLang="en-US" sz="1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실험 설정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6592"/>
              </p:ext>
            </p:extLst>
          </p:nvPr>
        </p:nvGraphicFramePr>
        <p:xfrm>
          <a:off x="467992" y="2829520"/>
          <a:ext cx="4032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746040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3575682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1150702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203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ATIS</a:t>
                      </a:r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DSTC4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(Pilot)</a:t>
                      </a:r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Restaurant</a:t>
                      </a:r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Vocabulary</a:t>
                      </a:r>
                      <a:r>
                        <a:rPr lang="en-US" altLang="ko-KR" sz="12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Size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722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273,580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159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44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#Slots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16 (76)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13 (30)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3872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#Speech act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(Dialog</a:t>
                      </a:r>
                      <a:r>
                        <a:rPr lang="en-US" altLang="ko-KR" sz="12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 act</a:t>
                      </a:r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4(19)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23337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313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59443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146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382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1,424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84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Training Set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Size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4,478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11,948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1,282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78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Valid Set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size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500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4,812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420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Test</a:t>
                      </a:r>
                      <a:r>
                        <a:rPr lang="en-US" altLang="ko-KR" sz="12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 Set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size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893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7,848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190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568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829520"/>
            <a:ext cx="4107175" cy="31683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7279" y="2492896"/>
            <a:ext cx="2216489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The</a:t>
            </a:r>
            <a:r>
              <a:rPr lang="ko-KR" altLang="en-US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Statistics of Three Dataset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5118" y="6104329"/>
            <a:ext cx="14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Myriad Pro" panose="020B0503030403020204" pitchFamily="34" charset="0"/>
                <a:ea typeface="나눔바른고딕" panose="020B0603020101020101" pitchFamily="50" charset="-127"/>
              </a:rPr>
              <a:t>&lt;DSTC4 Example &gt;</a:t>
            </a:r>
            <a:endParaRPr lang="ko-KR" altLang="en-US" sz="1200" b="1" dirty="0"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2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1501" y="3443742"/>
            <a:ext cx="8640050" cy="3009593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2117842"/>
          </a:xfrm>
        </p:spPr>
        <p:txBody>
          <a:bodyPr/>
          <a:lstStyle/>
          <a:p>
            <a:r>
              <a:rPr lang="ko-KR" altLang="en-US" sz="1800" dirty="0"/>
              <a:t>성능 측정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lvl="1"/>
            <a:r>
              <a:rPr lang="ko-KR" altLang="en-US" sz="1600" dirty="0"/>
              <a:t> 단일 도메인의 데이터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 어휘</a:t>
            </a:r>
            <a:r>
              <a:rPr lang="en-US" altLang="ko-KR" sz="1600" dirty="0"/>
              <a:t>/DA/Slot</a:t>
            </a:r>
            <a:r>
              <a:rPr lang="ko-KR" altLang="en-US" sz="1600" dirty="0"/>
              <a:t>의 개수가 다른 데이터에 대해서 성능을 측정</a:t>
            </a:r>
            <a:endParaRPr lang="en-US" altLang="ko-KR" sz="1600" dirty="0"/>
          </a:p>
          <a:p>
            <a:pPr lvl="2"/>
            <a:r>
              <a:rPr lang="en-US" altLang="ko-KR" dirty="0"/>
              <a:t>DSTC4 : DA </a:t>
            </a:r>
            <a:r>
              <a:rPr lang="ko-KR" altLang="en-US" dirty="0"/>
              <a:t>개수 변화에 따른 </a:t>
            </a:r>
            <a:r>
              <a:rPr lang="en-US" altLang="ko-KR" dirty="0"/>
              <a:t>DA </a:t>
            </a:r>
            <a:r>
              <a:rPr lang="ko-KR" altLang="en-US" dirty="0"/>
              <a:t>성능 측정 및 비교 </a:t>
            </a:r>
            <a:r>
              <a:rPr lang="en-US" altLang="ko-KR" dirty="0"/>
              <a:t>(19/313/1,424)</a:t>
            </a:r>
          </a:p>
          <a:p>
            <a:pPr lvl="2"/>
            <a:r>
              <a:rPr lang="en-US" altLang="ko-KR" dirty="0"/>
              <a:t>Restaurant : DA </a:t>
            </a:r>
            <a:r>
              <a:rPr lang="ko-KR" altLang="en-US" dirty="0"/>
              <a:t>개수 변화에 따른 </a:t>
            </a:r>
            <a:r>
              <a:rPr lang="en-US" altLang="ko-KR" dirty="0"/>
              <a:t>DA </a:t>
            </a:r>
            <a:r>
              <a:rPr lang="ko-KR" altLang="en-US" dirty="0"/>
              <a:t>성능 측정 및 비교 </a:t>
            </a:r>
            <a:r>
              <a:rPr lang="en-US" altLang="ko-KR" dirty="0"/>
              <a:t>(10/146)</a:t>
            </a:r>
          </a:p>
          <a:p>
            <a:pPr lvl="1"/>
            <a:r>
              <a:rPr lang="en-US" altLang="ko-KR" sz="1600" dirty="0"/>
              <a:t> Sent. : Slot</a:t>
            </a:r>
            <a:r>
              <a:rPr lang="ko-KR" altLang="en-US" sz="1600" dirty="0"/>
              <a:t>과 </a:t>
            </a:r>
            <a:r>
              <a:rPr lang="en-US" altLang="ko-KR" sz="1600" dirty="0"/>
              <a:t>DA</a:t>
            </a:r>
            <a:r>
              <a:rPr lang="ko-KR" altLang="en-US" sz="1600" dirty="0"/>
              <a:t>를 모두 맞춘 경우</a:t>
            </a:r>
            <a:endParaRPr lang="en-US" altLang="ko-KR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실험 결과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09172"/>
              </p:ext>
            </p:extLst>
          </p:nvPr>
        </p:nvGraphicFramePr>
        <p:xfrm>
          <a:off x="495526" y="3789040"/>
          <a:ext cx="817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17874478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5485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583474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42433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2028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80028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0649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23896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0592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45466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모델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ATIS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항공 예약</a:t>
                      </a:r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DSTC4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여행 예약</a:t>
                      </a:r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상담</a:t>
                      </a:r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Restaurant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음식 주문</a:t>
                      </a:r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92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Slot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(F1)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DA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Sent.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Slot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(F1)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DA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Sent.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Slot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(F1)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DA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Sent.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Acc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9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Slot-gated</a:t>
                      </a:r>
                      <a:r>
                        <a:rPr lang="en-US" altLang="ko-KR" sz="1600" b="1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(Full)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94.8</a:t>
                      </a:r>
                      <a:endParaRPr lang="ko-KR" altLang="en-US" sz="16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93.6</a:t>
                      </a:r>
                      <a:endParaRPr lang="ko-KR" altLang="en-US" sz="16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82.2</a:t>
                      </a:r>
                      <a:endParaRPr lang="ko-KR" altLang="en-US" sz="16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49.6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33.5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26.8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32.9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2.6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1.6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587403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Slot-gated (Intent)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95.3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93.8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82.3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50.9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73.4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50.6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66.0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78.4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27.4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13831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Myriad Pro" panose="020B0503030403020204" pitchFamily="34" charset="0"/>
                        </a:rPr>
                        <a:t>50.6</a:t>
                      </a:r>
                      <a:endParaRPr lang="ko-KR" altLang="en-US" sz="16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Myriad Pro" panose="020B0503030403020204" pitchFamily="34" charset="0"/>
                        </a:rPr>
                        <a:t>42.0</a:t>
                      </a:r>
                      <a:endParaRPr lang="ko-KR" altLang="en-US" sz="16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Myriad Pro" panose="020B0503030403020204" pitchFamily="34" charset="0"/>
                        </a:rPr>
                        <a:t>31.9</a:t>
                      </a:r>
                      <a:endParaRPr lang="ko-KR" altLang="en-US" sz="1600" dirty="0">
                        <a:latin typeface="Myriad Pro" panose="020B0503030403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2132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66.3</a:t>
                      </a:r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3.7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3.1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7355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50.1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34.0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26.7</a:t>
                      </a:r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65978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1501" y="3438832"/>
            <a:ext cx="4094475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Experimental Results of Slot Filling and Dialog Act Prediction </a:t>
            </a:r>
          </a:p>
        </p:txBody>
      </p:sp>
    </p:spTree>
    <p:extLst>
      <p:ext uri="{BB962C8B-B14F-4D97-AF65-F5344CB8AC3E}">
        <p14:creationId xmlns:p14="http://schemas.microsoft.com/office/powerpoint/2010/main" val="239876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000" y="1268760"/>
            <a:ext cx="8640000" cy="1806988"/>
          </a:xfrm>
        </p:spPr>
        <p:txBody>
          <a:bodyPr/>
          <a:lstStyle/>
          <a:p>
            <a:r>
              <a:rPr lang="ko-KR" altLang="en-US" sz="1700" dirty="0"/>
              <a:t> </a:t>
            </a:r>
            <a:r>
              <a:rPr lang="en-US" altLang="ko-KR" sz="1700" dirty="0"/>
              <a:t>Slot filling </a:t>
            </a:r>
            <a:r>
              <a:rPr lang="ko-KR" altLang="en-US" sz="1700" dirty="0"/>
              <a:t>오류 분석 </a:t>
            </a:r>
            <a:endParaRPr lang="en-US" altLang="ko-KR" sz="17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dirty="0"/>
              <a:t>sequence </a:t>
            </a:r>
            <a:r>
              <a:rPr lang="ko-KR" altLang="en-US" dirty="0"/>
              <a:t>반영 부족 문제</a:t>
            </a:r>
            <a:endParaRPr lang="en-US" altLang="ko-KR" sz="1600" dirty="0"/>
          </a:p>
          <a:p>
            <a:pPr lvl="2"/>
            <a:r>
              <a:rPr lang="ko-KR" altLang="en-US" sz="1600" dirty="0"/>
              <a:t>같은 단어라도 컨텍스트</a:t>
            </a:r>
            <a:r>
              <a:rPr lang="ko-KR" altLang="en-US" dirty="0"/>
              <a:t>에 따라 </a:t>
            </a:r>
            <a:r>
              <a:rPr lang="ko-KR" altLang="en-US" sz="1600" dirty="0"/>
              <a:t>태그의 유</a:t>
            </a:r>
            <a:r>
              <a:rPr lang="en-US" altLang="ko-KR" sz="1600" dirty="0"/>
              <a:t>/</a:t>
            </a:r>
            <a:r>
              <a:rPr lang="ko-KR" altLang="en-US" sz="1600" dirty="0"/>
              <a:t>무와 종류가 달라질 수 있음</a:t>
            </a:r>
            <a:endParaRPr lang="en-US" altLang="ko-KR" sz="1600" dirty="0"/>
          </a:p>
          <a:p>
            <a:pPr lvl="1"/>
            <a:r>
              <a:rPr lang="ko-KR" altLang="en-US" dirty="0"/>
              <a:t> 분류 일관성 문제</a:t>
            </a:r>
            <a:endParaRPr lang="en-US" altLang="ko-KR" dirty="0"/>
          </a:p>
          <a:p>
            <a:pPr lvl="2"/>
            <a:r>
              <a:rPr lang="ko-KR" altLang="en-US" sz="1600" dirty="0"/>
              <a:t>단어 단위로 </a:t>
            </a:r>
            <a:r>
              <a:rPr lang="en-US" altLang="ko-KR" sz="1600" dirty="0"/>
              <a:t>BIO </a:t>
            </a:r>
            <a:r>
              <a:rPr lang="ko-KR" altLang="en-US" sz="1600" dirty="0"/>
              <a:t>표기법으로 </a:t>
            </a:r>
            <a:r>
              <a:rPr lang="en-US" altLang="ko-KR" sz="1600" dirty="0"/>
              <a:t>tag</a:t>
            </a:r>
            <a:r>
              <a:rPr lang="ko-KR" altLang="en-US" sz="1600" dirty="0"/>
              <a:t>를 예측하는 과정에서 </a:t>
            </a:r>
            <a:r>
              <a:rPr lang="en-US" altLang="ko-KR" sz="1600" dirty="0"/>
              <a:t>tag</a:t>
            </a:r>
            <a:r>
              <a:rPr lang="ko-KR" altLang="en-US" sz="1600" dirty="0"/>
              <a:t>가 다르게 나오는 경우</a:t>
            </a:r>
            <a:endParaRPr lang="en-US" altLang="ko-KR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실험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1501" y="3140968"/>
            <a:ext cx="8640050" cy="3168352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360000" rIns="180000" bIns="180000" rtlCol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  <a:p>
            <a:pPr marL="171450" indent="-171450" algn="just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ko-KR" sz="1050" b="1" dirty="0">
              <a:solidFill>
                <a:schemeClr val="tx1"/>
              </a:solidFill>
              <a:latin typeface="Myriad Pro" panose="020B050303040302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501" y="3140968"/>
            <a:ext cx="2484000" cy="2419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Myriad Pro" panose="020B0503030403020204" pitchFamily="34" charset="0"/>
                <a:ea typeface="나눔바른고딕" panose="020B0603020101020101" pitchFamily="50" charset="-127"/>
              </a:rPr>
              <a:t>Experimental Results of Slot Filling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79675"/>
              </p:ext>
            </p:extLst>
          </p:nvPr>
        </p:nvGraphicFramePr>
        <p:xfrm>
          <a:off x="451461" y="4503456"/>
          <a:ext cx="7015417" cy="7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52670231"/>
                    </a:ext>
                  </a:extLst>
                </a:gridCol>
                <a:gridCol w="230517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4198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0467863"/>
                    </a:ext>
                  </a:extLst>
                </a:gridCol>
                <a:gridCol w="1041816">
                  <a:extLst>
                    <a:ext uri="{9D8B030D-6E8A-4147-A177-3AD203B41FA5}">
                      <a16:colId xmlns:a16="http://schemas.microsoft.com/office/drawing/2014/main" val="36140214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76308364"/>
                    </a:ext>
                  </a:extLst>
                </a:gridCol>
                <a:gridCol w="415084">
                  <a:extLst>
                    <a:ext uri="{9D8B030D-6E8A-4147-A177-3AD203B41FA5}">
                      <a16:colId xmlns:a16="http://schemas.microsoft.com/office/drawing/2014/main" val="99207266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8350849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3366786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5918226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482829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Input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well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uh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would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recommend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you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change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some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singapore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money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Gold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1393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Pred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area.city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cat.main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21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7180"/>
              </p:ext>
            </p:extLst>
          </p:nvPr>
        </p:nvGraphicFramePr>
        <p:xfrm>
          <a:off x="451461" y="3567352"/>
          <a:ext cx="6927638" cy="7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5267023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  <a:gridCol w="459475">
                  <a:extLst>
                    <a:ext uri="{9D8B030D-6E8A-4147-A177-3AD203B41FA5}">
                      <a16:colId xmlns:a16="http://schemas.microsoft.com/office/drawing/2014/main" val="3654198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0046786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14021465"/>
                    </a:ext>
                  </a:extLst>
                </a:gridCol>
                <a:gridCol w="689213">
                  <a:extLst>
                    <a:ext uri="{9D8B030D-6E8A-4147-A177-3AD203B41FA5}">
                      <a16:colId xmlns:a16="http://schemas.microsoft.com/office/drawing/2014/main" val="377630836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92072661"/>
                    </a:ext>
                  </a:extLst>
                </a:gridCol>
                <a:gridCol w="918950">
                  <a:extLst>
                    <a:ext uri="{9D8B030D-6E8A-4147-A177-3AD203B41FA5}">
                      <a16:colId xmlns:a16="http://schemas.microsoft.com/office/drawing/2014/main" val="238350849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Input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saturday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sunday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would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from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eleven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ten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p.m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Gold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time.date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time.date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time.open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time.close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time.close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1393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Pred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time.date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time.date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time.date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time.open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time.close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21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70233"/>
              </p:ext>
            </p:extLst>
          </p:nvPr>
        </p:nvGraphicFramePr>
        <p:xfrm>
          <a:off x="451461" y="5409304"/>
          <a:ext cx="3672000" cy="7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526702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54198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004678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Input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this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is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savoury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food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Gold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food.main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food.main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1393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Pred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B-</a:t>
                      </a:r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food.main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21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8992"/>
              </p:ext>
            </p:extLst>
          </p:nvPr>
        </p:nvGraphicFramePr>
        <p:xfrm>
          <a:off x="4313421" y="5409304"/>
          <a:ext cx="2448000" cy="7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5267023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177806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685031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98340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Input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okay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it’s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savoury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7079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Gold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1393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Pred</a:t>
                      </a:r>
                      <a:endParaRPr lang="ko-KR" altLang="en-US" sz="1200" b="1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yriad Pro" panose="020B0503030403020204" pitchFamily="34" charset="0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200" dirty="0">
                        <a:latin typeface="Myriad Pro" panose="020B050303040302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44827</TotalTime>
  <Words>1482</Words>
  <Application>Microsoft Office PowerPoint</Application>
  <PresentationFormat>화면 슬라이드 쇼(4:3)</PresentationFormat>
  <Paragraphs>537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Myriad Pro</vt:lpstr>
      <vt:lpstr>Cambria Math</vt:lpstr>
      <vt:lpstr>나눔바른고딕</vt:lpstr>
      <vt:lpstr>Wingdings</vt:lpstr>
      <vt:lpstr>Arial</vt:lpstr>
      <vt:lpstr>맑은 고딕</vt:lpstr>
      <vt:lpstr>Office 테마</vt:lpstr>
      <vt:lpstr>PowerPoint 프레젠테이션</vt:lpstr>
      <vt:lpstr>연구 개요</vt:lpstr>
      <vt:lpstr>문제 정의</vt:lpstr>
      <vt:lpstr>관련연구</vt:lpstr>
      <vt:lpstr>관련연구</vt:lpstr>
      <vt:lpstr>관련연구</vt:lpstr>
      <vt:lpstr>실험</vt:lpstr>
      <vt:lpstr>실험</vt:lpstr>
      <vt:lpstr>실험</vt:lpstr>
      <vt:lpstr>실험</vt:lpstr>
      <vt:lpstr>해결 방안</vt:lpstr>
      <vt:lpstr>해결 방안</vt:lpstr>
      <vt:lpstr>해결 방안</vt:lpstr>
      <vt:lpstr>과제 추진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주요 연구 내용 – Spatio-Temporal Preference Learning</dc:title>
  <dc:creator>sunny</dc:creator>
  <cp:lastModifiedBy>김원규</cp:lastModifiedBy>
  <cp:revision>693</cp:revision>
  <cp:lastPrinted>2015-05-07T10:39:26Z</cp:lastPrinted>
  <dcterms:created xsi:type="dcterms:W3CDTF">2015-04-14T02:07:43Z</dcterms:created>
  <dcterms:modified xsi:type="dcterms:W3CDTF">2018-11-11T17:43:55Z</dcterms:modified>
</cp:coreProperties>
</file>