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64" r:id="rId2"/>
    <p:sldId id="422" r:id="rId3"/>
    <p:sldId id="1249" r:id="rId4"/>
    <p:sldId id="1263" r:id="rId5"/>
    <p:sldId id="1264" r:id="rId6"/>
    <p:sldId id="1265" r:id="rId7"/>
    <p:sldId id="1266" r:id="rId8"/>
    <p:sldId id="1267" r:id="rId9"/>
    <p:sldId id="1268" r:id="rId10"/>
    <p:sldId id="1269" r:id="rId11"/>
    <p:sldId id="1270" r:id="rId12"/>
    <p:sldId id="1271" r:id="rId13"/>
    <p:sldId id="1272" r:id="rId14"/>
    <p:sldId id="1273" r:id="rId15"/>
    <p:sldId id="1274" r:id="rId16"/>
    <p:sldId id="1275" r:id="rId17"/>
    <p:sldId id="1276" r:id="rId18"/>
    <p:sldId id="1278" r:id="rId19"/>
    <p:sldId id="1277" r:id="rId20"/>
    <p:sldId id="1280" r:id="rId21"/>
    <p:sldId id="1281" r:id="rId22"/>
    <p:sldId id="1282" r:id="rId23"/>
    <p:sldId id="1283" r:id="rId24"/>
    <p:sldId id="1284" r:id="rId25"/>
    <p:sldId id="1285" r:id="rId26"/>
    <p:sldId id="1286" r:id="rId27"/>
    <p:sldId id="276" r:id="rId28"/>
  </p:sldIdLst>
  <p:sldSz cx="9144000" cy="6858000" type="screen4x3"/>
  <p:notesSz cx="6797675" cy="9928225"/>
  <p:embeddedFontLst>
    <p:embeddedFont>
      <p:font typeface="Arial Unicode MS" panose="020B0600000101010101" charset="-127"/>
      <p:regular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나눔바른고딕" panose="020B0603020101020101" pitchFamily="50" charset="-127"/>
      <p:regular r:id="rId33"/>
      <p:bold r:id="rId34"/>
    </p:embeddedFont>
    <p:embeddedFont>
      <p:font typeface="나눔스퀘어" panose="020B0600000101010101" pitchFamily="50" charset="-127"/>
      <p:regular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8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그저 </a:t>
            </a:r>
            <a:r>
              <a:rPr lang="en-US" altLang="ko-KR" dirty="0"/>
              <a:t>ELECTRA </a:t>
            </a:r>
            <a:r>
              <a:rPr lang="ko-KR" altLang="en-US" dirty="0"/>
              <a:t>인코딩</a:t>
            </a:r>
            <a:endParaRPr lang="en-US" altLang="ko-KR" dirty="0"/>
          </a:p>
          <a:p>
            <a:r>
              <a:rPr lang="ko-KR" altLang="en-US" dirty="0"/>
              <a:t>일단 </a:t>
            </a:r>
            <a:r>
              <a:rPr lang="en-US" altLang="ko-KR" dirty="0" err="1"/>
              <a:t>concat</a:t>
            </a:r>
            <a:r>
              <a:rPr lang="ko-KR" altLang="en-US" dirty="0"/>
              <a:t>해서 인코딩한다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46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6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6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시그모이드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Gate</a:t>
            </a:r>
            <a:r>
              <a:rPr lang="ko-KR" altLang="en-US" dirty="0"/>
              <a:t>가 </a:t>
            </a:r>
            <a:r>
              <a:rPr lang="en-US" altLang="ko-KR" dirty="0"/>
              <a:t>element-wise</a:t>
            </a:r>
            <a:r>
              <a:rPr lang="ko-KR" altLang="en-US" dirty="0"/>
              <a:t>랑 </a:t>
            </a:r>
            <a:r>
              <a:rPr lang="en-US" altLang="ko-KR" dirty="0"/>
              <a:t>difference = P</a:t>
            </a:r>
            <a:r>
              <a:rPr lang="ko-KR" altLang="en-US" dirty="0"/>
              <a:t>를 구하기 </a:t>
            </a:r>
            <a:r>
              <a:rPr lang="ko-KR" altLang="en-US" dirty="0" err="1"/>
              <a:t>위한것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en-US" altLang="ko-KR" dirty="0"/>
              <a:t>-1</a:t>
            </a:r>
            <a:r>
              <a:rPr lang="ko-KR" altLang="en-US" dirty="0"/>
              <a:t>은 </a:t>
            </a:r>
            <a:r>
              <a:rPr lang="en-US" altLang="ko-KR" dirty="0"/>
              <a:t>gate </a:t>
            </a:r>
            <a:r>
              <a:rPr lang="ko-KR" altLang="en-US" dirty="0"/>
              <a:t>후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 = </a:t>
            </a:r>
            <a:r>
              <a:rPr lang="ko-KR" altLang="en-US" dirty="0"/>
              <a:t>각 정보 </a:t>
            </a:r>
            <a:r>
              <a:rPr lang="en-US" altLang="ko-KR" dirty="0"/>
              <a:t>preservation ratio </a:t>
            </a:r>
            <a:r>
              <a:rPr lang="ko-KR" altLang="en-US" dirty="0"/>
              <a:t>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Original info</a:t>
            </a:r>
            <a:r>
              <a:rPr lang="ko-KR" altLang="en-US" dirty="0"/>
              <a:t>를 고려하네 </a:t>
            </a:r>
            <a:r>
              <a:rPr lang="en-US" altLang="ko-KR" dirty="0"/>
              <a:t>? = E = U1, S1, U2, S2, R </a:t>
            </a:r>
            <a:r>
              <a:rPr lang="ko-KR" altLang="en-US" dirty="0"/>
              <a:t>모두 고려함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92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Maxpooling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9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Tanh 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5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CEL?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6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0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문제가 </a:t>
            </a:r>
            <a:r>
              <a:rPr lang="en-US" altLang="ko-KR" dirty="0"/>
              <a:t>100</a:t>
            </a:r>
            <a:r>
              <a:rPr lang="ko-KR" altLang="en-US" dirty="0"/>
              <a:t>개 인데 내가 </a:t>
            </a:r>
            <a:r>
              <a:rPr lang="en-US" altLang="ko-KR" dirty="0"/>
              <a:t>50</a:t>
            </a:r>
            <a:r>
              <a:rPr lang="ko-KR" altLang="en-US" dirty="0"/>
              <a:t>개만 풀어서 </a:t>
            </a:r>
            <a:r>
              <a:rPr lang="ko-KR" altLang="en-US" dirty="0" err="1"/>
              <a:t>다맞춤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재현율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퍼 </a:t>
            </a:r>
            <a:r>
              <a:rPr lang="en-US" altLang="ko-KR" dirty="0"/>
              <a:t>= </a:t>
            </a:r>
            <a:r>
              <a:rPr lang="ko-KR" altLang="en-US" dirty="0"/>
              <a:t>얼마나 많은 객체를 찾았느냐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 </a:t>
            </a:r>
            <a:r>
              <a:rPr lang="en-US" altLang="ko-KR" dirty="0"/>
              <a:t>= </a:t>
            </a:r>
            <a:r>
              <a:rPr lang="ko-KR" altLang="en-US" dirty="0"/>
              <a:t>문제가 </a:t>
            </a:r>
            <a:r>
              <a:rPr lang="en-US" altLang="ko-KR" dirty="0"/>
              <a:t>100</a:t>
            </a:r>
            <a:r>
              <a:rPr lang="ko-KR" altLang="en-US" dirty="0"/>
              <a:t>개인데 내가 </a:t>
            </a:r>
            <a:r>
              <a:rPr lang="en-US" altLang="ko-KR" dirty="0"/>
              <a:t>30</a:t>
            </a:r>
            <a:r>
              <a:rPr lang="ko-KR" altLang="en-US" dirty="0"/>
              <a:t>개만 풀어서 다 맞춤 </a:t>
            </a:r>
            <a:r>
              <a:rPr lang="en-US" altLang="ko-KR" dirty="0"/>
              <a:t>= </a:t>
            </a:r>
            <a:r>
              <a:rPr lang="ko-KR" altLang="en-US" dirty="0"/>
              <a:t>정확도 </a:t>
            </a:r>
            <a:r>
              <a:rPr lang="en-US" altLang="ko-KR" dirty="0"/>
              <a:t>100</a:t>
            </a:r>
            <a:r>
              <a:rPr lang="ko-KR" altLang="en-US" dirty="0"/>
              <a:t>퍼 </a:t>
            </a:r>
            <a:r>
              <a:rPr lang="en-US" altLang="ko-KR" dirty="0"/>
              <a:t>= </a:t>
            </a:r>
            <a:r>
              <a:rPr lang="ko-KR" altLang="en-US" dirty="0"/>
              <a:t>얼마나 정확히 객체를 찾았느냐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상반관계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클래스에 대해 </a:t>
            </a:r>
            <a:r>
              <a:rPr lang="en-US" altLang="ko-KR" dirty="0"/>
              <a:t>Confidence level </a:t>
            </a:r>
            <a:r>
              <a:rPr lang="ko-KR" altLang="en-US" dirty="0"/>
              <a:t>바꿔가며 각 클래스마다 </a:t>
            </a:r>
            <a:r>
              <a:rPr lang="en-US" altLang="ko-KR" dirty="0"/>
              <a:t>AP </a:t>
            </a:r>
            <a:r>
              <a:rPr lang="ko-KR" altLang="en-US" dirty="0"/>
              <a:t>곡선 구할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클래스가 여러 개</a:t>
            </a:r>
            <a:r>
              <a:rPr lang="en-US" altLang="ko-KR" dirty="0"/>
              <a:t>(</a:t>
            </a:r>
            <a:r>
              <a:rPr lang="ko-KR" altLang="en-US" dirty="0"/>
              <a:t>답변 후보가 여러 개</a:t>
            </a:r>
            <a:r>
              <a:rPr lang="en-US" altLang="ko-KR" dirty="0"/>
              <a:t>)</a:t>
            </a:r>
            <a:r>
              <a:rPr lang="ko-KR" altLang="en-US" dirty="0"/>
              <a:t>라면 </a:t>
            </a:r>
            <a:r>
              <a:rPr lang="en-US" altLang="ko-KR" dirty="0" err="1"/>
              <a:t>mAP</a:t>
            </a:r>
            <a:r>
              <a:rPr lang="ko-KR" altLang="en-US" dirty="0"/>
              <a:t>를 구할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MAP = </a:t>
            </a:r>
            <a:r>
              <a:rPr lang="ko-KR" altLang="en-US" dirty="0"/>
              <a:t>즉 얼마나 잘 맞추고 다양한 답변을 고르는지</a:t>
            </a:r>
            <a:r>
              <a:rPr lang="en-US" altLang="ko-KR" dirty="0"/>
              <a:t> </a:t>
            </a:r>
            <a:r>
              <a:rPr lang="ko-KR" altLang="en-US" dirty="0"/>
              <a:t>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</a:t>
            </a:r>
          </a:p>
          <a:p>
            <a:endParaRPr lang="en-US" altLang="ko-KR" dirty="0"/>
          </a:p>
          <a:p>
            <a:r>
              <a:rPr lang="en-US" altLang="ko-KR" dirty="0"/>
              <a:t>MRR = true </a:t>
            </a:r>
            <a:r>
              <a:rPr lang="ko-KR" altLang="en-US" dirty="0"/>
              <a:t>답변을 몇 번째로 고를까</a:t>
            </a:r>
            <a:r>
              <a:rPr lang="en-US" altLang="ko-KR" dirty="0"/>
              <a:t>? </a:t>
            </a:r>
            <a:r>
              <a:rPr lang="ko-KR" altLang="en-US" dirty="0"/>
              <a:t>를 샘플마다 평균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샘플 </a:t>
            </a:r>
            <a:r>
              <a:rPr lang="en-US" altLang="ko-KR" dirty="0"/>
              <a:t>– 2</a:t>
            </a:r>
            <a:r>
              <a:rPr lang="ko-KR" altLang="en-US" dirty="0"/>
              <a:t>순위가 답변 </a:t>
            </a:r>
            <a:r>
              <a:rPr lang="en-US" altLang="ko-KR" dirty="0"/>
              <a:t>= ½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샘플 </a:t>
            </a:r>
            <a:r>
              <a:rPr lang="en-US" altLang="ko-KR" dirty="0"/>
              <a:t>– 3</a:t>
            </a:r>
            <a:r>
              <a:rPr lang="ko-KR" altLang="en-US" dirty="0"/>
              <a:t>순위가 답변 </a:t>
            </a:r>
            <a:r>
              <a:rPr lang="en-US" altLang="ko-KR" dirty="0"/>
              <a:t>= 1/3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(1/2 + 1/3) / 2 = 5/12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-------------------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Precision</a:t>
            </a:r>
            <a:r>
              <a:rPr lang="ko-KR" altLang="en-US" dirty="0"/>
              <a:t> </a:t>
            </a:r>
            <a:r>
              <a:rPr lang="en-US" altLang="ko-KR" dirty="0"/>
              <a:t>at position 1 = P@1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top-k</a:t>
            </a:r>
            <a:r>
              <a:rPr lang="ko-KR" altLang="en-US" dirty="0"/>
              <a:t> 중 정답 횟수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o/k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 </a:t>
            </a:r>
            <a:r>
              <a:rPr lang="ko-KR" altLang="en-US" dirty="0"/>
              <a:t>답변 후보가 몇 개 일지 모름</a:t>
            </a:r>
            <a:r>
              <a:rPr lang="en-US" altLang="ko-KR" dirty="0"/>
              <a:t>?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--------------------------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 err="1"/>
              <a:t>Rn@k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답변 </a:t>
            </a:r>
            <a:r>
              <a:rPr lang="ko-KR" altLang="en-US" dirty="0" err="1"/>
              <a:t>후보중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 골랐는데 거기에 정답 개수 비율 </a:t>
            </a:r>
            <a:r>
              <a:rPr lang="en-US" altLang="ko-KR" dirty="0"/>
              <a:t>o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1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</a:t>
            </a:r>
            <a:r>
              <a:rPr lang="en-US" altLang="ko-KR" dirty="0"/>
              <a:t>SA-BERT</a:t>
            </a:r>
            <a:r>
              <a:rPr lang="ko-KR" altLang="en-US" dirty="0"/>
              <a:t>는 </a:t>
            </a:r>
            <a:r>
              <a:rPr lang="en-US" altLang="ko-KR" dirty="0"/>
              <a:t>BERT</a:t>
            </a:r>
            <a:r>
              <a:rPr lang="ko-KR" altLang="en-US" dirty="0"/>
              <a:t>고</a:t>
            </a:r>
            <a:endParaRPr lang="en-US" altLang="ko-KR" dirty="0"/>
          </a:p>
          <a:p>
            <a:r>
              <a:rPr lang="en-US" altLang="ko-KR" dirty="0"/>
              <a:t>MDFN</a:t>
            </a:r>
            <a:r>
              <a:rPr lang="ko-KR" altLang="en-US" dirty="0"/>
              <a:t>은 </a:t>
            </a:r>
            <a:r>
              <a:rPr lang="en-US" altLang="ko-KR" dirty="0"/>
              <a:t>ELECTRA </a:t>
            </a:r>
            <a:r>
              <a:rPr lang="ko-KR" altLang="en-US" dirty="0"/>
              <a:t>아닌가 </a:t>
            </a:r>
            <a:r>
              <a:rPr lang="en-US" altLang="ko-KR" dirty="0"/>
              <a:t>= </a:t>
            </a:r>
            <a:r>
              <a:rPr lang="ko-KR" altLang="en-US" dirty="0"/>
              <a:t>의문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EDC</a:t>
            </a:r>
            <a:r>
              <a:rPr lang="ko-KR" altLang="en-US" dirty="0"/>
              <a:t>에서는 왜 </a:t>
            </a:r>
            <a:r>
              <a:rPr lang="ko-KR" altLang="en-US" dirty="0" err="1"/>
              <a:t>약한가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6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82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12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61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00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66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80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41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0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문제 </a:t>
            </a:r>
            <a:r>
              <a:rPr lang="en-US" altLang="ko-KR" dirty="0"/>
              <a:t>= utterances</a:t>
            </a:r>
            <a:r>
              <a:rPr lang="ko-KR" altLang="en-US" dirty="0"/>
              <a:t>들을 한번에 그냥 </a:t>
            </a:r>
            <a:r>
              <a:rPr lang="en-US" altLang="ko-KR" dirty="0"/>
              <a:t>response</a:t>
            </a:r>
            <a:r>
              <a:rPr lang="ko-KR" altLang="en-US" dirty="0"/>
              <a:t>와 </a:t>
            </a:r>
            <a:r>
              <a:rPr lang="en-US" altLang="ko-KR" dirty="0" err="1"/>
              <a:t>concat</a:t>
            </a:r>
            <a:r>
              <a:rPr lang="en-US" altLang="ko-KR" dirty="0"/>
              <a:t> and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발화간의</a:t>
            </a:r>
            <a:r>
              <a:rPr lang="en-US" altLang="ko-KR" dirty="0"/>
              <a:t>,</a:t>
            </a:r>
            <a:r>
              <a:rPr lang="ko-KR" altLang="en-US" dirty="0"/>
              <a:t> 발화 내에서 의미를 따로 알아야함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발화에서 </a:t>
            </a:r>
            <a:r>
              <a:rPr lang="en-US" altLang="ko-KR" dirty="0"/>
              <a:t>speaker role, utterance </a:t>
            </a:r>
            <a:r>
              <a:rPr lang="ko-KR" altLang="en-US" dirty="0"/>
              <a:t>적인 </a:t>
            </a:r>
            <a:r>
              <a:rPr lang="en-US" altLang="ko-KR" dirty="0"/>
              <a:t>role</a:t>
            </a:r>
            <a:r>
              <a:rPr lang="ko-KR" altLang="en-US" dirty="0"/>
              <a:t>을 따로 </a:t>
            </a:r>
            <a:r>
              <a:rPr lang="ko-KR" altLang="en-US" dirty="0" err="1"/>
              <a:t>구분해야함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3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1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 </a:t>
            </a:r>
            <a:r>
              <a:rPr lang="en-US" altLang="ko-KR" dirty="0"/>
              <a:t>– </a:t>
            </a:r>
            <a:r>
              <a:rPr lang="ko-KR" altLang="en-US" dirty="0"/>
              <a:t>상대적 위치 정보도 항상 반영 </a:t>
            </a:r>
            <a:r>
              <a:rPr lang="en-US" altLang="ko-KR" dirty="0"/>
              <a:t>= </a:t>
            </a:r>
            <a:r>
              <a:rPr lang="ko-KR" altLang="en-US" dirty="0"/>
              <a:t>메모리 많이 듦</a:t>
            </a:r>
            <a:endParaRPr lang="en-US" altLang="ko-KR" dirty="0"/>
          </a:p>
          <a:p>
            <a:r>
              <a:rPr lang="ko-KR" altLang="en-US" dirty="0"/>
              <a:t>끝 부분에서 이미 앞에서 다 인코딩 </a:t>
            </a:r>
            <a:r>
              <a:rPr lang="en-US" altLang="ko-KR" dirty="0"/>
              <a:t>representation </a:t>
            </a:r>
            <a:r>
              <a:rPr lang="ko-KR" altLang="en-US" dirty="0"/>
              <a:t>잘 됐기 때문에 그 정도로 소비할 필요가 없다고 생각</a:t>
            </a:r>
            <a:r>
              <a:rPr lang="en-US" altLang="ko-KR" dirty="0"/>
              <a:t>(</a:t>
            </a:r>
            <a:r>
              <a:rPr lang="ko-KR" altLang="en-US" dirty="0"/>
              <a:t>이미 여기서는 </a:t>
            </a:r>
            <a:r>
              <a:rPr lang="en-US" altLang="ko-KR" dirty="0"/>
              <a:t>word</a:t>
            </a:r>
            <a:r>
              <a:rPr lang="ko-KR" altLang="en-US" dirty="0"/>
              <a:t> 단위가 아니라 </a:t>
            </a:r>
            <a:r>
              <a:rPr lang="en-US" altLang="ko-KR" dirty="0"/>
              <a:t>utterances 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2020.12.24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dirty="0"/>
              <a:t>Filling the Gap of Utterance-aware and Speaker-aware Representation for Multi-turn Dialogue</a:t>
            </a:r>
            <a:endParaRPr lang="en-US" altLang="ko-KR" sz="36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A98AD-CC17-4AB1-980F-A710396E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" y="3597374"/>
            <a:ext cx="8429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Encoding Context and Response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5EECB-4BDE-4EB6-A3A8-8BF3BD53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57663"/>
            <a:ext cx="4162599" cy="4378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33BE0-9D5F-4FB1-B811-2B93AF397FB6}"/>
              </a:ext>
            </a:extLst>
          </p:cNvPr>
          <p:cNvSpPr txBox="1"/>
          <p:nvPr/>
        </p:nvSpPr>
        <p:spPr>
          <a:xfrm>
            <a:off x="5645188" y="56369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ELECTRA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E38DA-8A77-4359-AE7F-E3C360390D6A}"/>
              </a:ext>
            </a:extLst>
          </p:cNvPr>
          <p:cNvSpPr txBox="1"/>
          <p:nvPr/>
        </p:nvSpPr>
        <p:spPr>
          <a:xfrm>
            <a:off x="-331385" y="2331557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1&gt;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C4E96-59FB-42AF-93B2-C4156C8742A7}"/>
              </a:ext>
            </a:extLst>
          </p:cNvPr>
          <p:cNvSpPr txBox="1"/>
          <p:nvPr/>
        </p:nvSpPr>
        <p:spPr>
          <a:xfrm>
            <a:off x="-331385" y="2036520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U1: Oh, sorry. I will move to the smoking area.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93B5D-B1D0-4D95-AAC6-F24C18E0401D}"/>
              </a:ext>
            </a:extLst>
          </p:cNvPr>
          <p:cNvSpPr txBox="1"/>
          <p:nvPr/>
        </p:nvSpPr>
        <p:spPr>
          <a:xfrm>
            <a:off x="-331385" y="3337211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2&gt;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D873D-FF8B-470A-B1C1-849D864FE330}"/>
              </a:ext>
            </a:extLst>
          </p:cNvPr>
          <p:cNvSpPr txBox="1"/>
          <p:nvPr/>
        </p:nvSpPr>
        <p:spPr>
          <a:xfrm>
            <a:off x="-321916" y="2828608"/>
            <a:ext cx="5839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U2: I’m afraid no table in the smoking area </a:t>
            </a:r>
            <a:b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available now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6E8B-E0B5-494C-8A85-E5F6F6F89C40}"/>
              </a:ext>
            </a:extLst>
          </p:cNvPr>
          <p:cNvSpPr txBox="1"/>
          <p:nvPr/>
        </p:nvSpPr>
        <p:spPr>
          <a:xfrm>
            <a:off x="-321916" y="4363519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&lt;SPEAKER 1&gt;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C9B32-3E6D-4B62-BACF-5AED97947F69}"/>
              </a:ext>
            </a:extLst>
          </p:cNvPr>
          <p:cNvSpPr txBox="1"/>
          <p:nvPr/>
        </p:nvSpPr>
        <p:spPr>
          <a:xfrm>
            <a:off x="-115452" y="5520134"/>
            <a:ext cx="5839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Candidates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Sorry. I won’t smoke in the hospital again.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OK. I won’t smoke. Could you please give me a menu?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Could you please tell the customer over there not to smoke?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33911-40A0-4107-916D-4A7592296D2F}"/>
              </a:ext>
            </a:extLst>
          </p:cNvPr>
          <p:cNvSpPr txBox="1"/>
          <p:nvPr/>
        </p:nvSpPr>
        <p:spPr>
          <a:xfrm>
            <a:off x="-321916" y="4074230"/>
            <a:ext cx="583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9E1EC3BE-7968-4CE0-9C7A-4DF2D671071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102264" y="4818059"/>
            <a:ext cx="1276626" cy="1275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E872D4-6236-4E42-9F4F-104D6B145818}"/>
              </a:ext>
            </a:extLst>
          </p:cNvPr>
          <p:cNvSpPr txBox="1"/>
          <p:nvPr/>
        </p:nvSpPr>
        <p:spPr>
          <a:xfrm>
            <a:off x="5990014" y="3162185"/>
            <a:ext cx="5839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4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38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Channel-aware Information Decoupling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90766A-52E5-4A80-A425-EEEEF32A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77627"/>
            <a:ext cx="3286125" cy="5419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6CC301-0ADE-448E-B4B1-84A327B8FD32}"/>
              </a:ext>
            </a:extLst>
          </p:cNvPr>
          <p:cNvSpPr txBox="1"/>
          <p:nvPr/>
        </p:nvSpPr>
        <p:spPr>
          <a:xfrm>
            <a:off x="2195736" y="3103287"/>
            <a:ext cx="5839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4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E48C589-3A72-47CA-8A92-28260FE3A178}"/>
              </a:ext>
            </a:extLst>
          </p:cNvPr>
          <p:cNvCxnSpPr>
            <a:cxnSpLocks/>
          </p:cNvCxnSpPr>
          <p:nvPr/>
        </p:nvCxnSpPr>
        <p:spPr>
          <a:xfrm flipV="1">
            <a:off x="5292080" y="3418607"/>
            <a:ext cx="648072" cy="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E13541B-51E9-4E43-B412-12366D37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22" y="1607893"/>
            <a:ext cx="4635227" cy="13513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CBFBD4-1128-4A1D-A89F-1E96AF9D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60" y="4926234"/>
            <a:ext cx="4857750" cy="561975"/>
          </a:xfrm>
          <a:prstGeom prst="rect">
            <a:avLst/>
          </a:prstGeom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C6F6A1E-CA96-4D8D-A3A6-0BE148630221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1750355" y="3942752"/>
            <a:ext cx="1966963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Channel-aware Information Decoupling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913A72-127A-4D49-9F87-8C21D6E3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47" y="1217193"/>
            <a:ext cx="7632848" cy="40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Complementary information Fusing</a:t>
            </a:r>
          </a:p>
          <a:p>
            <a:pPr lvl="1"/>
            <a:r>
              <a:rPr lang="en-US" altLang="ko-KR" dirty="0"/>
              <a:t>Gate = Inspired by (</a:t>
            </a:r>
            <a:r>
              <a:rPr lang="en-US" altLang="ko-KR" dirty="0" err="1"/>
              <a:t>Mou</a:t>
            </a:r>
            <a:r>
              <a:rPr lang="en-US" altLang="ko-KR" dirty="0"/>
              <a:t> et al. 2015</a:t>
            </a:r>
            <a:br>
              <a:rPr lang="en-US" altLang="ko-KR" dirty="0"/>
            </a:br>
            <a:r>
              <a:rPr lang="en-US" altLang="ko-KR" dirty="0"/>
              <a:t>, Natural language inference </a:t>
            </a:r>
            <a:br>
              <a:rPr lang="en-US" altLang="ko-KR" dirty="0"/>
            </a:br>
            <a:r>
              <a:rPr lang="en-US" altLang="ko-KR" dirty="0"/>
              <a:t>by tree-based convolution </a:t>
            </a:r>
            <a:br>
              <a:rPr lang="en-US" altLang="ko-KR" dirty="0"/>
            </a:br>
            <a:r>
              <a:rPr lang="en-US" altLang="ko-KR" dirty="0"/>
              <a:t>and heuristic matching)</a:t>
            </a:r>
          </a:p>
          <a:p>
            <a:pPr lvl="1"/>
            <a:r>
              <a:rPr lang="en-US" altLang="ko-KR" dirty="0"/>
              <a:t>Element-wise product = similarity</a:t>
            </a:r>
          </a:p>
          <a:p>
            <a:pPr lvl="1"/>
            <a:r>
              <a:rPr lang="en-US" altLang="ko-KR" dirty="0"/>
              <a:t>Difference = closeness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B7226-8A01-475E-8921-F106288C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548680"/>
            <a:ext cx="3800475" cy="5448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2599CB-2C39-44BD-A537-DEDB717A5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404770"/>
            <a:ext cx="3838892" cy="1464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9D85EE-5658-438B-8688-F9357C00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42" y="4970288"/>
            <a:ext cx="4343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6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Dialogue Representation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D94C9A-9594-4800-A860-17BE545DC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05" y="714375"/>
            <a:ext cx="4514850" cy="614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C83946-79B1-4F45-B291-00AA58F5C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59" y="2803682"/>
            <a:ext cx="3995936" cy="12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Utterance Representations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AD634-B983-48D2-AF87-8B3A26E4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24" y="777740"/>
            <a:ext cx="3998856" cy="5878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794D4D-E83C-43F8-9A29-BBCEB969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00" y="2157805"/>
            <a:ext cx="3448050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C8F5F2-3AB3-44D1-8A84-4B31AEDD1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86" y="4365104"/>
            <a:ext cx="3457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Scoring and Learning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3F078-32F2-4578-88F0-12CA02FB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1" y="2132856"/>
            <a:ext cx="4998889" cy="79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1BEC43-BA0D-410C-8A0F-47ACBE9C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71" y="836712"/>
            <a:ext cx="2971800" cy="5772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52C5B5-DB77-4830-AA6F-7F3061A8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960059"/>
            <a:ext cx="3905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Ubuntu Dialogue Corpus(Lowe et al. 2015)</a:t>
            </a:r>
          </a:p>
          <a:p>
            <a:pPr lvl="2"/>
            <a:r>
              <a:rPr lang="en-US" altLang="ko-KR" dirty="0"/>
              <a:t>Chat logs of the Ubuntu forum</a:t>
            </a:r>
          </a:p>
          <a:p>
            <a:pPr lvl="2"/>
            <a:r>
              <a:rPr lang="en-US" altLang="ko-KR" dirty="0"/>
              <a:t>0.5 validations, 0.5 testing = candidates(1 p, 9 n)</a:t>
            </a:r>
          </a:p>
          <a:p>
            <a:pPr lvl="2"/>
            <a:r>
              <a:rPr lang="en-US" altLang="ko-KR" dirty="0"/>
              <a:t>Training set = 1 p, 1 n</a:t>
            </a:r>
          </a:p>
          <a:p>
            <a:pPr lvl="1"/>
            <a:r>
              <a:rPr lang="en-US" altLang="ko-KR" dirty="0" err="1"/>
              <a:t>Douban</a:t>
            </a:r>
            <a:r>
              <a:rPr lang="en-US" altLang="ko-KR" dirty="0"/>
              <a:t> Conversation Corpus(Wu et al. 2017)</a:t>
            </a:r>
          </a:p>
          <a:p>
            <a:pPr lvl="2"/>
            <a:r>
              <a:rPr lang="en-US" altLang="ko-KR" dirty="0"/>
              <a:t>open domain dialogues from </a:t>
            </a:r>
            <a:r>
              <a:rPr lang="en-US" altLang="ko-KR" dirty="0" err="1"/>
              <a:t>Douban</a:t>
            </a:r>
            <a:r>
              <a:rPr lang="en-US" altLang="ko-KR" dirty="0"/>
              <a:t> Group</a:t>
            </a:r>
          </a:p>
          <a:p>
            <a:pPr lvl="2"/>
            <a:r>
              <a:rPr lang="en-US" altLang="ko-KR" dirty="0"/>
              <a:t>Response candidates = 10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Positive responses = 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en-US" altLang="ko-KR" dirty="0"/>
              <a:t>E-commerce Dialogue Corpus(Zhang et al. 2018)</a:t>
            </a:r>
          </a:p>
          <a:p>
            <a:pPr lvl="2"/>
            <a:r>
              <a:rPr lang="en-US" altLang="ko-KR" dirty="0"/>
              <a:t>Customer and service staff on Taobao</a:t>
            </a:r>
          </a:p>
          <a:p>
            <a:pPr lvl="2"/>
            <a:r>
              <a:rPr lang="en-US" altLang="ko-KR" dirty="0"/>
              <a:t>5 types of conversations over 20 commodities</a:t>
            </a:r>
          </a:p>
          <a:p>
            <a:pPr lvl="2"/>
            <a:r>
              <a:rPr lang="en-US" altLang="ko-KR" dirty="0"/>
              <a:t>1 million = training, 0.5 = valid, test</a:t>
            </a:r>
          </a:p>
          <a:p>
            <a:pPr lvl="1"/>
            <a:r>
              <a:rPr lang="en-US" altLang="ko-KR" dirty="0"/>
              <a:t>Multi-turn Dialogue Reasoning = </a:t>
            </a:r>
            <a:r>
              <a:rPr lang="en-US" altLang="ko-KR" dirty="0" err="1"/>
              <a:t>MuTual</a:t>
            </a:r>
            <a:r>
              <a:rPr lang="en-US" altLang="ko-KR" dirty="0"/>
              <a:t>(Cui et al. 2020)</a:t>
            </a:r>
          </a:p>
          <a:p>
            <a:pPr lvl="2"/>
            <a:r>
              <a:rPr lang="en-US" altLang="ko-KR" dirty="0"/>
              <a:t>Reasoning-based  = </a:t>
            </a:r>
            <a:r>
              <a:rPr lang="ko-KR" altLang="en-US" dirty="0"/>
              <a:t>뭔가 추론이 필요하고 </a:t>
            </a:r>
            <a:r>
              <a:rPr lang="en-US" altLang="ko-KR" dirty="0"/>
              <a:t>coreference</a:t>
            </a:r>
            <a:r>
              <a:rPr lang="ko-KR" altLang="en-US" dirty="0"/>
              <a:t>가 많음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248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Metrics</a:t>
            </a:r>
          </a:p>
          <a:p>
            <a:pPr lvl="1"/>
            <a:r>
              <a:rPr lang="en-US" altLang="ko-KR" dirty="0"/>
              <a:t>MAP = Mean Average Precision = (</a:t>
            </a:r>
            <a:r>
              <a:rPr lang="en-US" altLang="ko-KR" dirty="0" err="1"/>
              <a:t>Baeza</a:t>
            </a:r>
            <a:r>
              <a:rPr lang="en-US" altLang="ko-KR" dirty="0"/>
              <a:t>-Yates, Ribeiro-Neto et al. 1999)</a:t>
            </a:r>
          </a:p>
          <a:p>
            <a:pPr lvl="1"/>
            <a:r>
              <a:rPr lang="en-US" altLang="ko-KR" dirty="0"/>
              <a:t>MRR = Mean Reciprocal Rank = (Voorhees et al. 1999)</a:t>
            </a:r>
          </a:p>
          <a:p>
            <a:pPr lvl="1"/>
            <a:r>
              <a:rPr lang="en-US" altLang="ko-KR" dirty="0"/>
              <a:t>Precision at position 1 = P@1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732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Results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Matching </a:t>
            </a:r>
            <a:r>
              <a:rPr lang="ko-KR" altLang="en-US" dirty="0"/>
              <a:t>모델이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보다 약함 </a:t>
            </a:r>
            <a:r>
              <a:rPr lang="en-US" altLang="ko-KR" dirty="0"/>
              <a:t>– power of contextualized representations – context-sensitive dialogue modeling </a:t>
            </a:r>
          </a:p>
          <a:p>
            <a:pPr lvl="1"/>
            <a:r>
              <a:rPr lang="en-US" altLang="ko-KR" dirty="0" err="1"/>
              <a:t>PrLM</a:t>
            </a:r>
            <a:r>
              <a:rPr lang="en-US" altLang="ko-KR" dirty="0"/>
              <a:t> + MDFN</a:t>
            </a:r>
            <a:r>
              <a:rPr lang="ko-KR" altLang="en-US" dirty="0"/>
              <a:t>이 강함</a:t>
            </a:r>
            <a:endParaRPr lang="en-US" altLang="ko-KR" dirty="0"/>
          </a:p>
          <a:p>
            <a:pPr lvl="1"/>
            <a:r>
              <a:rPr lang="en-US" altLang="ko-KR" dirty="0"/>
              <a:t>SA-BERT = previous SOTA = which is </a:t>
            </a:r>
            <a:br>
              <a:rPr lang="en-US" altLang="ko-KR" dirty="0"/>
            </a:br>
            <a:r>
              <a:rPr lang="en-US" altLang="ko-KR" dirty="0"/>
              <a:t>augmented by extra domain adaptation </a:t>
            </a:r>
            <a:br>
              <a:rPr lang="en-US" altLang="ko-KR" dirty="0"/>
            </a:br>
            <a:r>
              <a:rPr lang="en-US" altLang="ko-KR" dirty="0"/>
              <a:t>strategies to conduct language model </a:t>
            </a:r>
            <a:br>
              <a:rPr lang="en-US" altLang="ko-KR" dirty="0"/>
            </a:br>
            <a:r>
              <a:rPr lang="en-US" altLang="ko-KR" dirty="0"/>
              <a:t>pre-training on </a:t>
            </a:r>
            <a:r>
              <a:rPr lang="en-US" altLang="ko-KR" dirty="0" err="1"/>
              <a:t>indomain</a:t>
            </a:r>
            <a:r>
              <a:rPr lang="en-US" altLang="ko-KR" dirty="0"/>
              <a:t> dialogue</a:t>
            </a:r>
            <a:br>
              <a:rPr lang="en-US" altLang="ko-KR" dirty="0"/>
            </a:br>
            <a:r>
              <a:rPr lang="en-US" altLang="ko-KR" dirty="0"/>
              <a:t> corpus before fine-tuning on tasks.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2F479-F501-4CD1-A032-90E5B89F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251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DBBB2F-9E6C-4C0C-8DAD-D318DA159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46" y="4234409"/>
            <a:ext cx="3772372" cy="25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Mask-based Decoupling-Fusing Network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Ablation Study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MuTual</a:t>
            </a:r>
            <a:r>
              <a:rPr lang="en-US" altLang="ko-KR" dirty="0"/>
              <a:t> Dev</a:t>
            </a:r>
            <a:r>
              <a:rPr lang="ko-KR" altLang="en-US" dirty="0"/>
              <a:t>에 대해 진행</a:t>
            </a:r>
            <a:endParaRPr lang="en-US" altLang="ko-KR" dirty="0"/>
          </a:p>
          <a:p>
            <a:pPr lvl="1"/>
            <a:r>
              <a:rPr lang="en-US" altLang="ko-KR" dirty="0"/>
              <a:t>SA-Mask</a:t>
            </a:r>
            <a:r>
              <a:rPr lang="ko-KR" altLang="en-US" dirty="0"/>
              <a:t>가 가장 중요</a:t>
            </a:r>
            <a:endParaRPr lang="en-US" altLang="ko-KR" dirty="0"/>
          </a:p>
          <a:p>
            <a:pPr lvl="1"/>
            <a:r>
              <a:rPr lang="en-US" altLang="ko-KR" dirty="0" err="1"/>
              <a:t>BiGRU</a:t>
            </a:r>
            <a:r>
              <a:rPr lang="ko-KR" altLang="en-US" dirty="0"/>
              <a:t>에 들어오는 </a:t>
            </a:r>
            <a:r>
              <a:rPr lang="en-US" altLang="ko-KR" dirty="0"/>
              <a:t>Sequence</a:t>
            </a:r>
            <a:r>
              <a:rPr lang="ko-KR" altLang="en-US" dirty="0"/>
              <a:t>가 짧을수록 효과적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35C0BA-AAA7-4883-A283-3D316536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78795"/>
            <a:ext cx="6060344" cy="2011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A97DA-1C87-49B7-9872-83187C6C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64" y="2694572"/>
            <a:ext cx="2832136" cy="41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8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Number of Decoupling Layers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Decoupling = </a:t>
            </a:r>
            <a:r>
              <a:rPr lang="ko-KR" altLang="en-US" dirty="0"/>
              <a:t>어려운 작업 </a:t>
            </a:r>
            <a:r>
              <a:rPr lang="en-US" altLang="ko-KR" dirty="0"/>
              <a:t>= </a:t>
            </a:r>
            <a:r>
              <a:rPr lang="ko-KR" altLang="en-US" dirty="0"/>
              <a:t>레이어 거칠수록 정보 손실 </a:t>
            </a:r>
            <a:r>
              <a:rPr lang="en-US" altLang="ko-KR" dirty="0"/>
              <a:t>= 1</a:t>
            </a:r>
            <a:r>
              <a:rPr lang="ko-KR" altLang="en-US" dirty="0"/>
              <a:t>개가 가장 좋음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C32DF-250A-46D7-A767-2BF643A3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268760"/>
            <a:ext cx="7372350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82413-199F-4BA8-997A-1300A9094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87" y="4005064"/>
            <a:ext cx="4464496" cy="2339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6DE884-F405-49BF-9646-D917DA7A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029147"/>
            <a:ext cx="1418353" cy="23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5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Number of </a:t>
            </a:r>
            <a:r>
              <a:rPr lang="en-US" altLang="ko-KR" dirty="0" err="1"/>
              <a:t>BiGRU</a:t>
            </a:r>
            <a:r>
              <a:rPr lang="en-US" altLang="ko-KR" dirty="0"/>
              <a:t> Layers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아까 말했듯이 </a:t>
            </a:r>
            <a:r>
              <a:rPr lang="en-US" altLang="ko-KR" dirty="0"/>
              <a:t>GRU</a:t>
            </a:r>
            <a:r>
              <a:rPr lang="ko-KR" altLang="en-US" dirty="0"/>
              <a:t>는 그냥 마지막 단에서 정보 정리하는 느낌</a:t>
            </a:r>
            <a:endParaRPr lang="en-US" altLang="ko-KR" dirty="0"/>
          </a:p>
          <a:p>
            <a:pPr lvl="1"/>
            <a:r>
              <a:rPr lang="ko-KR" altLang="en-US" dirty="0"/>
              <a:t>이미 앞에서 </a:t>
            </a:r>
            <a:r>
              <a:rPr lang="en-US" altLang="ko-KR" dirty="0"/>
              <a:t>contextualizing </a:t>
            </a:r>
            <a:r>
              <a:rPr lang="ko-KR" altLang="en-US" dirty="0"/>
              <a:t>많이 했음</a:t>
            </a:r>
            <a:endParaRPr lang="en-US" altLang="ko-KR" dirty="0"/>
          </a:p>
          <a:p>
            <a:pPr lvl="1"/>
            <a:r>
              <a:rPr lang="ko-KR" altLang="en-US" dirty="0"/>
              <a:t>많아 </a:t>
            </a:r>
            <a:r>
              <a:rPr lang="ko-KR" altLang="en-US" dirty="0" err="1"/>
              <a:t>봤자</a:t>
            </a:r>
            <a:r>
              <a:rPr lang="ko-KR" altLang="en-US" dirty="0"/>
              <a:t> 의미 없고 </a:t>
            </a:r>
            <a:r>
              <a:rPr lang="en-US" altLang="ko-KR" dirty="0"/>
              <a:t>R@1 </a:t>
            </a:r>
            <a:r>
              <a:rPr lang="ko-KR" altLang="en-US" dirty="0"/>
              <a:t>하락</a:t>
            </a:r>
            <a:r>
              <a:rPr lang="en-US" altLang="ko-KR" dirty="0"/>
              <a:t>, R@2</a:t>
            </a:r>
            <a:r>
              <a:rPr lang="ko-KR" altLang="en-US" dirty="0"/>
              <a:t>는 변동 미미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2784E-5A66-45D8-BF25-0FDBCAAC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268760"/>
            <a:ext cx="7296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Effects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Fusing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</a:p>
          <a:p>
            <a:pPr lvl="1"/>
            <a:r>
              <a:rPr lang="en-US" altLang="ko-KR" dirty="0"/>
              <a:t>Gate = ratio </a:t>
            </a:r>
            <a:r>
              <a:rPr lang="ko-KR" altLang="en-US" dirty="0" err="1"/>
              <a:t>구하지말고</a:t>
            </a:r>
            <a:r>
              <a:rPr lang="ko-KR" altLang="en-US" dirty="0"/>
              <a:t> 그냥</a:t>
            </a:r>
            <a:br>
              <a:rPr lang="en-US" altLang="ko-KR" dirty="0"/>
            </a:br>
            <a:r>
              <a:rPr lang="ko-KR" altLang="en-US" dirty="0"/>
              <a:t>오른쪽 </a:t>
            </a:r>
            <a:r>
              <a:rPr lang="en-US" altLang="ko-KR" dirty="0"/>
              <a:t>P</a:t>
            </a:r>
            <a:r>
              <a:rPr lang="ko-KR" altLang="en-US" dirty="0"/>
              <a:t> 구하지 않고</a:t>
            </a:r>
            <a:br>
              <a:rPr lang="en-US" altLang="ko-KR" dirty="0"/>
            </a:br>
            <a:r>
              <a:rPr lang="en-US" altLang="ko-KR" dirty="0"/>
              <a:t>Cu</a:t>
            </a:r>
            <a:r>
              <a:rPr lang="ko-KR" altLang="en-US" dirty="0"/>
              <a:t>를 </a:t>
            </a:r>
            <a:r>
              <a:rPr lang="en-US" altLang="ko-KR" dirty="0"/>
              <a:t>FC</a:t>
            </a:r>
            <a:r>
              <a:rPr lang="ko-KR" altLang="en-US" dirty="0"/>
              <a:t>에 </a:t>
            </a:r>
            <a:r>
              <a:rPr lang="en-US" altLang="ko-KR" dirty="0"/>
              <a:t>C1, C2 </a:t>
            </a:r>
            <a:r>
              <a:rPr lang="ko-KR" altLang="en-US" dirty="0"/>
              <a:t>넣어서 구하기</a:t>
            </a:r>
            <a:endParaRPr lang="en-US" altLang="ko-KR" dirty="0"/>
          </a:p>
          <a:p>
            <a:pPr lvl="1"/>
            <a:r>
              <a:rPr lang="en-US" altLang="ko-KR" dirty="0"/>
              <a:t>Original Info = ratio </a:t>
            </a:r>
            <a:r>
              <a:rPr lang="ko-KR" altLang="en-US" dirty="0"/>
              <a:t>구할 때</a:t>
            </a:r>
            <a:br>
              <a:rPr lang="en-US" altLang="ko-KR" dirty="0"/>
            </a:br>
            <a:r>
              <a:rPr lang="en-US" altLang="ko-KR" dirty="0"/>
              <a:t>E </a:t>
            </a:r>
            <a:r>
              <a:rPr lang="ko-KR" altLang="en-US" dirty="0"/>
              <a:t>없이 구하기</a:t>
            </a:r>
            <a:endParaRPr lang="en-US" altLang="ko-KR" dirty="0"/>
          </a:p>
          <a:p>
            <a:pPr lvl="1"/>
            <a:r>
              <a:rPr lang="ko-KR" altLang="en-US" dirty="0"/>
              <a:t>둘 다 빼면</a:t>
            </a:r>
            <a:r>
              <a:rPr lang="en-US" altLang="ko-KR" dirty="0"/>
              <a:t>? = </a:t>
            </a:r>
            <a:r>
              <a:rPr lang="ko-KR" altLang="en-US" dirty="0"/>
              <a:t>그냥 </a:t>
            </a:r>
            <a:r>
              <a:rPr lang="en-US" altLang="ko-KR" dirty="0"/>
              <a:t>C1 + C2 </a:t>
            </a:r>
            <a:r>
              <a:rPr lang="ko-KR" altLang="en-US" dirty="0"/>
              <a:t>더해</a:t>
            </a:r>
            <a:br>
              <a:rPr lang="en-US" altLang="ko-KR" dirty="0"/>
            </a:br>
            <a:r>
              <a:rPr lang="ko-KR" altLang="en-US" dirty="0"/>
              <a:t>버리기</a:t>
            </a:r>
            <a:r>
              <a:rPr lang="en-US" altLang="ko-KR" dirty="0"/>
              <a:t>(FC,</a:t>
            </a:r>
            <a:r>
              <a:rPr lang="ko-KR" altLang="en-US" dirty="0"/>
              <a:t> </a:t>
            </a:r>
            <a:r>
              <a:rPr lang="en-US" altLang="ko-KR" dirty="0"/>
              <a:t>ratio</a:t>
            </a:r>
            <a:r>
              <a:rPr lang="ko-KR" altLang="en-US" dirty="0"/>
              <a:t> 없이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Gate </a:t>
            </a:r>
            <a:r>
              <a:rPr lang="ko-KR" altLang="en-US" dirty="0"/>
              <a:t>꼭 필요 </a:t>
            </a:r>
            <a:r>
              <a:rPr lang="en-US" altLang="ko-KR" dirty="0"/>
              <a:t>= C1, C2 </a:t>
            </a:r>
            <a:r>
              <a:rPr lang="ko-KR" altLang="en-US" dirty="0"/>
              <a:t>로 구했다는 것은 </a:t>
            </a:r>
            <a:r>
              <a:rPr lang="en-US" altLang="ko-KR" dirty="0"/>
              <a:t>original info</a:t>
            </a:r>
            <a:r>
              <a:rPr lang="ko-KR" altLang="en-US" dirty="0"/>
              <a:t>인 </a:t>
            </a:r>
            <a:r>
              <a:rPr lang="en-US" altLang="ko-KR" dirty="0"/>
              <a:t>E</a:t>
            </a:r>
            <a:r>
              <a:rPr lang="ko-KR" altLang="en-US" dirty="0"/>
              <a:t>를 분리 변형시킨 것이라 서로 보완 상태라서 서로가 필요 </a:t>
            </a:r>
            <a:r>
              <a:rPr lang="en-US" altLang="ko-KR" dirty="0"/>
              <a:t>= </a:t>
            </a:r>
            <a:r>
              <a:rPr lang="ko-KR" altLang="en-US" dirty="0"/>
              <a:t>따라서 </a:t>
            </a:r>
            <a:r>
              <a:rPr lang="en-US" altLang="ko-KR" dirty="0"/>
              <a:t>ratio</a:t>
            </a:r>
            <a:r>
              <a:rPr lang="ko-KR" altLang="en-US" dirty="0"/>
              <a:t>에 따라 어느정도 </a:t>
            </a:r>
            <a:r>
              <a:rPr lang="en-US" altLang="ko-KR" dirty="0"/>
              <a:t>C1, C2</a:t>
            </a:r>
            <a:r>
              <a:rPr lang="ko-KR" altLang="en-US" dirty="0"/>
              <a:t>를 반영할지가 필요한 것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FC</a:t>
            </a:r>
            <a:r>
              <a:rPr lang="ko-KR" altLang="en-US" dirty="0"/>
              <a:t>로는 그런 반영이</a:t>
            </a:r>
            <a:br>
              <a:rPr lang="en-US" altLang="ko-KR" dirty="0"/>
            </a:br>
            <a:r>
              <a:rPr lang="ko-KR" altLang="en-US" dirty="0"/>
              <a:t>힘듦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ACC99B-9EBD-4699-86C2-8C2D31E8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9873"/>
            <a:ext cx="3838892" cy="14643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AC9A60-EEA6-4119-A2A0-D708F48D2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70" y="5062520"/>
            <a:ext cx="5194151" cy="167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E9C7ED-BA56-450C-BB39-B052188DD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482876"/>
            <a:ext cx="3520326" cy="148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Effects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Aggregating Methods</a:t>
            </a:r>
          </a:p>
          <a:p>
            <a:pPr lvl="1"/>
            <a:r>
              <a:rPr lang="en-US" altLang="ko-KR" dirty="0" err="1"/>
              <a:t>MuTual</a:t>
            </a:r>
            <a:r>
              <a:rPr lang="en-US" altLang="ko-KR" dirty="0"/>
              <a:t> Dev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lvl="1"/>
            <a:r>
              <a:rPr lang="en-US" altLang="ko-KR" dirty="0"/>
              <a:t>Max &gt; mean = Activated signals</a:t>
            </a:r>
            <a:r>
              <a:rPr lang="ko-KR" altLang="en-US" dirty="0"/>
              <a:t>만 가져옴</a:t>
            </a:r>
            <a:endParaRPr lang="en-US" altLang="ko-KR" dirty="0"/>
          </a:p>
          <a:p>
            <a:pPr lvl="1"/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CNN,</a:t>
            </a:r>
            <a:r>
              <a:rPr lang="ko-KR" altLang="en-US" dirty="0"/>
              <a:t> </a:t>
            </a:r>
            <a:r>
              <a:rPr lang="en-US" altLang="ko-KR" dirty="0"/>
              <a:t>CNN-multi(multiple filter sizes)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문장마다 어떤 웨이트를 공유하게 됨</a:t>
            </a:r>
            <a:br>
              <a:rPr lang="en-US" altLang="ko-KR" dirty="0"/>
            </a:br>
            <a:r>
              <a:rPr lang="en-US" altLang="ko-KR" dirty="0"/>
              <a:t>= flexible x, generalize well 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665A2-5B11-4788-9624-42484DF4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0"/>
            <a:ext cx="3009900" cy="5248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4B818-6AAA-4C97-8AAC-8CD7F676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968577"/>
            <a:ext cx="5882580" cy="23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PrLMs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en-US" altLang="ko-KR" dirty="0" err="1"/>
              <a:t>PrLM</a:t>
            </a:r>
            <a:r>
              <a:rPr lang="ko-KR" altLang="en-US" dirty="0"/>
              <a:t>에 대해서도 </a:t>
            </a:r>
            <a:r>
              <a:rPr lang="en-US" altLang="ko-KR" dirty="0"/>
              <a:t>+  MDFN </a:t>
            </a:r>
            <a:r>
              <a:rPr lang="ko-KR" altLang="en-US" dirty="0"/>
              <a:t>하면 성능 증가 </a:t>
            </a:r>
            <a:r>
              <a:rPr lang="en-US" altLang="ko-KR" dirty="0"/>
              <a:t>= </a:t>
            </a:r>
            <a:r>
              <a:rPr lang="ko-KR" altLang="en-US" dirty="0"/>
              <a:t>좋은 밸런스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ELECTRA</a:t>
            </a:r>
            <a:r>
              <a:rPr lang="ko-KR" altLang="en-US" dirty="0"/>
              <a:t>에서 효과 증대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B988F-CCF6-4CA8-8A92-9F89A46F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474293"/>
            <a:ext cx="76390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1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6120680"/>
          </a:xfrm>
        </p:spPr>
        <p:txBody>
          <a:bodyPr>
            <a:normAutofit/>
          </a:bodyPr>
          <a:lstStyle/>
          <a:p>
            <a:r>
              <a:rPr lang="en-US" altLang="ko-KR" dirty="0"/>
              <a:t>Role transition, noisy distant texts </a:t>
            </a:r>
            <a:r>
              <a:rPr lang="ko-KR" altLang="en-US" dirty="0"/>
              <a:t>문제 해결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sub-modules </a:t>
            </a:r>
            <a:r>
              <a:rPr lang="ko-KR" altLang="en-US" dirty="0"/>
              <a:t>효과적</a:t>
            </a:r>
            <a:r>
              <a:rPr lang="en-US" altLang="ko-KR" dirty="0"/>
              <a:t>(ablation study)</a:t>
            </a:r>
          </a:p>
          <a:p>
            <a:r>
              <a:rPr lang="en-US" altLang="ko-KR" dirty="0" err="1"/>
              <a:t>PrLM</a:t>
            </a:r>
            <a:r>
              <a:rPr lang="ko-KR" altLang="en-US" dirty="0"/>
              <a:t>보다 더 나은 </a:t>
            </a:r>
            <a:r>
              <a:rPr lang="en-US" altLang="ko-KR" dirty="0"/>
              <a:t>contextualized representations </a:t>
            </a:r>
            <a:r>
              <a:rPr lang="ko-KR" altLang="en-US" dirty="0"/>
              <a:t>사용 가능</a:t>
            </a:r>
            <a:r>
              <a:rPr lang="en-US" altLang="ko-KR" dirty="0"/>
              <a:t>(+MDFN)</a:t>
            </a:r>
          </a:p>
          <a:p>
            <a:r>
              <a:rPr lang="en-US" altLang="ko-KR" dirty="0"/>
              <a:t>Traditional RNN</a:t>
            </a:r>
            <a:r>
              <a:rPr lang="ko-KR" altLang="en-US" dirty="0"/>
              <a:t>과 트랜스포머</a:t>
            </a:r>
            <a:r>
              <a:rPr lang="en-US" altLang="ko-KR" dirty="0"/>
              <a:t>(</a:t>
            </a:r>
            <a:r>
              <a:rPr lang="en-US" altLang="ko-KR" dirty="0" err="1"/>
              <a:t>PrLM</a:t>
            </a:r>
            <a:r>
              <a:rPr lang="en-US" altLang="ko-KR" dirty="0"/>
              <a:t>, Decoupling block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조합해 더 성능 좋게 가능</a:t>
            </a:r>
            <a:r>
              <a:rPr lang="en-US" altLang="ko-KR" dirty="0"/>
              <a:t>(</a:t>
            </a:r>
            <a:r>
              <a:rPr lang="ko-KR" altLang="en-US" dirty="0"/>
              <a:t>트랜스포머 대신에 </a:t>
            </a:r>
            <a:r>
              <a:rPr lang="en-US" altLang="ko-KR" dirty="0" err="1"/>
              <a:t>BiGRU</a:t>
            </a:r>
            <a:r>
              <a:rPr lang="en-US" altLang="ko-KR" dirty="0"/>
              <a:t> </a:t>
            </a:r>
            <a:r>
              <a:rPr lang="ko-KR" altLang="en-US" dirty="0"/>
              <a:t>썼음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task</a:t>
            </a:r>
            <a:r>
              <a:rPr lang="ko-KR" altLang="en-US" dirty="0"/>
              <a:t>에서도 </a:t>
            </a:r>
            <a:r>
              <a:rPr lang="en-US" altLang="ko-KR" dirty="0"/>
              <a:t>MDFN</a:t>
            </a:r>
            <a:r>
              <a:rPr lang="ko-KR" altLang="en-US" dirty="0"/>
              <a:t>이 먹히는지 미래에 실험할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469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Multi-turn Dialogue Chatbot</a:t>
            </a:r>
          </a:p>
          <a:p>
            <a:pPr lvl="1"/>
            <a:r>
              <a:rPr lang="en-US" altLang="ko-KR" dirty="0"/>
              <a:t>Generation-based method</a:t>
            </a:r>
          </a:p>
          <a:p>
            <a:pPr lvl="2"/>
            <a:r>
              <a:rPr lang="en-US" altLang="ko-KR" dirty="0"/>
              <a:t>CDL: Curriculum Dual Learning for Emotion-Controllable Response Generation (ACL 2020)</a:t>
            </a:r>
          </a:p>
          <a:p>
            <a:pPr lvl="1"/>
            <a:r>
              <a:rPr lang="en-US" altLang="ko-KR" dirty="0"/>
              <a:t>Retrieval-based method</a:t>
            </a:r>
          </a:p>
          <a:p>
            <a:pPr lvl="2"/>
            <a:r>
              <a:rPr lang="en-US" altLang="ko-KR" dirty="0"/>
              <a:t>Matching model to </a:t>
            </a:r>
            <a:r>
              <a:rPr lang="en-US" altLang="ko-KR" dirty="0" err="1"/>
              <a:t>rerank</a:t>
            </a:r>
            <a:endParaRPr lang="en-US" altLang="ko-KR" dirty="0"/>
          </a:p>
          <a:p>
            <a:pPr lvl="2"/>
            <a:r>
              <a:rPr lang="en-US" altLang="ko-KR" dirty="0"/>
              <a:t>Learning to Detect Relevant Contexts and Knowledge for Response Selection in Retrieval-based Dialogue Systems (CIKM 2020)</a:t>
            </a:r>
          </a:p>
          <a:p>
            <a:pPr lvl="1"/>
            <a:r>
              <a:rPr lang="en-US" altLang="ko-KR" dirty="0"/>
              <a:t>Retrieval-based</a:t>
            </a:r>
            <a:r>
              <a:rPr lang="ko-KR" altLang="en-US" dirty="0"/>
              <a:t>가 비교적 더 </a:t>
            </a:r>
            <a:r>
              <a:rPr lang="en-US" altLang="ko-KR" dirty="0"/>
              <a:t>natural, fluent, diverse and syntactically correct</a:t>
            </a:r>
          </a:p>
          <a:p>
            <a:pPr lvl="1"/>
            <a:r>
              <a:rPr lang="en-US" altLang="ko-KR" dirty="0"/>
              <a:t>Simple matching</a:t>
            </a:r>
            <a:r>
              <a:rPr lang="ko-KR" altLang="en-US" dirty="0"/>
              <a:t> 보다는 </a:t>
            </a:r>
            <a:r>
              <a:rPr lang="en-US" altLang="ko-KR" dirty="0"/>
              <a:t>reasoning ability</a:t>
            </a:r>
            <a:br>
              <a:rPr lang="en-US" altLang="ko-KR" dirty="0"/>
            </a:br>
            <a:r>
              <a:rPr lang="ko-KR" altLang="en-US" dirty="0"/>
              <a:t>가 필요</a:t>
            </a:r>
            <a:r>
              <a:rPr lang="en-US" altLang="ko-KR" dirty="0"/>
              <a:t>(</a:t>
            </a:r>
            <a:r>
              <a:rPr lang="ko-KR" altLang="en-US" dirty="0" err="1"/>
              <a:t>머신이</a:t>
            </a:r>
            <a:r>
              <a:rPr lang="ko-KR" altLang="en-US" dirty="0"/>
              <a:t> </a:t>
            </a:r>
            <a:r>
              <a:rPr lang="en-US" altLang="ko-KR" dirty="0"/>
              <a:t>utterances</a:t>
            </a:r>
            <a:r>
              <a:rPr lang="ko-KR" altLang="en-US" dirty="0"/>
              <a:t>를 잘 이해하고 </a:t>
            </a:r>
            <a:br>
              <a:rPr lang="en-US" altLang="ko-KR" dirty="0"/>
            </a:br>
            <a:r>
              <a:rPr lang="en-US" altLang="ko-KR" dirty="0"/>
              <a:t>table</a:t>
            </a:r>
            <a:r>
              <a:rPr lang="ko-KR" altLang="en-US" dirty="0"/>
              <a:t>의 의미</a:t>
            </a:r>
            <a:r>
              <a:rPr lang="en-US" altLang="ko-KR" dirty="0"/>
              <a:t>, coreference</a:t>
            </a:r>
            <a:r>
              <a:rPr lang="ko-KR" altLang="en-US" dirty="0"/>
              <a:t>를 정확히 이해</a:t>
            </a:r>
            <a:br>
              <a:rPr lang="en-US" altLang="ko-KR" dirty="0"/>
            </a:br>
            <a:r>
              <a:rPr lang="ko-KR" altLang="en-US" dirty="0"/>
              <a:t>해야 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E68ED3-8768-418A-ACF9-BD7AFEA5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729207"/>
            <a:ext cx="3851920" cy="2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</a:t>
            </a:r>
            <a:r>
              <a:rPr lang="ko-KR" altLang="en-US" dirty="0"/>
              <a:t>이전 연구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Matching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Utterance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사이의 </a:t>
            </a:r>
            <a:r>
              <a:rPr lang="en-US" altLang="ko-KR" dirty="0"/>
              <a:t>matching matrices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Matrices</a:t>
            </a:r>
            <a:r>
              <a:rPr lang="ko-KR" altLang="en-US" dirty="0"/>
              <a:t>를 통해 </a:t>
            </a:r>
            <a:r>
              <a:rPr lang="en-US" altLang="ko-KR" dirty="0"/>
              <a:t>feature vectors </a:t>
            </a:r>
            <a:r>
              <a:rPr lang="ko-KR" altLang="en-US" dirty="0"/>
              <a:t>획득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에 </a:t>
            </a:r>
            <a:r>
              <a:rPr lang="en-US" altLang="ko-KR" dirty="0"/>
              <a:t>feature vectors </a:t>
            </a:r>
            <a:r>
              <a:rPr lang="ko-KR" altLang="en-US" dirty="0"/>
              <a:t>주어지고 </a:t>
            </a:r>
            <a:r>
              <a:rPr lang="en-US" altLang="ko-KR" dirty="0"/>
              <a:t>response</a:t>
            </a:r>
            <a:r>
              <a:rPr lang="ko-KR" altLang="en-US" dirty="0"/>
              <a:t>의 스코어 계산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en-US" altLang="ko-KR" dirty="0"/>
              <a:t>Utterances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사이만 계산</a:t>
            </a:r>
            <a:r>
              <a:rPr lang="en-US" altLang="ko-KR" dirty="0"/>
              <a:t>, utterances </a:t>
            </a:r>
            <a:r>
              <a:rPr lang="ko-KR" altLang="en-US" dirty="0"/>
              <a:t>사이의 </a:t>
            </a:r>
            <a:r>
              <a:rPr lang="en-US" altLang="ko-KR" dirty="0"/>
              <a:t>global interactions</a:t>
            </a:r>
            <a:r>
              <a:rPr lang="ko-KR" altLang="en-US" dirty="0"/>
              <a:t>는 무시</a:t>
            </a:r>
            <a:endParaRPr lang="en-US" altLang="ko-KR" dirty="0"/>
          </a:p>
          <a:p>
            <a:pPr lvl="2"/>
            <a:r>
              <a:rPr lang="en-US" altLang="ko-KR" dirty="0"/>
              <a:t>Lacking the sequential info of context-response pairs - response</a:t>
            </a:r>
            <a:r>
              <a:rPr lang="ko-KR" altLang="en-US" dirty="0"/>
              <a:t>와 </a:t>
            </a:r>
            <a:r>
              <a:rPr lang="en-US" altLang="ko-KR" dirty="0"/>
              <a:t>utterances </a:t>
            </a:r>
            <a:r>
              <a:rPr lang="ko-KR" altLang="en-US" dirty="0"/>
              <a:t>사이의 상대적 위치 정보의 부족</a:t>
            </a:r>
            <a:endParaRPr lang="en-US" altLang="ko-KR" dirty="0"/>
          </a:p>
          <a:p>
            <a:r>
              <a:rPr lang="en-US" altLang="ko-KR" dirty="0" err="1"/>
              <a:t>PrLM</a:t>
            </a:r>
            <a:r>
              <a:rPr lang="en-US" altLang="ko-KR" dirty="0"/>
              <a:t> for Dialogue</a:t>
            </a:r>
          </a:p>
          <a:p>
            <a:pPr lvl="1"/>
            <a:r>
              <a:rPr lang="en-US" altLang="ko-KR" dirty="0"/>
              <a:t>Response</a:t>
            </a:r>
            <a:r>
              <a:rPr lang="ko-KR" altLang="en-US" dirty="0"/>
              <a:t>와 </a:t>
            </a:r>
            <a:r>
              <a:rPr lang="en-US" altLang="ko-KR" dirty="0"/>
              <a:t>utterances</a:t>
            </a:r>
            <a:r>
              <a:rPr lang="ko-KR" altLang="en-US" dirty="0"/>
              <a:t>를 </a:t>
            </a:r>
            <a:r>
              <a:rPr lang="en-US" altLang="ko-KR" dirty="0"/>
              <a:t>concatenate </a:t>
            </a:r>
            <a:r>
              <a:rPr lang="ko-KR" altLang="en-US" dirty="0"/>
              <a:t>하고 </a:t>
            </a:r>
            <a:r>
              <a:rPr lang="en-US" altLang="ko-KR" dirty="0"/>
              <a:t>classifier</a:t>
            </a:r>
            <a:r>
              <a:rPr lang="ko-KR" altLang="en-US" dirty="0"/>
              <a:t>에 전달 후 스코어 계산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이렇게 </a:t>
            </a:r>
            <a:r>
              <a:rPr lang="ko-KR" altLang="en-US" dirty="0" err="1"/>
              <a:t>임베딩하면</a:t>
            </a:r>
            <a:r>
              <a:rPr lang="ko-KR" altLang="en-US" dirty="0"/>
              <a:t> </a:t>
            </a:r>
            <a:r>
              <a:rPr lang="en-US" altLang="ko-KR" dirty="0"/>
              <a:t>positional or turn order </a:t>
            </a:r>
            <a:r>
              <a:rPr lang="ko-KR" altLang="en-US" dirty="0"/>
              <a:t>정보 놓침</a:t>
            </a:r>
            <a:endParaRPr lang="en-US" altLang="ko-KR" dirty="0"/>
          </a:p>
          <a:p>
            <a:pPr lvl="2"/>
            <a:r>
              <a:rPr lang="en-US" altLang="ko-KR" dirty="0"/>
              <a:t>Self attention mechanism – dialogue</a:t>
            </a:r>
            <a:r>
              <a:rPr lang="ko-KR" altLang="en-US" dirty="0"/>
              <a:t>의 다른 파트의 정보까지 모두 </a:t>
            </a:r>
            <a:r>
              <a:rPr lang="en-US" altLang="ko-KR" dirty="0"/>
              <a:t>entangling </a:t>
            </a:r>
            <a:r>
              <a:rPr lang="ko-KR" altLang="en-US" dirty="0"/>
              <a:t>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</a:t>
            </a:r>
            <a:r>
              <a:rPr lang="ko-KR" altLang="en-US" dirty="0"/>
              <a:t>이전 연구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Transition</a:t>
            </a:r>
          </a:p>
          <a:p>
            <a:pPr lvl="1"/>
            <a:r>
              <a:rPr lang="en-US" altLang="ko-KR" dirty="0"/>
              <a:t>Speaker role transition – </a:t>
            </a:r>
            <a:r>
              <a:rPr lang="ko-KR" altLang="en-US" dirty="0"/>
              <a:t>발화의 주체에 따라 발화 안의 단어에 대한 </a:t>
            </a:r>
            <a:r>
              <a:rPr lang="en-US" altLang="ko-KR" dirty="0"/>
              <a:t>coreference</a:t>
            </a:r>
            <a:r>
              <a:rPr lang="ko-KR" altLang="en-US" dirty="0"/>
              <a:t>의 </a:t>
            </a:r>
            <a:r>
              <a:rPr lang="en-US" altLang="ko-KR" dirty="0"/>
              <a:t>ambiguity</a:t>
            </a:r>
            <a:r>
              <a:rPr lang="ko-KR" altLang="en-US" dirty="0"/>
              <a:t>를 줄일 수 있는 기능</a:t>
            </a:r>
            <a:endParaRPr lang="en-US" altLang="ko-KR" dirty="0"/>
          </a:p>
          <a:p>
            <a:pPr lvl="1"/>
            <a:r>
              <a:rPr lang="en-US" altLang="ko-KR" dirty="0"/>
              <a:t>Speaker-Aware BERT(Gu et al. 2020) – </a:t>
            </a:r>
            <a:r>
              <a:rPr lang="ko-KR" altLang="en-US" dirty="0"/>
              <a:t>발화마다 </a:t>
            </a:r>
            <a:r>
              <a:rPr lang="en-US" altLang="ko-KR" dirty="0"/>
              <a:t>speaker role</a:t>
            </a:r>
            <a:r>
              <a:rPr lang="ko-KR" altLang="en-US" dirty="0"/>
              <a:t>을 고려 </a:t>
            </a:r>
            <a:r>
              <a:rPr lang="en-US" altLang="ko-KR" dirty="0"/>
              <a:t>– </a:t>
            </a:r>
            <a:r>
              <a:rPr lang="ko-KR" altLang="en-US" dirty="0"/>
              <a:t>하지만 단지 </a:t>
            </a:r>
            <a:r>
              <a:rPr lang="en-US" altLang="ko-KR" dirty="0"/>
              <a:t>speaker id</a:t>
            </a:r>
            <a:r>
              <a:rPr lang="ko-KR" altLang="en-US" dirty="0"/>
              <a:t>를 </a:t>
            </a:r>
            <a:r>
              <a:rPr lang="ko-KR" altLang="en-US" dirty="0" err="1"/>
              <a:t>임베딩</a:t>
            </a:r>
            <a:r>
              <a:rPr lang="ko-KR" altLang="en-US" dirty="0"/>
              <a:t> 했을 뿐 비효과적</a:t>
            </a:r>
            <a:endParaRPr lang="en-US" altLang="ko-KR" dirty="0"/>
          </a:p>
          <a:p>
            <a:r>
              <a:rPr lang="en-US" altLang="ko-KR" dirty="0"/>
              <a:t>Inherency</a:t>
            </a:r>
          </a:p>
          <a:p>
            <a:pPr lvl="1"/>
            <a:r>
              <a:rPr lang="en-US" altLang="ko-KR" dirty="0"/>
              <a:t>Utterances</a:t>
            </a:r>
            <a:r>
              <a:rPr lang="ko-KR" altLang="en-US" dirty="0"/>
              <a:t>의 </a:t>
            </a:r>
            <a:r>
              <a:rPr lang="en-US" altLang="ko-KR" dirty="0"/>
              <a:t>local and global </a:t>
            </a:r>
            <a:r>
              <a:rPr lang="ko-KR" altLang="en-US" dirty="0"/>
              <a:t>내재적 의미 이해하는 것</a:t>
            </a:r>
            <a:endParaRPr lang="en-US" altLang="ko-KR" dirty="0"/>
          </a:p>
          <a:p>
            <a:pPr lvl="1"/>
            <a:r>
              <a:rPr lang="ko-KR" altLang="en-US" dirty="0"/>
              <a:t>발화 간의 거리에 따라 관련도도 알 수 있음</a:t>
            </a:r>
            <a:endParaRPr lang="en-US" altLang="ko-KR" dirty="0"/>
          </a:p>
          <a:p>
            <a:pPr lvl="1"/>
            <a:r>
              <a:rPr lang="en-US" altLang="ko-KR" dirty="0"/>
              <a:t>NMT </a:t>
            </a:r>
            <a:r>
              <a:rPr lang="ko-KR" altLang="en-US" dirty="0"/>
              <a:t>관련 논문</a:t>
            </a:r>
            <a:r>
              <a:rPr lang="en-US" altLang="ko-KR" dirty="0"/>
              <a:t>(Zheng et al. 2020)</a:t>
            </a:r>
            <a:r>
              <a:rPr lang="ko-KR" altLang="en-US" dirty="0"/>
              <a:t>에서 다루었지만 이 기술이 </a:t>
            </a:r>
            <a:r>
              <a:rPr lang="en-US" altLang="ko-KR" dirty="0"/>
              <a:t>Multi-turn Dialogue</a:t>
            </a:r>
            <a:r>
              <a:rPr lang="ko-KR" altLang="en-US" dirty="0"/>
              <a:t>에서 사용되지는 않음</a:t>
            </a: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70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MDFN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Mask-based Decoupling-Fusing Network</a:t>
            </a:r>
          </a:p>
          <a:p>
            <a:pPr lvl="1"/>
            <a:r>
              <a:rPr lang="en-US" altLang="ko-KR" dirty="0"/>
              <a:t>To fill the obvious gap of utterance-aware and speaker-aware representations</a:t>
            </a:r>
          </a:p>
          <a:p>
            <a:pPr lvl="2"/>
            <a:r>
              <a:rPr lang="en-US" altLang="ko-KR" dirty="0"/>
              <a:t>Utterances</a:t>
            </a:r>
            <a:r>
              <a:rPr lang="ko-KR" altLang="en-US" dirty="0"/>
              <a:t>를 </a:t>
            </a:r>
            <a:r>
              <a:rPr lang="en-US" altLang="ko-KR" dirty="0"/>
              <a:t>response</a:t>
            </a:r>
            <a:r>
              <a:rPr lang="ko-KR" altLang="en-US" dirty="0"/>
              <a:t>와 단지 </a:t>
            </a:r>
            <a:r>
              <a:rPr lang="en-US" altLang="ko-KR" dirty="0" err="1"/>
              <a:t>concat</a:t>
            </a:r>
            <a:r>
              <a:rPr lang="ko-KR" altLang="en-US" dirty="0"/>
              <a:t>하고 통째로 </a:t>
            </a:r>
            <a:r>
              <a:rPr lang="ko-KR" altLang="en-US" dirty="0" err="1"/>
              <a:t>임베딩하는</a:t>
            </a:r>
            <a:r>
              <a:rPr lang="ko-KR" altLang="en-US" dirty="0"/>
              <a:t> 부분 </a:t>
            </a:r>
            <a:r>
              <a:rPr lang="en-US" altLang="ko-KR" dirty="0"/>
              <a:t>= noisy</a:t>
            </a:r>
            <a:r>
              <a:rPr lang="ko-KR" altLang="en-US" dirty="0"/>
              <a:t> </a:t>
            </a:r>
            <a:r>
              <a:rPr lang="en-US" altLang="ko-KR" dirty="0"/>
              <a:t>distant texts, inherency</a:t>
            </a:r>
          </a:p>
          <a:p>
            <a:pPr lvl="2"/>
            <a:r>
              <a:rPr lang="ko-KR" altLang="en-US" dirty="0"/>
              <a:t>발화 간의</a:t>
            </a:r>
            <a:r>
              <a:rPr lang="en-US" altLang="ko-KR" dirty="0"/>
              <a:t>, </a:t>
            </a:r>
            <a:r>
              <a:rPr lang="ko-KR" altLang="en-US" dirty="0"/>
              <a:t>발화 내의 의미를 따로 알아야함</a:t>
            </a:r>
            <a:r>
              <a:rPr lang="en-US" altLang="ko-KR" dirty="0"/>
              <a:t>(</a:t>
            </a:r>
            <a:r>
              <a:rPr lang="ko-KR" altLang="en-US" dirty="0"/>
              <a:t>발화 간의 </a:t>
            </a:r>
            <a:r>
              <a:rPr lang="en-US" altLang="ko-KR" dirty="0"/>
              <a:t>= utterance-level, </a:t>
            </a:r>
            <a:r>
              <a:rPr lang="ko-KR" altLang="en-US" dirty="0"/>
              <a:t>발화 내의</a:t>
            </a:r>
            <a:r>
              <a:rPr lang="en-US" altLang="ko-KR" dirty="0"/>
              <a:t> = word-level, </a:t>
            </a:r>
            <a:r>
              <a:rPr lang="ko-KR" altLang="en-US" dirty="0"/>
              <a:t>이 두 개 이용 </a:t>
            </a:r>
            <a:r>
              <a:rPr lang="en-US" altLang="ko-KR" dirty="0"/>
              <a:t>= dialogue-level) = noisy distant texts</a:t>
            </a:r>
            <a:r>
              <a:rPr lang="en-US" altLang="ko-KR"/>
              <a:t>, inherency</a:t>
            </a:r>
            <a:endParaRPr lang="en-US" altLang="ko-KR" dirty="0"/>
          </a:p>
          <a:p>
            <a:pPr lvl="2"/>
            <a:r>
              <a:rPr lang="ko-KR" altLang="en-US" dirty="0"/>
              <a:t>발화에서 </a:t>
            </a:r>
            <a:r>
              <a:rPr lang="en-US" altLang="ko-KR" dirty="0"/>
              <a:t>speaker role</a:t>
            </a:r>
            <a:r>
              <a:rPr lang="ko-KR" altLang="en-US" dirty="0"/>
              <a:t>을 따로 알아야함 </a:t>
            </a:r>
            <a:r>
              <a:rPr lang="en-US" altLang="ko-KR" dirty="0"/>
              <a:t>= role transition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4</a:t>
            </a:r>
            <a:r>
              <a:rPr lang="ko-KR" altLang="en-US" dirty="0"/>
              <a:t>개의 파트로 나눠 각각 다른 정보를 마스크를 이용해 추출하고</a:t>
            </a:r>
            <a:br>
              <a:rPr lang="en-US" altLang="ko-KR" dirty="0"/>
            </a:br>
            <a:r>
              <a:rPr lang="ko-KR" altLang="en-US" dirty="0"/>
              <a:t>앞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utterance-aware channel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speaker-aware channel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전해져 처리되고 나중에 </a:t>
            </a:r>
            <a:r>
              <a:rPr lang="en-US" altLang="ko-KR" dirty="0"/>
              <a:t>fusing</a:t>
            </a:r>
          </a:p>
          <a:p>
            <a:pPr lvl="1"/>
            <a:r>
              <a:rPr lang="en-US" altLang="ko-KR" dirty="0"/>
              <a:t>Channel</a:t>
            </a:r>
            <a:r>
              <a:rPr lang="ko-KR" altLang="en-US" dirty="0"/>
              <a:t>을 이용해 </a:t>
            </a:r>
            <a:r>
              <a:rPr lang="en-US" altLang="ko-KR" dirty="0"/>
              <a:t>fusing</a:t>
            </a:r>
            <a:r>
              <a:rPr lang="ko-KR" altLang="en-US" dirty="0"/>
              <a:t>하는 것은 </a:t>
            </a:r>
            <a:r>
              <a:rPr lang="en-US" altLang="ko-KR" dirty="0"/>
              <a:t>Multi-representation fusion network for multi-turn response selection in retrieval-based chatbots(WSDM 2019)</a:t>
            </a:r>
            <a:r>
              <a:rPr lang="ko-KR" altLang="en-US" dirty="0"/>
              <a:t>에서 영감 받음</a:t>
            </a:r>
            <a:endParaRPr lang="en-US" altLang="ko-KR" dirty="0"/>
          </a:p>
          <a:p>
            <a:pPr marL="736537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00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Matching Model</a:t>
            </a:r>
          </a:p>
          <a:p>
            <a:pPr lvl="1"/>
            <a:r>
              <a:rPr lang="en-US" altLang="ko-KR" dirty="0"/>
              <a:t>To match the response with contexts and calculate the matching score</a:t>
            </a:r>
          </a:p>
          <a:p>
            <a:pPr lvl="1"/>
            <a:r>
              <a:rPr lang="en-US" altLang="ko-KR" dirty="0"/>
              <a:t>Sequential Matching Network(SMN, Wu et al. 2017) – word-word and sequence-sequence similarity matrix = BERT </a:t>
            </a:r>
            <a:r>
              <a:rPr lang="ko-KR" altLang="en-US" dirty="0"/>
              <a:t>나오기 전</a:t>
            </a:r>
            <a:endParaRPr lang="en-US" altLang="ko-KR" dirty="0"/>
          </a:p>
          <a:p>
            <a:pPr lvl="1"/>
            <a:r>
              <a:rPr lang="en-US" altLang="ko-KR" dirty="0"/>
              <a:t>Deep Utterance Aggregation(DUA, Zhang et al. 2018), Deep Attention Matching Network(DAM, Zhou et al. 2018), Interaction-over-Interaction(IOI, Tao et al. 2019b) – extensions of SMN</a:t>
            </a:r>
          </a:p>
          <a:p>
            <a:pPr lvl="1"/>
            <a:r>
              <a:rPr lang="en-US" altLang="ko-KR" dirty="0"/>
              <a:t>DUA – last sequence should be considered explicitly</a:t>
            </a:r>
          </a:p>
          <a:p>
            <a:pPr lvl="1"/>
            <a:r>
              <a:rPr lang="en-US" altLang="ko-KR" dirty="0"/>
              <a:t>DAM – hierarchically stacked layers of self-attention</a:t>
            </a:r>
          </a:p>
          <a:p>
            <a:pPr lvl="1"/>
            <a:r>
              <a:rPr lang="en-US" altLang="ko-KR" dirty="0"/>
              <a:t>IOI – deepens the layers of response-utterance interaction blocks</a:t>
            </a:r>
          </a:p>
          <a:p>
            <a:r>
              <a:rPr lang="en-US" altLang="ko-KR" dirty="0" err="1"/>
              <a:t>PrLM</a:t>
            </a:r>
            <a:endParaRPr lang="en-US" altLang="ko-KR" dirty="0"/>
          </a:p>
          <a:p>
            <a:pPr lvl="1"/>
            <a:r>
              <a:rPr lang="en-US" altLang="ko-KR" dirty="0"/>
              <a:t>BERT, </a:t>
            </a:r>
            <a:r>
              <a:rPr lang="en-US" altLang="ko-KR" dirty="0" err="1"/>
              <a:t>RoBERTa</a:t>
            </a:r>
            <a:r>
              <a:rPr lang="en-US" altLang="ko-KR" dirty="0"/>
              <a:t>, ELECTRA</a:t>
            </a:r>
          </a:p>
          <a:p>
            <a:pPr lvl="1"/>
            <a:r>
              <a:rPr lang="en-US" altLang="ko-KR" dirty="0"/>
              <a:t>Baseline = ELECTRA(good performance and fast speed)</a:t>
            </a:r>
          </a:p>
        </p:txBody>
      </p:sp>
    </p:spTree>
    <p:extLst>
      <p:ext uri="{BB962C8B-B14F-4D97-AF65-F5344CB8AC3E}">
        <p14:creationId xmlns:p14="http://schemas.microsoft.com/office/powerpoint/2010/main" val="117456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9BF4D6-EB1A-4F0A-8E89-AAE2B0B62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692696"/>
            <a:ext cx="7201495" cy="29788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D034E3-4E53-411F-A964-34C83D2A6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481441"/>
            <a:ext cx="6444208" cy="33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MDFN(Mask-based Decoupling-Fusing Network)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Consists of six part: Encoding, Decoupling, Fusing, Words Aggregating, Utterances Integrating and Scoring</a:t>
            </a:r>
          </a:p>
          <a:p>
            <a:r>
              <a:rPr lang="en-US" altLang="ko-KR" dirty="0"/>
              <a:t>Inspired by</a:t>
            </a:r>
          </a:p>
          <a:p>
            <a:pPr lvl="1"/>
            <a:r>
              <a:rPr lang="en-US" altLang="ko-KR" dirty="0"/>
              <a:t>SA-BERT(Gu et al. 2020) – speaker-aware info</a:t>
            </a:r>
            <a:r>
              <a:rPr lang="ko-KR" altLang="en-US" dirty="0"/>
              <a:t>가 </a:t>
            </a:r>
            <a:r>
              <a:rPr lang="en-US" altLang="ko-KR" dirty="0"/>
              <a:t>simple additional </a:t>
            </a:r>
            <a:r>
              <a:rPr lang="ko-KR" altLang="en-US" dirty="0" err="1"/>
              <a:t>임베딩</a:t>
            </a:r>
            <a:r>
              <a:rPr lang="ko-KR" altLang="en-US" dirty="0"/>
              <a:t> 대신에 </a:t>
            </a:r>
            <a:r>
              <a:rPr lang="en-US" altLang="ko-KR" dirty="0"/>
              <a:t>semantically rich contextualized representations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Compared to other matching models</a:t>
            </a:r>
          </a:p>
          <a:p>
            <a:pPr lvl="1"/>
            <a:r>
              <a:rPr lang="en-US" altLang="ko-KR" dirty="0"/>
              <a:t>Simpler but different levels</a:t>
            </a:r>
            <a:r>
              <a:rPr lang="ko-KR" altLang="en-US" dirty="0"/>
              <a:t>에서 </a:t>
            </a:r>
            <a:r>
              <a:rPr lang="en-US" altLang="ko-KR" dirty="0"/>
              <a:t>represent info </a:t>
            </a:r>
            <a:r>
              <a:rPr lang="ko-KR" altLang="en-US" dirty="0"/>
              <a:t>후 통합</a:t>
            </a:r>
            <a:endParaRPr lang="en-US" altLang="ko-KR" dirty="0"/>
          </a:p>
          <a:p>
            <a:r>
              <a:rPr lang="en-US" altLang="ko-KR" dirty="0" err="1"/>
              <a:t>PrLM</a:t>
            </a:r>
            <a:r>
              <a:rPr lang="ko-KR" altLang="en-US" dirty="0"/>
              <a:t>에 </a:t>
            </a:r>
            <a:r>
              <a:rPr lang="en-US" altLang="ko-KR" dirty="0"/>
              <a:t>MDFN </a:t>
            </a:r>
            <a:r>
              <a:rPr lang="ko-KR" altLang="en-US" dirty="0"/>
              <a:t>레이어를 추가</a:t>
            </a:r>
            <a:endParaRPr lang="en-US" altLang="ko-KR" dirty="0"/>
          </a:p>
          <a:p>
            <a:pPr lvl="1"/>
            <a:r>
              <a:rPr lang="en-US" altLang="ko-KR" dirty="0"/>
              <a:t>Decouple info to different channels – full use of the contextualized representations</a:t>
            </a:r>
          </a:p>
          <a:p>
            <a:pPr lvl="1"/>
            <a:r>
              <a:rPr lang="en-US" altLang="ko-KR" dirty="0"/>
              <a:t>Besides, since the number of utterances is far less than that of words, the top </a:t>
            </a:r>
            <a:r>
              <a:rPr lang="en-US" altLang="ko-KR" dirty="0" err="1"/>
              <a:t>BiGRU</a:t>
            </a:r>
            <a:r>
              <a:rPr lang="en-US" altLang="ko-KR" dirty="0"/>
              <a:t> layers can keep their memory capacity, alleviating the defects of Transformer on reflecting relative position information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6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10047</TotalTime>
  <Words>1681</Words>
  <Application>Microsoft Office PowerPoint</Application>
  <PresentationFormat>화면 슬라이드 쇼(4:3)</PresentationFormat>
  <Paragraphs>275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Symbol</vt:lpstr>
      <vt:lpstr>맑은 고딕</vt:lpstr>
      <vt:lpstr>나눔고딕</vt:lpstr>
      <vt:lpstr>Arial Unicode MS</vt:lpstr>
      <vt:lpstr>Wingdings</vt:lpstr>
      <vt:lpstr>Arial</vt:lpstr>
      <vt:lpstr>나눔바른고딕</vt:lpstr>
      <vt:lpstr>나눔스퀘어 ExtraBold</vt:lpstr>
      <vt:lpstr>나눔스퀘어</vt:lpstr>
      <vt:lpstr>Office 테마</vt:lpstr>
      <vt:lpstr>PowerPoint 프레젠테이션</vt:lpstr>
      <vt:lpstr>PowerPoint 프레젠테이션</vt:lpstr>
      <vt:lpstr>Introduction</vt:lpstr>
      <vt:lpstr>Introduction – 이전 연구 개요</vt:lpstr>
      <vt:lpstr>Introduction – 이전 연구 개요</vt:lpstr>
      <vt:lpstr>Introduction – MDFN</vt:lpstr>
      <vt:lpstr>Related Work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MDFN(Mask-based Decoupling-Fusing Network)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4431</cp:revision>
  <cp:lastPrinted>2020-02-26T22:51:53Z</cp:lastPrinted>
  <dcterms:created xsi:type="dcterms:W3CDTF">2013-11-16T15:06:08Z</dcterms:created>
  <dcterms:modified xsi:type="dcterms:W3CDTF">2020-12-31T04:47:25Z</dcterms:modified>
</cp:coreProperties>
</file>