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64" r:id="rId2"/>
    <p:sldId id="422" r:id="rId3"/>
    <p:sldId id="1249" r:id="rId4"/>
    <p:sldId id="1288" r:id="rId5"/>
    <p:sldId id="1287" r:id="rId6"/>
    <p:sldId id="1263" r:id="rId7"/>
    <p:sldId id="1264" r:id="rId8"/>
    <p:sldId id="1289" r:id="rId9"/>
    <p:sldId id="1290" r:id="rId10"/>
    <p:sldId id="1291" r:id="rId11"/>
    <p:sldId id="1292" r:id="rId12"/>
    <p:sldId id="1293" r:id="rId13"/>
    <p:sldId id="1286" r:id="rId14"/>
    <p:sldId id="276" r:id="rId15"/>
  </p:sldIdLst>
  <p:sldSz cx="9144000" cy="6858000" type="screen4x3"/>
  <p:notesSz cx="6797675" cy="9928225"/>
  <p:embeddedFontLst>
    <p:embeddedFont>
      <p:font typeface="Arial Unicode MS" panose="020B0600000101010101" charset="-127"/>
      <p:regular r:id="rId17"/>
    </p:embeddedFont>
    <p:embeddedFont>
      <p:font typeface="나눔고딕" panose="020D0604000000000000" pitchFamily="50" charset="-127"/>
      <p:regular r:id="rId18"/>
      <p:bold r:id="rId19"/>
    </p:embeddedFont>
    <p:embeddedFont>
      <p:font typeface="나눔바른고딕" panose="020B0603020101020101" pitchFamily="50" charset="-127"/>
      <p:regular r:id="rId20"/>
      <p:bold r:id="rId21"/>
    </p:embeddedFont>
    <p:embeddedFont>
      <p:font typeface="나눔스퀘어" panose="020B0600000101010101" pitchFamily="50" charset="-127"/>
      <p:regular r:id="rId22"/>
    </p:embeddedFont>
    <p:embeddedFont>
      <p:font typeface="나눔스퀘어 ExtraBold" panose="020B0600000101010101" pitchFamily="50" charset="-127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9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9" autoAdjust="0"/>
    <p:restoredTop sz="72824" autoAdjust="0"/>
  </p:normalViewPr>
  <p:slideViewPr>
    <p:cSldViewPr showGuides="1">
      <p:cViewPr varScale="1">
        <p:scale>
          <a:sx n="83" d="100"/>
          <a:sy n="83" d="100"/>
        </p:scale>
        <p:origin x="3366" y="72"/>
      </p:cViewPr>
      <p:guideLst>
        <p:guide orient="horz" pos="2205"/>
        <p:guide pos="27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61A17-B369-40A6-BAD3-08D18F542D5C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09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6D60-A5E2-4D92-9B64-E08BFCA19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1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33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데이터가 많아질수록 효과가 보이긴 한다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구조적 레이블로 비교한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의미적인 부분은 따지지 못함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488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Basic baseline </a:t>
            </a:r>
            <a:r>
              <a:rPr lang="ko-KR" altLang="en-US" dirty="0"/>
              <a:t>보단 강한데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옛날 </a:t>
            </a:r>
            <a:r>
              <a:rPr lang="en-US" altLang="ko-KR" dirty="0"/>
              <a:t>supervised </a:t>
            </a:r>
            <a:r>
              <a:rPr lang="ko-KR" altLang="en-US" dirty="0"/>
              <a:t>보다는 너무 약하다</a:t>
            </a:r>
            <a:r>
              <a:rPr lang="en-US" altLang="ko-KR" dirty="0"/>
              <a:t>.(</a:t>
            </a:r>
            <a:r>
              <a:rPr lang="ko-KR" altLang="en-US" dirty="0"/>
              <a:t>구족적으로는 강해도 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물론 데이터셋 </a:t>
            </a:r>
            <a:r>
              <a:rPr lang="ko-KR" altLang="en-US" dirty="0" err="1"/>
              <a:t>적긴하다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모델을 학습시킬 큰 규모의 데이터셋이 필요하다 </a:t>
            </a:r>
            <a:r>
              <a:rPr lang="en-US" altLang="ko-KR" dirty="0"/>
              <a:t>(benchmark</a:t>
            </a:r>
            <a:r>
              <a:rPr lang="ko-KR" altLang="en-US" dirty="0"/>
              <a:t>를 제외하고</a:t>
            </a:r>
            <a:r>
              <a:rPr lang="en-US" altLang="ko-KR" dirty="0"/>
              <a:t>, </a:t>
            </a:r>
            <a:r>
              <a:rPr lang="ko-KR" altLang="en-US" dirty="0" err="1"/>
              <a:t>버트처럼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245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659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141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73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046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RST – </a:t>
            </a:r>
            <a:r>
              <a:rPr lang="ko-KR" altLang="en-US" dirty="0"/>
              <a:t>트리모양 그림</a:t>
            </a:r>
            <a:endParaRPr lang="en-US" altLang="ko-KR" dirty="0"/>
          </a:p>
          <a:p>
            <a:r>
              <a:rPr lang="en-US" altLang="ko-KR" dirty="0"/>
              <a:t>PDTB – </a:t>
            </a:r>
            <a:r>
              <a:rPr lang="ko-KR" altLang="en-US" dirty="0"/>
              <a:t>인접한 문장만</a:t>
            </a:r>
            <a:r>
              <a:rPr lang="en-US" altLang="ko-KR" dirty="0"/>
              <a:t> </a:t>
            </a:r>
            <a:r>
              <a:rPr lang="ko-KR" altLang="en-US" dirty="0"/>
              <a:t>그림</a:t>
            </a:r>
            <a:endParaRPr lang="en-US" altLang="ko-KR" dirty="0"/>
          </a:p>
          <a:p>
            <a:r>
              <a:rPr lang="ko-KR" altLang="en-US" dirty="0"/>
              <a:t>우리는 그나마 </a:t>
            </a:r>
            <a:r>
              <a:rPr lang="en-US" altLang="ko-KR" dirty="0"/>
              <a:t>RST </a:t>
            </a:r>
            <a:r>
              <a:rPr lang="ko-KR" altLang="en-US" dirty="0"/>
              <a:t>구조에 좀 더 가까운 듯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Treebanks = </a:t>
            </a:r>
            <a:r>
              <a:rPr lang="ko-KR" altLang="en-US" dirty="0"/>
              <a:t>담화 또는 문장 안에서 각 </a:t>
            </a:r>
            <a:r>
              <a:rPr lang="en-US" altLang="ko-KR" dirty="0"/>
              <a:t>fragments</a:t>
            </a:r>
            <a:r>
              <a:rPr lang="ko-KR" altLang="en-US" dirty="0"/>
              <a:t>의 연결고리를 나타낸 데이터셋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41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Fragments</a:t>
            </a:r>
            <a:r>
              <a:rPr lang="ko-KR" altLang="en-US" dirty="0"/>
              <a:t>는 문장이 될지 </a:t>
            </a:r>
            <a:r>
              <a:rPr lang="en-US" altLang="ko-KR" dirty="0"/>
              <a:t>span</a:t>
            </a:r>
            <a:r>
              <a:rPr lang="ko-KR" altLang="en-US" dirty="0"/>
              <a:t>이 될지 토큰이 될지 애매함</a:t>
            </a:r>
            <a:r>
              <a:rPr lang="en-US" altLang="ko-KR" dirty="0"/>
              <a:t>(</a:t>
            </a:r>
            <a:r>
              <a:rPr lang="ko-KR" altLang="en-US" dirty="0"/>
              <a:t>목적에 따라</a:t>
            </a:r>
            <a:r>
              <a:rPr lang="en-US" altLang="ko-KR" dirty="0"/>
              <a:t>?)</a:t>
            </a:r>
          </a:p>
          <a:p>
            <a:r>
              <a:rPr lang="ko-KR" altLang="en-US" dirty="0"/>
              <a:t>그 모든 것이 </a:t>
            </a:r>
            <a:r>
              <a:rPr lang="en-US" altLang="ko-KR" dirty="0"/>
              <a:t>EDU</a:t>
            </a:r>
            <a:r>
              <a:rPr lang="ko-KR" altLang="en-US" dirty="0"/>
              <a:t>가 될 수 있을까</a:t>
            </a:r>
            <a:endParaRPr lang="en-US" altLang="ko-KR" dirty="0"/>
          </a:p>
          <a:p>
            <a:r>
              <a:rPr lang="ko-KR" altLang="en-US" dirty="0"/>
              <a:t>뒤에서는 </a:t>
            </a:r>
            <a:r>
              <a:rPr lang="en-US" altLang="ko-KR" dirty="0"/>
              <a:t>vocab</a:t>
            </a:r>
            <a:r>
              <a:rPr lang="ko-KR" altLang="en-US" dirty="0"/>
              <a:t>에 따라 생기는 </a:t>
            </a:r>
            <a:r>
              <a:rPr lang="en-US" altLang="ko-KR" dirty="0"/>
              <a:t>token</a:t>
            </a:r>
            <a:r>
              <a:rPr lang="ko-KR" altLang="en-US" dirty="0"/>
              <a:t>이고</a:t>
            </a:r>
            <a:endParaRPr lang="en-US" altLang="ko-KR" dirty="0"/>
          </a:p>
          <a:p>
            <a:r>
              <a:rPr lang="en-US" altLang="ko-KR" dirty="0"/>
              <a:t>RST</a:t>
            </a:r>
            <a:r>
              <a:rPr lang="ko-KR" altLang="en-US" dirty="0"/>
              <a:t>에서는 </a:t>
            </a:r>
            <a:r>
              <a:rPr lang="en-US" altLang="ko-KR" dirty="0"/>
              <a:t>span</a:t>
            </a:r>
          </a:p>
          <a:p>
            <a:r>
              <a:rPr lang="ko-KR" altLang="en-US" dirty="0"/>
              <a:t>본 논문은 명시 안함</a:t>
            </a:r>
            <a:r>
              <a:rPr lang="en-US" altLang="ko-KR" dirty="0"/>
              <a:t>(</a:t>
            </a:r>
            <a:r>
              <a:rPr lang="ko-KR" altLang="en-US" dirty="0"/>
              <a:t>문장이 </a:t>
            </a:r>
            <a:r>
              <a:rPr lang="ko-KR" altLang="en-US" dirty="0" err="1"/>
              <a:t>될수도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61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TreeLSTM</a:t>
            </a:r>
            <a:r>
              <a:rPr lang="ko-KR" altLang="en-US" dirty="0"/>
              <a:t>의 장점</a:t>
            </a:r>
            <a:r>
              <a:rPr lang="en-US" altLang="ko-KR" dirty="0"/>
              <a:t>? </a:t>
            </a:r>
            <a:r>
              <a:rPr lang="ko-KR" altLang="en-US" dirty="0"/>
              <a:t>구조적으로 알 수 있다</a:t>
            </a:r>
            <a:r>
              <a:rPr lang="en-US" altLang="ko-KR" dirty="0"/>
              <a:t>, </a:t>
            </a:r>
            <a:r>
              <a:rPr lang="ko-KR" altLang="en-US" dirty="0"/>
              <a:t>인접한 것을 여러 번 거친다 </a:t>
            </a:r>
            <a:r>
              <a:rPr lang="en-US" altLang="ko-KR" dirty="0"/>
              <a:t>=&gt; </a:t>
            </a:r>
            <a:r>
              <a:rPr lang="ko-KR" altLang="en-US" dirty="0"/>
              <a:t>결과적으로 의미적으로도 잘 캐치하나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Gumbel </a:t>
            </a:r>
            <a:r>
              <a:rPr lang="en-US" altLang="ko-KR" dirty="0" err="1"/>
              <a:t>Softmax</a:t>
            </a:r>
            <a:r>
              <a:rPr lang="ko-KR" altLang="en-US" dirty="0"/>
              <a:t>의 장점</a:t>
            </a:r>
            <a:r>
              <a:rPr lang="en-US" altLang="ko-KR" dirty="0"/>
              <a:t>? Discrete decisions</a:t>
            </a:r>
            <a:r>
              <a:rPr lang="ko-KR" altLang="en-US" dirty="0"/>
              <a:t>에 강함</a:t>
            </a:r>
            <a:r>
              <a:rPr lang="en-US" altLang="ko-KR" dirty="0"/>
              <a:t>? </a:t>
            </a:r>
            <a:r>
              <a:rPr lang="ko-KR" altLang="en-US" dirty="0"/>
              <a:t>이게 </a:t>
            </a:r>
            <a:r>
              <a:rPr lang="ko-KR" altLang="en-US" dirty="0" err="1"/>
              <a:t>뭘까</a:t>
            </a:r>
            <a:r>
              <a:rPr lang="ko-KR" altLang="en-US" dirty="0"/>
              <a:t> 트리 묶는 거를 </a:t>
            </a:r>
            <a:r>
              <a:rPr lang="en-US" altLang="ko-KR" dirty="0"/>
              <a:t>1</a:t>
            </a:r>
            <a:r>
              <a:rPr lang="ko-KR" altLang="en-US" dirty="0"/>
              <a:t>개만 골라야 되는데 </a:t>
            </a:r>
            <a:r>
              <a:rPr lang="en-US" altLang="ko-KR" dirty="0"/>
              <a:t>1 vs others</a:t>
            </a:r>
            <a:r>
              <a:rPr lang="ko-KR" altLang="en-US" dirty="0"/>
              <a:t>니까 </a:t>
            </a:r>
            <a:r>
              <a:rPr lang="ko-KR" altLang="en-US" dirty="0" err="1"/>
              <a:t>그런건가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그런데 이전에는 관계 </a:t>
            </a:r>
            <a:r>
              <a:rPr lang="en-US" altLang="ko-KR" dirty="0"/>
              <a:t>label, sentiment label</a:t>
            </a:r>
            <a:r>
              <a:rPr lang="ko-KR" altLang="en-US" dirty="0"/>
              <a:t>도 있으니 각각 </a:t>
            </a:r>
            <a:r>
              <a:rPr lang="en-US" altLang="ko-KR" dirty="0"/>
              <a:t>optimization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ko-KR" altLang="en-US" dirty="0"/>
              <a:t>이번엔 목표가 그게 아님</a:t>
            </a:r>
            <a:endParaRPr lang="en-US" altLang="ko-KR" dirty="0"/>
          </a:p>
          <a:p>
            <a:r>
              <a:rPr lang="ko-KR" altLang="en-US" dirty="0"/>
              <a:t>그냥 </a:t>
            </a:r>
            <a:r>
              <a:rPr lang="en-US" altLang="ko-KR" dirty="0"/>
              <a:t>autoencoder</a:t>
            </a:r>
            <a:r>
              <a:rPr lang="ko-KR" altLang="en-US" dirty="0"/>
              <a:t>가 목표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</a:t>
            </a:r>
            <a:r>
              <a:rPr lang="ko-KR" altLang="en-US" dirty="0"/>
              <a:t> 과정에서 쓰이는 </a:t>
            </a:r>
            <a:r>
              <a:rPr lang="en-US" altLang="ko-KR" dirty="0"/>
              <a:t>FCN</a:t>
            </a:r>
            <a:r>
              <a:rPr lang="ko-KR" altLang="en-US" dirty="0"/>
              <a:t>이 학습되는 건 관계 레이블</a:t>
            </a:r>
            <a:endParaRPr lang="en-US" altLang="ko-KR" dirty="0"/>
          </a:p>
          <a:p>
            <a:r>
              <a:rPr lang="ko-KR" altLang="en-US" dirty="0"/>
              <a:t>그리고 전체 문장 감정은 </a:t>
            </a:r>
            <a:r>
              <a:rPr lang="en-US" altLang="ko-KR" dirty="0"/>
              <a:t>sentiment </a:t>
            </a:r>
            <a:r>
              <a:rPr lang="ko-KR" altLang="en-US" dirty="0"/>
              <a:t>레이블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근데 실험 데이터셋으로 일단은 </a:t>
            </a:r>
            <a:r>
              <a:rPr lang="en-US" altLang="ko-KR" dirty="0"/>
              <a:t>treebank</a:t>
            </a:r>
            <a:r>
              <a:rPr lang="ko-KR" altLang="en-US" dirty="0"/>
              <a:t>만 썼는데 그게 조금 아쉽다 </a:t>
            </a:r>
            <a:r>
              <a:rPr lang="en-US" altLang="ko-KR" dirty="0"/>
              <a:t>= </a:t>
            </a:r>
            <a:r>
              <a:rPr lang="ko-KR" altLang="en-US" dirty="0"/>
              <a:t>전체적인 것을 다루지 못함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또한 </a:t>
            </a:r>
            <a:r>
              <a:rPr lang="en-US" altLang="ko-KR" dirty="0" err="1"/>
              <a:t>PrLM</a:t>
            </a:r>
            <a:r>
              <a:rPr lang="en-US" altLang="ko-KR" dirty="0"/>
              <a:t> </a:t>
            </a:r>
            <a:r>
              <a:rPr lang="ko-KR" altLang="en-US" dirty="0"/>
              <a:t>과정이 없어서 아쉽다</a:t>
            </a:r>
            <a:endParaRPr lang="en-US" altLang="ko-KR" dirty="0"/>
          </a:p>
          <a:p>
            <a:r>
              <a:rPr lang="ko-KR" altLang="en-US" dirty="0"/>
              <a:t>그리고 이것을 </a:t>
            </a:r>
            <a:r>
              <a:rPr lang="en-US" altLang="ko-KR" dirty="0"/>
              <a:t>generation </a:t>
            </a:r>
            <a:r>
              <a:rPr lang="ko-KR" altLang="en-US" dirty="0"/>
              <a:t>과정</a:t>
            </a:r>
            <a:r>
              <a:rPr lang="en-US" altLang="ko-KR" dirty="0"/>
              <a:t>(</a:t>
            </a:r>
            <a:r>
              <a:rPr lang="ko-KR" altLang="en-US" dirty="0"/>
              <a:t>관련연구는 까진 </a:t>
            </a:r>
            <a:r>
              <a:rPr lang="en-US" altLang="ko-KR" dirty="0"/>
              <a:t>classification </a:t>
            </a:r>
            <a:r>
              <a:rPr lang="ko-KR" altLang="en-US" dirty="0"/>
              <a:t>쪽이 많았음</a:t>
            </a:r>
            <a:r>
              <a:rPr lang="en-US" altLang="ko-KR" dirty="0"/>
              <a:t>)</a:t>
            </a:r>
            <a:r>
              <a:rPr lang="ko-KR" altLang="en-US" dirty="0"/>
              <a:t>에도 쓸 수 있지 않을까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우리 방식은 심지어 그냥 </a:t>
            </a:r>
            <a:r>
              <a:rPr lang="en-US" altLang="ko-KR" dirty="0"/>
              <a:t>unsupervised </a:t>
            </a:r>
            <a:r>
              <a:rPr lang="ko-KR" altLang="en-US" dirty="0" err="1"/>
              <a:t>까지하고</a:t>
            </a:r>
            <a:r>
              <a:rPr lang="ko-KR" altLang="en-US" dirty="0"/>
              <a:t> 여러 </a:t>
            </a:r>
            <a:r>
              <a:rPr lang="en-US" altLang="ko-KR" dirty="0"/>
              <a:t>downstream = summarization, classification </a:t>
            </a:r>
            <a:r>
              <a:rPr lang="ko-KR" altLang="en-US" dirty="0"/>
              <a:t>등에 사용해보지는 않음</a:t>
            </a:r>
            <a:endParaRPr lang="en-US" altLang="ko-KR" dirty="0"/>
          </a:p>
          <a:p>
            <a:r>
              <a:rPr lang="ko-KR" altLang="en-US" dirty="0"/>
              <a:t>문장레벨과 문서</a:t>
            </a:r>
            <a:r>
              <a:rPr lang="en-US" altLang="ko-KR" dirty="0"/>
              <a:t>(</a:t>
            </a:r>
            <a:r>
              <a:rPr lang="ko-KR" altLang="en-US" dirty="0"/>
              <a:t>담화</a:t>
            </a:r>
            <a:r>
              <a:rPr lang="en-US" altLang="ko-KR" dirty="0"/>
              <a:t>)</a:t>
            </a:r>
            <a:r>
              <a:rPr lang="ko-KR" altLang="en-US" dirty="0"/>
              <a:t>레벨에서 </a:t>
            </a:r>
            <a:r>
              <a:rPr lang="ko-KR" altLang="en-US" dirty="0" err="1"/>
              <a:t>어떤쪽에</a:t>
            </a:r>
            <a:r>
              <a:rPr lang="ko-KR" altLang="en-US" dirty="0"/>
              <a:t> 더 강할까</a:t>
            </a:r>
            <a:r>
              <a:rPr lang="en-US" altLang="ko-KR" dirty="0"/>
              <a:t>?</a:t>
            </a:r>
            <a:r>
              <a:rPr lang="ko-KR" altLang="en-US" dirty="0"/>
              <a:t>도 </a:t>
            </a:r>
            <a:r>
              <a:rPr lang="ko-KR" altLang="en-US" dirty="0" err="1"/>
              <a:t>평가해볼만함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047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12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05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03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ko-KR" altLang="en-US" dirty="0"/>
              <a:t>담화 구조의 가치 있는</a:t>
            </a:r>
            <a:r>
              <a:rPr lang="en-US" altLang="ko-KR" dirty="0"/>
              <a:t>, </a:t>
            </a:r>
            <a:r>
              <a:rPr lang="ko-KR" altLang="en-US" dirty="0"/>
              <a:t>일반적인 부분을 추론해 내는지</a:t>
            </a:r>
            <a:r>
              <a:rPr lang="en-US" altLang="ko-KR" dirty="0"/>
              <a:t>(DP</a:t>
            </a:r>
            <a:r>
              <a:rPr lang="ko-KR" altLang="en-US" dirty="0"/>
              <a:t>를 잘하는지</a:t>
            </a:r>
            <a:r>
              <a:rPr lang="en-US" altLang="ko-KR" dirty="0"/>
              <a:t>) = </a:t>
            </a:r>
            <a:r>
              <a:rPr lang="ko-KR" altLang="en-US" dirty="0"/>
              <a:t>성능이 일단 </a:t>
            </a:r>
            <a:r>
              <a:rPr lang="ko-KR" altLang="en-US" dirty="0" err="1"/>
              <a:t>좋은지</a:t>
            </a:r>
            <a:r>
              <a:rPr lang="ko-KR" altLang="en-US" dirty="0"/>
              <a:t> </a:t>
            </a:r>
            <a:r>
              <a:rPr lang="en-US" altLang="ko-KR" dirty="0"/>
              <a:t>= 1</a:t>
            </a:r>
            <a:r>
              <a:rPr lang="ko-KR" altLang="en-US" dirty="0"/>
              <a:t>번 </a:t>
            </a:r>
            <a:r>
              <a:rPr lang="en-US" altLang="ko-KR" dirty="0"/>
              <a:t>task</a:t>
            </a:r>
          </a:p>
          <a:p>
            <a:endParaRPr lang="en-US" altLang="ko-KR" dirty="0"/>
          </a:p>
          <a:p>
            <a:r>
              <a:rPr lang="ko-KR" altLang="en-US" dirty="0"/>
              <a:t>여러 </a:t>
            </a:r>
            <a:r>
              <a:rPr lang="en-US" altLang="ko-KR" dirty="0"/>
              <a:t>task, dataset domain</a:t>
            </a:r>
            <a:r>
              <a:rPr lang="ko-KR" altLang="en-US" dirty="0"/>
              <a:t>에서 잘 작동하는지</a:t>
            </a:r>
            <a:r>
              <a:rPr lang="en-US" altLang="ko-KR" dirty="0"/>
              <a:t>(</a:t>
            </a:r>
            <a:r>
              <a:rPr lang="ko-KR" altLang="en-US" dirty="0"/>
              <a:t>기존 모델들은 </a:t>
            </a:r>
            <a:r>
              <a:rPr lang="en-US" altLang="ko-KR" dirty="0"/>
              <a:t>1 dataset</a:t>
            </a:r>
            <a:r>
              <a:rPr lang="ko-KR" altLang="en-US" dirty="0"/>
              <a:t>에서만 작동</a:t>
            </a:r>
            <a:r>
              <a:rPr lang="en-US" altLang="ko-KR" dirty="0"/>
              <a:t>) = 2</a:t>
            </a:r>
            <a:r>
              <a:rPr lang="ko-KR" altLang="en-US" dirty="0"/>
              <a:t>번 </a:t>
            </a:r>
            <a:r>
              <a:rPr lang="ko-KR" altLang="en-US" dirty="0" err="1"/>
              <a:t>테스크</a:t>
            </a:r>
            <a:r>
              <a:rPr lang="en-US" altLang="ko-KR" dirty="0"/>
              <a:t>, 3</a:t>
            </a:r>
            <a:r>
              <a:rPr lang="ko-KR" altLang="en-US" dirty="0"/>
              <a:t>번 </a:t>
            </a:r>
            <a:r>
              <a:rPr lang="ko-KR" altLang="en-US" dirty="0" err="1"/>
              <a:t>테스크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RST-style + annotation </a:t>
            </a:r>
            <a:r>
              <a:rPr lang="ko-KR" altLang="en-US" dirty="0"/>
              <a:t>과 비교했을 때 </a:t>
            </a:r>
            <a:r>
              <a:rPr lang="ko-KR" altLang="en-US" dirty="0" err="1"/>
              <a:t>어떤지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Downstream</a:t>
            </a:r>
            <a:r>
              <a:rPr lang="ko-KR" altLang="en-US" dirty="0"/>
              <a:t>에서도 잘 작동하는지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인코딩 결과가 잘 표현되는지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14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None/>
              <a:defRPr lang="ko-KR" altLang="en-US" sz="2000" kern="1200" spc="-100" baseline="0" dirty="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Wingding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476672"/>
            <a:ext cx="855703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D8DC0A-2B57-4A4F-9EE7-9AF854A92DC7}"/>
              </a:ext>
            </a:extLst>
          </p:cNvPr>
          <p:cNvSpPr/>
          <p:nvPr userDrawn="1"/>
        </p:nvSpPr>
        <p:spPr>
          <a:xfrm>
            <a:off x="215106" y="103932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ECD030-06E1-4624-B821-D4F1C5189E66}"/>
              </a:ext>
            </a:extLst>
          </p:cNvPr>
          <p:cNvSpPr/>
          <p:nvPr userDrawn="1"/>
        </p:nvSpPr>
        <p:spPr>
          <a:xfrm rot="5400000">
            <a:off x="-3031299" y="3314941"/>
            <a:ext cx="6494908" cy="69913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A96C9F-B40C-4686-9A7E-95A07F6A1BAE}"/>
              </a:ext>
            </a:extLst>
          </p:cNvPr>
          <p:cNvSpPr/>
          <p:nvPr userDrawn="1"/>
        </p:nvSpPr>
        <p:spPr>
          <a:xfrm>
            <a:off x="181198" y="6525344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07B200-5930-40B2-8528-9ACE39D773DC}"/>
              </a:ext>
            </a:extLst>
          </p:cNvPr>
          <p:cNvSpPr/>
          <p:nvPr userDrawn="1"/>
        </p:nvSpPr>
        <p:spPr>
          <a:xfrm rot="5400000">
            <a:off x="5684822" y="3319373"/>
            <a:ext cx="6486047" cy="69912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CB8204-D3F1-4B02-B348-0A4CCAAEE5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49" y="260648"/>
            <a:ext cx="1084296" cy="10842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A62E07-59D1-41CE-AFE3-FF7539B8FA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32" y="333938"/>
            <a:ext cx="937715" cy="93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8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1520" y="836712"/>
            <a:ext cx="8640960" cy="528945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defTabSz="9858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spc="-11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4400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1600" spc="-11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altLang="ko-KR" dirty="0"/>
          </a:p>
          <a:p>
            <a:pPr lvl="0"/>
            <a:r>
              <a:rPr lang="ko-KR" altLang="en-US" dirty="0"/>
              <a:t>최근에는 지식 전이</a:t>
            </a:r>
            <a:r>
              <a:rPr lang="en-US" altLang="ko-KR" dirty="0"/>
              <a:t>(Transfer Learning)</a:t>
            </a:r>
            <a:r>
              <a:rPr lang="ko-KR" altLang="en-US" dirty="0"/>
              <a:t>에 기반하여 풍부한 양의 </a:t>
            </a:r>
            <a:r>
              <a:rPr lang="en-US" altLang="ko-KR" dirty="0"/>
              <a:t>relation</a:t>
            </a:r>
            <a:r>
              <a:rPr lang="ko-KR" altLang="en-US" dirty="0"/>
              <a:t>으로부터 적은 양의</a:t>
            </a:r>
            <a:r>
              <a:rPr lang="en-US" altLang="ko-KR" dirty="0"/>
              <a:t>(Long-tailed Low-Resourced) relation</a:t>
            </a:r>
            <a:r>
              <a:rPr lang="ko-KR" altLang="en-US" dirty="0"/>
              <a:t>에 학습한 데이터</a:t>
            </a:r>
            <a:endParaRPr lang="en-US" altLang="ko-KR" dirty="0"/>
          </a:p>
          <a:p>
            <a:pPr lvl="1"/>
            <a:r>
              <a:rPr lang="en-US" altLang="ko-KR" dirty="0"/>
              <a:t>Meta Learning: task(relation) </a:t>
            </a:r>
            <a:r>
              <a:rPr lang="ko-KR" altLang="en-US" dirty="0"/>
              <a:t>별로 </a:t>
            </a:r>
            <a:r>
              <a:rPr lang="en-US" altLang="ko-KR" dirty="0"/>
              <a:t>Support/Query Set</a:t>
            </a:r>
            <a:r>
              <a:rPr lang="ko-KR" altLang="en-US" dirty="0"/>
              <a:t>으로 나누어서 </a:t>
            </a:r>
            <a:r>
              <a:rPr lang="en-US" altLang="ko-KR" dirty="0"/>
              <a:t>Episodic Learning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en-US" altLang="ko-KR" dirty="0"/>
              <a:t>Meta Learning: task(relation) </a:t>
            </a:r>
            <a:r>
              <a:rPr lang="ko-KR" altLang="en-US" dirty="0"/>
              <a:t>별로 </a:t>
            </a:r>
            <a:r>
              <a:rPr lang="en-US" altLang="ko-KR" dirty="0"/>
              <a:t>Support/Query Set</a:t>
            </a:r>
            <a:r>
              <a:rPr lang="ko-KR" altLang="en-US" dirty="0"/>
              <a:t>으로 나누어서 </a:t>
            </a:r>
            <a:r>
              <a:rPr lang="en-US" altLang="ko-KR" dirty="0"/>
              <a:t>Episodic Learning </a:t>
            </a:r>
            <a:r>
              <a:rPr lang="ko-KR" altLang="en-US" dirty="0"/>
              <a:t>수행</a:t>
            </a:r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</a:t>
            </a:r>
            <a:r>
              <a:rPr lang="ko-KR" altLang="en-US" dirty="0"/>
              <a:t> 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</a:t>
            </a:r>
            <a:r>
              <a:rPr lang="ko-KR" altLang="en-US" dirty="0"/>
              <a:t> 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 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8D9FD4D-A1C1-4E0C-8573-6EA0A257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F1ACD64-B8A6-4F11-833B-A4FA7D3B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5976" y="6489180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fld id="{B592EF5A-E95E-4411-9976-253A83E02D3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46F20-2698-4AC9-8B0E-9417F7FA8DF5}"/>
              </a:ext>
            </a:extLst>
          </p:cNvPr>
          <p:cNvSpPr txBox="1"/>
          <p:nvPr userDrawn="1"/>
        </p:nvSpPr>
        <p:spPr>
          <a:xfrm>
            <a:off x="7276387" y="6582015"/>
            <a:ext cx="1550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Internet</a:t>
            </a:r>
            <a:r>
              <a:rPr lang="en-US" altLang="ko-KR" sz="1000" baseline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Computing Lab.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4E8DE-1073-477B-822B-2325B283ED34}"/>
              </a:ext>
            </a:extLst>
          </p:cNvPr>
          <p:cNvSpPr txBox="1"/>
          <p:nvPr userDrawn="1"/>
        </p:nvSpPr>
        <p:spPr>
          <a:xfrm>
            <a:off x="323528" y="6582015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YONSEI</a:t>
            </a:r>
            <a:r>
              <a:rPr lang="en-US" altLang="ko-KR" sz="1000" baseline="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university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35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476672"/>
            <a:ext cx="855703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D8DC0A-2B57-4A4F-9EE7-9AF854A92DC7}"/>
              </a:ext>
            </a:extLst>
          </p:cNvPr>
          <p:cNvSpPr/>
          <p:nvPr userDrawn="1"/>
        </p:nvSpPr>
        <p:spPr>
          <a:xfrm>
            <a:off x="215106" y="103932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ECD030-06E1-4624-B821-D4F1C5189E66}"/>
              </a:ext>
            </a:extLst>
          </p:cNvPr>
          <p:cNvSpPr/>
          <p:nvPr userDrawn="1"/>
        </p:nvSpPr>
        <p:spPr>
          <a:xfrm rot="5400000">
            <a:off x="-3031299" y="3314941"/>
            <a:ext cx="6494908" cy="69913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A96C9F-B40C-4686-9A7E-95A07F6A1BAE}"/>
              </a:ext>
            </a:extLst>
          </p:cNvPr>
          <p:cNvSpPr/>
          <p:nvPr userDrawn="1"/>
        </p:nvSpPr>
        <p:spPr>
          <a:xfrm>
            <a:off x="181198" y="6525344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07B200-5930-40B2-8528-9ACE39D773DC}"/>
              </a:ext>
            </a:extLst>
          </p:cNvPr>
          <p:cNvSpPr/>
          <p:nvPr userDrawn="1"/>
        </p:nvSpPr>
        <p:spPr>
          <a:xfrm rot="5400000">
            <a:off x="5684822" y="3319373"/>
            <a:ext cx="6486047" cy="69912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52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864096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marL="800100" lvl="1" indent="-342900" algn="l" defTabSz="914400" rtl="0" eaLnBrk="1" latin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01519" y="620688"/>
            <a:ext cx="7344816" cy="0"/>
          </a:xfrm>
          <a:prstGeom prst="line">
            <a:avLst/>
          </a:prstGeom>
          <a:ln>
            <a:gradFill>
              <a:gsLst>
                <a:gs pos="0">
                  <a:schemeClr val="tx1"/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0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000" kern="1200" spc="-100" baseline="0" dirty="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"/>
        <a:defRPr lang="en-US" altLang="ko-KR" sz="2200" kern="1200" spc="-120" baseline="0" dirty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  <a:sym typeface="Wingdings"/>
        </a:defRPr>
      </a:lvl1pPr>
      <a:lvl2pPr marL="800100" indent="-342900" algn="l" defTabSz="914400" rtl="0" eaLnBrk="1" latinLnBrk="1" hangingPunct="1">
        <a:lnSpc>
          <a:spcPct val="120000"/>
        </a:lnSpc>
        <a:spcBef>
          <a:spcPts val="832"/>
        </a:spcBef>
        <a:buFont typeface="Wingdings" panose="05000000000000000000" pitchFamily="2" charset="2"/>
        <a:buChar char="ü"/>
        <a:defRPr sz="1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7800" algn="l" defTabSz="914400" rtl="0" eaLnBrk="1" latinLnBrk="1" hangingPunct="1">
        <a:spcBef>
          <a:spcPts val="724"/>
        </a:spcBef>
        <a:buFont typeface="Arial" panose="020B0604020202020204" pitchFamily="34" charset="0"/>
        <a:buChar char="•"/>
        <a:defRPr sz="16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150938" indent="-211138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1389063" indent="-212725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DFD67BA-316B-47FA-93E8-8B465DF75DD6}"/>
              </a:ext>
            </a:extLst>
          </p:cNvPr>
          <p:cNvSpPr txBox="1">
            <a:spLocks/>
          </p:cNvSpPr>
          <p:nvPr/>
        </p:nvSpPr>
        <p:spPr>
          <a:xfrm>
            <a:off x="2824217" y="5433507"/>
            <a:ext cx="3492390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Wongyu Kim (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김원규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01CE098-ADAD-4DFB-922B-897E8F906000}"/>
              </a:ext>
            </a:extLst>
          </p:cNvPr>
          <p:cNvSpPr txBox="1">
            <a:spLocks/>
          </p:cNvSpPr>
          <p:nvPr/>
        </p:nvSpPr>
        <p:spPr>
          <a:xfrm>
            <a:off x="-324544" y="6093296"/>
            <a:ext cx="2500529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2021.01.06</a:t>
            </a:r>
            <a:endParaRPr 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59C968C-7B2C-4F43-B7AF-274B04636FEE}"/>
              </a:ext>
            </a:extLst>
          </p:cNvPr>
          <p:cNvSpPr txBox="1">
            <a:spLocks/>
          </p:cNvSpPr>
          <p:nvPr/>
        </p:nvSpPr>
        <p:spPr>
          <a:xfrm>
            <a:off x="3259755" y="5828016"/>
            <a:ext cx="2624491" cy="649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Internet Computing Laboratory</a:t>
            </a:r>
          </a:p>
          <a:p>
            <a:r>
              <a:rPr 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Department of Computer Science</a:t>
            </a:r>
          </a:p>
          <a:p>
            <a:r>
              <a:rPr 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Yonsei University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E82EE53-B90D-4525-BE0F-6B1F211C854E}"/>
              </a:ext>
            </a:extLst>
          </p:cNvPr>
          <p:cNvSpPr/>
          <p:nvPr/>
        </p:nvSpPr>
        <p:spPr>
          <a:xfrm>
            <a:off x="266700" y="1827670"/>
            <a:ext cx="8607425" cy="18070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Unsupervised Learning of Discourse Structures using a Tree Autoencoder</a:t>
            </a:r>
            <a:endParaRPr lang="en-US" altLang="ko-KR" sz="36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D819911-D8D4-4113-981C-593BB9FB64B5}"/>
              </a:ext>
            </a:extLst>
          </p:cNvPr>
          <p:cNvSpPr txBox="1">
            <a:spLocks/>
          </p:cNvSpPr>
          <p:nvPr/>
        </p:nvSpPr>
        <p:spPr>
          <a:xfrm>
            <a:off x="1438064" y="3708478"/>
            <a:ext cx="6264696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endParaRPr 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2CBFED-1773-49A7-93DF-AB6198ED6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074" y="3803365"/>
            <a:ext cx="46386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- DP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6120680"/>
          </a:xfrm>
        </p:spPr>
        <p:txBody>
          <a:bodyPr>
            <a:normAutofit/>
          </a:bodyPr>
          <a:lstStyle/>
          <a:p>
            <a:r>
              <a:rPr lang="en-US" altLang="ko-KR" dirty="0"/>
              <a:t>Linguistically Supervised</a:t>
            </a:r>
          </a:p>
          <a:p>
            <a:pPr lvl="1"/>
            <a:r>
              <a:rPr lang="en-US" altLang="ko-KR" dirty="0"/>
              <a:t>Nishida and Nakayama 2020</a:t>
            </a:r>
            <a:r>
              <a:rPr lang="ko-KR" altLang="en-US" dirty="0"/>
              <a:t>에서</a:t>
            </a:r>
            <a:br>
              <a:rPr lang="en-US" altLang="ko-KR" dirty="0"/>
            </a:br>
            <a:r>
              <a:rPr lang="ko-KR" altLang="en-US" dirty="0"/>
              <a:t>언급된 방식</a:t>
            </a:r>
            <a:endParaRPr lang="en-US" altLang="ko-KR" dirty="0"/>
          </a:p>
          <a:p>
            <a:pPr lvl="1"/>
            <a:r>
              <a:rPr lang="en-US" altLang="ko-KR" dirty="0"/>
              <a:t>Basic rhetorical strategies</a:t>
            </a:r>
          </a:p>
          <a:p>
            <a:pPr lvl="2"/>
            <a:r>
              <a:rPr lang="en-US" altLang="ko-KR" dirty="0"/>
              <a:t>Left branching + right branching</a:t>
            </a:r>
          </a:p>
          <a:p>
            <a:pPr lvl="2"/>
            <a:r>
              <a:rPr lang="en-US" altLang="ko-KR" dirty="0"/>
              <a:t>Hierarchical left branching + right branching</a:t>
            </a:r>
          </a:p>
          <a:p>
            <a:pPr lvl="1"/>
            <a:r>
              <a:rPr lang="en-US" altLang="ko-KR" dirty="0" err="1"/>
              <a:t>ViterbiEM</a:t>
            </a:r>
            <a:r>
              <a:rPr lang="en-US" altLang="ko-KR" dirty="0"/>
              <a:t> </a:t>
            </a:r>
            <a:r>
              <a:rPr lang="ko-KR" altLang="en-US" dirty="0"/>
              <a:t>모델 사용</a:t>
            </a:r>
            <a:endParaRPr lang="en-US" altLang="ko-KR" dirty="0"/>
          </a:p>
          <a:p>
            <a:pPr lvl="2"/>
            <a:r>
              <a:rPr lang="en-US" altLang="ko-KR" dirty="0"/>
              <a:t>Multi-layer hierarchical left branching + right branching</a:t>
            </a:r>
          </a:p>
          <a:p>
            <a:r>
              <a:rPr lang="ko-KR" altLang="en-US" dirty="0"/>
              <a:t>하지만 위의 모델들</a:t>
            </a:r>
            <a:endParaRPr lang="en-US" altLang="ko-KR" dirty="0"/>
          </a:p>
          <a:p>
            <a:pPr lvl="1"/>
            <a:r>
              <a:rPr lang="en-US" altLang="ko-KR" dirty="0"/>
              <a:t>Well-structured nature of news documents</a:t>
            </a:r>
          </a:p>
          <a:p>
            <a:pPr lvl="1"/>
            <a:r>
              <a:rPr lang="en-US" altLang="ko-KR" dirty="0"/>
              <a:t>Not generally applicable to other domains</a:t>
            </a:r>
          </a:p>
          <a:p>
            <a:r>
              <a:rPr lang="ko-KR" altLang="en-US" dirty="0"/>
              <a:t>우리 모델</a:t>
            </a:r>
            <a:endParaRPr lang="en-US" altLang="ko-KR" dirty="0"/>
          </a:p>
          <a:p>
            <a:pPr lvl="1"/>
            <a:r>
              <a:rPr lang="ko-KR" altLang="en-US" dirty="0"/>
              <a:t>성능이 비록 낮지만 여러 도메인에 활용될 수</a:t>
            </a:r>
            <a:r>
              <a:rPr lang="en-US" altLang="ko-KR" dirty="0"/>
              <a:t> </a:t>
            </a:r>
            <a:r>
              <a:rPr lang="ko-KR" altLang="en-US" dirty="0"/>
              <a:t>있으며 여러 도메인의 데이터 셋을 통해 양을 늘린다면 성능이 좋아질</a:t>
            </a:r>
            <a:r>
              <a:rPr lang="en-US" altLang="ko-KR" dirty="0"/>
              <a:t> </a:t>
            </a:r>
            <a:r>
              <a:rPr lang="ko-KR" altLang="en-US" dirty="0"/>
              <a:t>것으로 예상</a:t>
            </a:r>
            <a:endParaRPr lang="en-US" altLang="ko-KR" dirty="0"/>
          </a:p>
          <a:p>
            <a:r>
              <a:rPr lang="en-US" altLang="ko-KR" dirty="0"/>
              <a:t>Subscripts</a:t>
            </a:r>
            <a:r>
              <a:rPr lang="ko-KR" altLang="en-US" dirty="0"/>
              <a:t>는 </a:t>
            </a:r>
            <a:r>
              <a:rPr lang="en-US" altLang="ko-KR" dirty="0"/>
              <a:t>training set</a:t>
            </a:r>
            <a:r>
              <a:rPr lang="ko-KR" altLang="en-US" dirty="0"/>
              <a:t>을 의미하며 표의 </a:t>
            </a:r>
            <a:r>
              <a:rPr lang="en-US" altLang="ko-KR" dirty="0"/>
              <a:t>test set</a:t>
            </a:r>
            <a:r>
              <a:rPr lang="ko-KR" altLang="en-US" dirty="0"/>
              <a:t>은 모두 </a:t>
            </a:r>
            <a:r>
              <a:rPr lang="en-US" altLang="ko-KR" dirty="0"/>
              <a:t>RST-DT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360AC1-27AD-485C-920F-8A154B2C3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096" y="404999"/>
            <a:ext cx="3340904" cy="41761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0FA3A7-618E-4A86-8BD4-C161358AC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73216" y="563259"/>
            <a:ext cx="6120680" cy="217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0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– Downstream Task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6120680"/>
          </a:xfrm>
        </p:spPr>
        <p:txBody>
          <a:bodyPr>
            <a:normAutofit/>
          </a:bodyPr>
          <a:lstStyle/>
          <a:p>
            <a:r>
              <a:rPr lang="en-US" altLang="ko-KR" dirty="0"/>
              <a:t>Downstream task</a:t>
            </a:r>
            <a:r>
              <a:rPr lang="ko-KR" altLang="en-US" dirty="0"/>
              <a:t>의 디코딩 부분까지</a:t>
            </a:r>
            <a:br>
              <a:rPr lang="en-US" altLang="ko-KR" dirty="0"/>
            </a:br>
            <a:r>
              <a:rPr lang="ko-KR" altLang="en-US" dirty="0"/>
              <a:t>더했을 때의 평가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이전에는 인코딩 부분만 평가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Training set &amp; test set: Yelp’13</a:t>
            </a:r>
          </a:p>
          <a:p>
            <a:r>
              <a:rPr lang="en-US" altLang="ko-KR" dirty="0"/>
              <a:t>Subscripts: training set</a:t>
            </a:r>
          </a:p>
          <a:p>
            <a:r>
              <a:rPr lang="ko-KR" altLang="en-US" dirty="0"/>
              <a:t>베이스 라인들도 </a:t>
            </a:r>
            <a:r>
              <a:rPr lang="en-US" altLang="ko-KR" dirty="0" err="1"/>
              <a:t>TreeLSTM</a:t>
            </a:r>
            <a:r>
              <a:rPr lang="en-US" altLang="ko-KR" dirty="0"/>
              <a:t> </a:t>
            </a:r>
            <a:r>
              <a:rPr lang="ko-KR" altLang="en-US" dirty="0"/>
              <a:t>형태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9C02CA-D053-49EA-826A-915C39BD2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480" y="692696"/>
            <a:ext cx="38385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2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– Example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6120680"/>
          </a:xfrm>
        </p:spPr>
        <p:txBody>
          <a:bodyPr>
            <a:normAutofit/>
          </a:bodyPr>
          <a:lstStyle/>
          <a:p>
            <a:r>
              <a:rPr lang="en-US" altLang="ko-KR" dirty="0"/>
              <a:t>Cosine similarity </a:t>
            </a:r>
            <a:r>
              <a:rPr lang="ko-KR" altLang="en-US" dirty="0"/>
              <a:t>사용</a:t>
            </a:r>
            <a:r>
              <a:rPr lang="en-US" altLang="ko-KR" dirty="0"/>
              <a:t>(</a:t>
            </a:r>
            <a:r>
              <a:rPr lang="ko-KR" altLang="en-US" dirty="0"/>
              <a:t>각도만 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구조적으로 유사 및 다름</a:t>
            </a:r>
            <a:endParaRPr lang="en-US" altLang="ko-KR" dirty="0"/>
          </a:p>
          <a:p>
            <a:pPr lvl="1"/>
            <a:r>
              <a:rPr lang="ko-KR" altLang="en-US" dirty="0"/>
              <a:t>앞에 긍정적인 말 </a:t>
            </a:r>
            <a:r>
              <a:rPr lang="en-US" altLang="ko-KR" dirty="0"/>
              <a:t>-&gt; </a:t>
            </a:r>
            <a:r>
              <a:rPr lang="ko-KR" altLang="en-US" dirty="0"/>
              <a:t>뒤에 불만 </a:t>
            </a:r>
            <a:r>
              <a:rPr lang="en-US" altLang="ko-KR" dirty="0"/>
              <a:t>vs </a:t>
            </a:r>
            <a:r>
              <a:rPr lang="ko-KR" altLang="en-US" dirty="0"/>
              <a:t>앞에 부정 </a:t>
            </a:r>
            <a:r>
              <a:rPr lang="en-US" altLang="ko-KR" dirty="0"/>
              <a:t>-&gt; </a:t>
            </a:r>
            <a:r>
              <a:rPr lang="ko-KR" altLang="en-US" dirty="0"/>
              <a:t>뒤에 긍정</a:t>
            </a:r>
            <a:endParaRPr lang="en-US" altLang="ko-KR" dirty="0"/>
          </a:p>
          <a:p>
            <a:r>
              <a:rPr lang="ko-KR" altLang="en-US" dirty="0"/>
              <a:t>의미적으로 유사한지는 모르겠다</a:t>
            </a:r>
            <a:endParaRPr lang="en-US" altLang="ko-KR" dirty="0"/>
          </a:p>
          <a:p>
            <a:pPr lvl="1"/>
            <a:r>
              <a:rPr lang="ko-KR" altLang="en-US" dirty="0"/>
              <a:t>그래서 </a:t>
            </a:r>
            <a:r>
              <a:rPr lang="en-US" altLang="ko-KR" dirty="0"/>
              <a:t>Treebank</a:t>
            </a:r>
            <a:r>
              <a:rPr lang="ko-KR" altLang="en-US" dirty="0"/>
              <a:t>만 사용하는 것인가</a:t>
            </a:r>
            <a:r>
              <a:rPr lang="en-US" altLang="ko-KR" dirty="0"/>
              <a:t>..?(DP)</a:t>
            </a:r>
          </a:p>
          <a:p>
            <a:pPr lvl="1"/>
            <a:r>
              <a:rPr lang="en-US" altLang="ko-KR" dirty="0"/>
              <a:t>Generation Task</a:t>
            </a:r>
            <a:r>
              <a:rPr lang="ko-KR" altLang="en-US" dirty="0"/>
              <a:t>에는 약하지 않을까</a:t>
            </a:r>
            <a:r>
              <a:rPr lang="en-US" altLang="ko-KR" dirty="0"/>
              <a:t>? </a:t>
            </a:r>
            <a:r>
              <a:rPr lang="ko-KR" altLang="en-US" dirty="0"/>
              <a:t>그나마 </a:t>
            </a:r>
            <a:r>
              <a:rPr lang="en-US" altLang="ko-KR" dirty="0"/>
              <a:t>Summary, SA, TC </a:t>
            </a:r>
            <a:r>
              <a:rPr lang="ko-KR" altLang="en-US" dirty="0"/>
              <a:t>에는 </a:t>
            </a:r>
            <a:r>
              <a:rPr lang="ko-KR" altLang="en-US" dirty="0" err="1"/>
              <a:t>쓸만한가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marL="377100"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6EB728-BF12-45A6-B3C7-F3D0617A4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511604"/>
            <a:ext cx="8244408" cy="301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59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6120680"/>
          </a:xfrm>
        </p:spPr>
        <p:txBody>
          <a:bodyPr>
            <a:normAutofit/>
          </a:bodyPr>
          <a:lstStyle/>
          <a:p>
            <a:r>
              <a:rPr lang="ko-KR" altLang="en-US" dirty="0"/>
              <a:t>근데 실험 데이터셋으로 일단은 </a:t>
            </a:r>
            <a:r>
              <a:rPr lang="en-US" altLang="ko-KR" dirty="0"/>
              <a:t>treebank</a:t>
            </a:r>
            <a:r>
              <a:rPr lang="ko-KR" altLang="en-US" dirty="0"/>
              <a:t>만 썼는데 그게 조금 아쉽다 </a:t>
            </a:r>
            <a:r>
              <a:rPr lang="en-US" altLang="ko-KR" dirty="0"/>
              <a:t>= </a:t>
            </a:r>
            <a:r>
              <a:rPr lang="ko-KR" altLang="en-US" dirty="0"/>
              <a:t>전체적인 것을 다루지 못함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또한 </a:t>
            </a:r>
            <a:r>
              <a:rPr lang="en-US" altLang="ko-KR" dirty="0" err="1"/>
              <a:t>PrLM</a:t>
            </a:r>
            <a:r>
              <a:rPr lang="en-US" altLang="ko-KR" dirty="0"/>
              <a:t> </a:t>
            </a:r>
            <a:r>
              <a:rPr lang="ko-KR" altLang="en-US" dirty="0"/>
              <a:t>과정이 없어서 아쉽다</a:t>
            </a:r>
            <a:endParaRPr lang="en-US" altLang="ko-KR" dirty="0"/>
          </a:p>
          <a:p>
            <a:r>
              <a:rPr lang="ko-KR" altLang="en-US" dirty="0"/>
              <a:t>그리고 이것을 </a:t>
            </a:r>
            <a:r>
              <a:rPr lang="en-US" altLang="ko-KR" dirty="0"/>
              <a:t>generation </a:t>
            </a:r>
            <a:r>
              <a:rPr lang="ko-KR" altLang="en-US" dirty="0"/>
              <a:t>과정</a:t>
            </a:r>
            <a:r>
              <a:rPr lang="en-US" altLang="ko-KR" dirty="0"/>
              <a:t>(</a:t>
            </a:r>
            <a:r>
              <a:rPr lang="ko-KR" altLang="en-US" dirty="0"/>
              <a:t>관련연구는 까진 </a:t>
            </a:r>
            <a:r>
              <a:rPr lang="en-US" altLang="ko-KR" dirty="0"/>
              <a:t>classification </a:t>
            </a:r>
            <a:r>
              <a:rPr lang="ko-KR" altLang="en-US" dirty="0"/>
              <a:t>쪽이 많았음</a:t>
            </a:r>
            <a:r>
              <a:rPr lang="en-US" altLang="ko-KR" dirty="0"/>
              <a:t>)</a:t>
            </a:r>
            <a:r>
              <a:rPr lang="ko-KR" altLang="en-US" dirty="0"/>
              <a:t>에도 쓸 수 있지 않을까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우리 방식은 심지어 그냥 </a:t>
            </a:r>
            <a:r>
              <a:rPr lang="en-US" altLang="ko-KR" dirty="0"/>
              <a:t>unsupervised </a:t>
            </a:r>
            <a:r>
              <a:rPr lang="ko-KR" altLang="en-US" dirty="0" err="1"/>
              <a:t>까지하고</a:t>
            </a:r>
            <a:r>
              <a:rPr lang="ko-KR" altLang="en-US" dirty="0"/>
              <a:t> 여러 </a:t>
            </a:r>
            <a:r>
              <a:rPr lang="en-US" altLang="ko-KR" dirty="0"/>
              <a:t>downstream = summarization, classification </a:t>
            </a:r>
            <a:r>
              <a:rPr lang="ko-KR" altLang="en-US" dirty="0"/>
              <a:t>등에 사용해보지는 않음</a:t>
            </a:r>
            <a:endParaRPr lang="en-US" altLang="ko-KR" dirty="0"/>
          </a:p>
          <a:p>
            <a:r>
              <a:rPr lang="ko-KR" altLang="en-US" dirty="0"/>
              <a:t>문장레벨과 문서</a:t>
            </a:r>
            <a:r>
              <a:rPr lang="en-US" altLang="ko-KR" dirty="0"/>
              <a:t>(</a:t>
            </a:r>
            <a:r>
              <a:rPr lang="ko-KR" altLang="en-US" dirty="0"/>
              <a:t>담화</a:t>
            </a:r>
            <a:r>
              <a:rPr lang="en-US" altLang="ko-KR" dirty="0"/>
              <a:t>)</a:t>
            </a:r>
            <a:r>
              <a:rPr lang="ko-KR" altLang="en-US" dirty="0"/>
              <a:t>레벨에서 </a:t>
            </a:r>
            <a:r>
              <a:rPr lang="ko-KR" altLang="en-US" dirty="0" err="1"/>
              <a:t>어떤쪽에</a:t>
            </a:r>
            <a:r>
              <a:rPr lang="ko-KR" altLang="en-US" dirty="0"/>
              <a:t> 더 강할까</a:t>
            </a:r>
            <a:r>
              <a:rPr lang="en-US" altLang="ko-KR" dirty="0"/>
              <a:t>?</a:t>
            </a:r>
            <a:r>
              <a:rPr lang="ko-KR" altLang="en-US" dirty="0"/>
              <a:t>도 </a:t>
            </a:r>
            <a:r>
              <a:rPr lang="ko-KR" altLang="en-US" dirty="0" err="1"/>
              <a:t>평가해볼만함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4693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58F9E84-C27A-4136-971E-4F64568A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 &amp; Answers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E33FC9-0C48-4FEC-B2C2-70282AF3A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14</a:t>
            </a:fld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F8D0409-6C48-4D0F-ACD5-754D395B14DB}"/>
              </a:ext>
            </a:extLst>
          </p:cNvPr>
          <p:cNvSpPr txBox="1">
            <a:spLocks/>
          </p:cNvSpPr>
          <p:nvPr/>
        </p:nvSpPr>
        <p:spPr>
          <a:xfrm>
            <a:off x="1511660" y="3134554"/>
            <a:ext cx="6120680" cy="912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1200" spc="0" baseline="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6000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Thank you</a:t>
            </a:r>
            <a:endParaRPr lang="ko-KR" altLang="en-US" sz="6000" spc="-1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533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3D54B7-15B2-4DB6-A3F0-9ABDE04A3CD6}"/>
              </a:ext>
            </a:extLst>
          </p:cNvPr>
          <p:cNvSpPr txBox="1"/>
          <p:nvPr/>
        </p:nvSpPr>
        <p:spPr>
          <a:xfrm>
            <a:off x="437268" y="3328118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spc="-12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A267ACF-C331-474C-8319-25070A98925A}"/>
              </a:ext>
            </a:extLst>
          </p:cNvPr>
          <p:cNvCxnSpPr/>
          <p:nvPr/>
        </p:nvCxnSpPr>
        <p:spPr>
          <a:xfrm>
            <a:off x="3858307" y="1977148"/>
            <a:ext cx="0" cy="35175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DE26577-3E57-419D-8EBA-24D368C4EC8B}"/>
              </a:ext>
            </a:extLst>
          </p:cNvPr>
          <p:cNvSpPr txBox="1"/>
          <p:nvPr/>
        </p:nvSpPr>
        <p:spPr>
          <a:xfrm>
            <a:off x="3968506" y="2150873"/>
            <a:ext cx="49959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Related Work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Unsupervised Tree Autoencoder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Experiments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Conclusion and Future Work</a:t>
            </a:r>
          </a:p>
          <a:p>
            <a:pPr>
              <a:spcAft>
                <a:spcPts val="1200"/>
              </a:spcAft>
            </a:pPr>
            <a:endParaRPr lang="en-US" altLang="ko-KR" sz="2000" spc="-1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altLang="ko-KR" sz="2000" spc="-1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7">
            <a:extLst>
              <a:ext uri="{FF2B5EF4-FFF2-40B4-BE49-F238E27FC236}">
                <a16:creationId xmlns:a16="http://schemas.microsoft.com/office/drawing/2014/main" id="{C2467F56-D282-4F78-8420-3B6E41C466EE}"/>
              </a:ext>
            </a:extLst>
          </p:cNvPr>
          <p:cNvSpPr/>
          <p:nvPr/>
        </p:nvSpPr>
        <p:spPr>
          <a:xfrm>
            <a:off x="264319" y="404665"/>
            <a:ext cx="8615362" cy="8937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ko-KR" sz="2800" dirty="0"/>
              <a:t>Filling the Gap of Utterance-aware and Speaker-aware Representation for Multi-turn Dialogue</a:t>
            </a:r>
            <a:endParaRPr lang="en-US" altLang="ko-KR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035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Discourse Parsing</a:t>
            </a:r>
          </a:p>
          <a:p>
            <a:pPr lvl="1"/>
            <a:r>
              <a:rPr lang="en-US" altLang="ko-KR" dirty="0"/>
              <a:t>Task for Multi-Sentential text processing</a:t>
            </a:r>
          </a:p>
          <a:p>
            <a:pPr lvl="2"/>
            <a:r>
              <a:rPr lang="en-US" altLang="ko-KR" dirty="0"/>
              <a:t>Downstream Tasks</a:t>
            </a:r>
            <a:r>
              <a:rPr lang="ko-KR" altLang="en-US" dirty="0"/>
              <a:t>를 위해 담화나 문서 등을 분석하여 인코딩</a:t>
            </a:r>
            <a:endParaRPr lang="en-US" altLang="ko-KR" dirty="0"/>
          </a:p>
          <a:p>
            <a:pPr lvl="1"/>
            <a:r>
              <a:rPr lang="en-US" altLang="ko-KR" dirty="0"/>
              <a:t>Most research in the area focuses on one of the two main discourse theories – RST(Rhetorical structure theory, Mann and Thompson 1988) or PDTB(The Penn Discourse </a:t>
            </a:r>
            <a:r>
              <a:rPr lang="en-US" altLang="ko-KR" dirty="0" err="1"/>
              <a:t>TreeBank</a:t>
            </a:r>
            <a:r>
              <a:rPr lang="en-US" altLang="ko-KR" dirty="0"/>
              <a:t> 2.0, Prasad et al. 2008)</a:t>
            </a:r>
          </a:p>
          <a:p>
            <a:pPr lvl="2"/>
            <a:r>
              <a:rPr lang="en-US" altLang="ko-KR" dirty="0"/>
              <a:t>RST: discourse trees over complete documents</a:t>
            </a:r>
          </a:p>
          <a:p>
            <a:pPr lvl="3"/>
            <a:r>
              <a:rPr lang="en-US" altLang="ko-KR" dirty="0"/>
              <a:t>Uses Elementary Discourse Units(EDUs) = span-like sentence fragments</a:t>
            </a:r>
          </a:p>
          <a:p>
            <a:pPr lvl="3"/>
            <a:r>
              <a:rPr lang="en-US" altLang="ko-KR" dirty="0"/>
              <a:t>Constituency-style manner </a:t>
            </a:r>
          </a:p>
          <a:p>
            <a:pPr lvl="2"/>
            <a:r>
              <a:rPr lang="en-US" altLang="ko-KR" dirty="0"/>
              <a:t>PDTB: shallow discourse structures</a:t>
            </a:r>
          </a:p>
          <a:p>
            <a:pPr lvl="3"/>
            <a:r>
              <a:rPr lang="en-US" altLang="ko-KR" dirty="0"/>
              <a:t>Combines</a:t>
            </a:r>
            <a:r>
              <a:rPr lang="ko-KR" altLang="en-US" dirty="0"/>
              <a:t> </a:t>
            </a:r>
            <a:r>
              <a:rPr lang="en-US" altLang="ko-KR" dirty="0"/>
              <a:t>adjacent</a:t>
            </a:r>
            <a:r>
              <a:rPr lang="ko-KR" altLang="en-US" dirty="0"/>
              <a:t> </a:t>
            </a:r>
            <a:r>
              <a:rPr lang="en-US" altLang="ko-KR" dirty="0"/>
              <a:t>sentences</a:t>
            </a:r>
          </a:p>
          <a:p>
            <a:pPr lvl="3"/>
            <a:r>
              <a:rPr lang="en-US" altLang="ko-KR" dirty="0"/>
              <a:t>Focuses discourse connectives</a:t>
            </a:r>
          </a:p>
          <a:p>
            <a:pPr lvl="1"/>
            <a:r>
              <a:rPr lang="en-US" altLang="ko-KR" dirty="0"/>
              <a:t>Drawbacks</a:t>
            </a:r>
          </a:p>
          <a:p>
            <a:pPr lvl="2"/>
            <a:r>
              <a:rPr lang="en-US" altLang="ko-KR" dirty="0"/>
              <a:t>Annotation-guidelines rather than data-driven algorithms -&gt; human factors in generating treebanks</a:t>
            </a:r>
          </a:p>
          <a:p>
            <a:pPr lvl="3"/>
            <a:r>
              <a:rPr lang="en-US" altLang="ko-KR" dirty="0"/>
              <a:t>Unsupervised manner</a:t>
            </a:r>
            <a:r>
              <a:rPr lang="ko-KR" altLang="en-US" dirty="0"/>
              <a:t>로 해결</a:t>
            </a:r>
            <a:r>
              <a:rPr lang="en-US" altLang="ko-KR" dirty="0"/>
              <a:t> = </a:t>
            </a:r>
            <a:r>
              <a:rPr lang="ko-KR" altLang="en-US" dirty="0"/>
              <a:t>인간의 노력이 필요 없음</a:t>
            </a:r>
            <a:endParaRPr lang="en-US" altLang="ko-KR" dirty="0"/>
          </a:p>
          <a:p>
            <a:pPr lvl="2"/>
            <a:r>
              <a:rPr lang="ko-KR" altLang="en-US" dirty="0"/>
              <a:t>따라서 도메인의 종류</a:t>
            </a:r>
            <a:r>
              <a:rPr lang="en-US" altLang="ko-KR" dirty="0"/>
              <a:t>, </a:t>
            </a:r>
            <a:r>
              <a:rPr lang="ko-KR" altLang="en-US" dirty="0"/>
              <a:t>데이터의 크기 면에서 한계가 있음</a:t>
            </a:r>
            <a:endParaRPr lang="en-US" altLang="ko-KR" dirty="0"/>
          </a:p>
          <a:p>
            <a:pPr lvl="3"/>
            <a:r>
              <a:rPr lang="en-US" altLang="ko-KR" dirty="0"/>
              <a:t>Unsupervised manner</a:t>
            </a:r>
            <a:r>
              <a:rPr lang="ko-KR" altLang="en-US" dirty="0"/>
              <a:t>로 해결</a:t>
            </a:r>
            <a:r>
              <a:rPr lang="en-US" altLang="ko-KR" dirty="0"/>
              <a:t> = </a:t>
            </a:r>
            <a:r>
              <a:rPr lang="ko-KR" altLang="en-US" dirty="0"/>
              <a:t>다양한 도메인</a:t>
            </a:r>
            <a:r>
              <a:rPr lang="en-US" altLang="ko-KR" dirty="0"/>
              <a:t>, </a:t>
            </a:r>
            <a:r>
              <a:rPr lang="ko-KR" altLang="en-US" dirty="0"/>
              <a:t>데이터 다룰 수 있음 </a:t>
            </a:r>
            <a:r>
              <a:rPr lang="en-US" altLang="ko-KR" dirty="0"/>
              <a:t>= task-agnostic</a:t>
            </a:r>
          </a:p>
          <a:p>
            <a:pPr marL="1012862" lvl="3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164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– Treebank</a:t>
            </a:r>
            <a:r>
              <a:rPr lang="ko-KR" altLang="en-US" dirty="0"/>
              <a:t> 예시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fragment</a:t>
            </a:r>
            <a:r>
              <a:rPr lang="ko-KR" altLang="en-US" dirty="0"/>
              <a:t>의 연결이 트리 형태로 나타나 있음 </a:t>
            </a:r>
            <a:r>
              <a:rPr lang="en-US" altLang="ko-KR" dirty="0"/>
              <a:t>= </a:t>
            </a:r>
            <a:r>
              <a:rPr lang="ko-KR" altLang="en-US" dirty="0"/>
              <a:t>구조</a:t>
            </a:r>
            <a:r>
              <a:rPr lang="en-US" altLang="ko-KR" dirty="0"/>
              <a:t>(dependency)</a:t>
            </a:r>
            <a:r>
              <a:rPr lang="ko-KR" altLang="en-US" dirty="0"/>
              <a:t>에 대한 </a:t>
            </a:r>
            <a:r>
              <a:rPr lang="en-US" altLang="ko-KR" dirty="0"/>
              <a:t>label</a:t>
            </a:r>
            <a:r>
              <a:rPr lang="ko-KR" altLang="en-US" dirty="0"/>
              <a:t>도 있음</a:t>
            </a:r>
            <a:endParaRPr lang="en-US" altLang="ko-KR" dirty="0"/>
          </a:p>
          <a:p>
            <a:r>
              <a:rPr lang="en-US" altLang="ko-KR" dirty="0"/>
              <a:t>SST</a:t>
            </a:r>
            <a:r>
              <a:rPr lang="ko-KR" altLang="en-US" dirty="0"/>
              <a:t>의 경우 전체 문장에 대한 감정의 레이블이 있음</a:t>
            </a:r>
            <a:endParaRPr lang="en-US" altLang="ko-KR" dirty="0"/>
          </a:p>
          <a:p>
            <a:r>
              <a:rPr lang="ko-KR" altLang="en-US" dirty="0"/>
              <a:t>본 논문의 경우 위 </a:t>
            </a:r>
            <a:r>
              <a:rPr lang="en-US" altLang="ko-KR" dirty="0"/>
              <a:t>2</a:t>
            </a:r>
            <a:r>
              <a:rPr lang="ko-KR" altLang="en-US" dirty="0"/>
              <a:t>개가 모두 필요 없음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BD9C9C-D961-4694-897B-6C72A12E9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70" y="2564904"/>
            <a:ext cx="7671659" cy="385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2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TreeLSTM</a:t>
            </a:r>
            <a:r>
              <a:rPr lang="en-US" altLang="ko-KR" dirty="0"/>
              <a:t>(Tai, </a:t>
            </a:r>
            <a:r>
              <a:rPr lang="en-US" altLang="ko-KR" dirty="0" err="1"/>
              <a:t>Socher</a:t>
            </a:r>
            <a:r>
              <a:rPr lang="en-US" altLang="ko-KR" dirty="0"/>
              <a:t> and Manning 2015)</a:t>
            </a:r>
          </a:p>
          <a:p>
            <a:pPr lvl="1"/>
            <a:r>
              <a:rPr lang="ko-KR" altLang="en-US" b="1" dirty="0"/>
              <a:t>문장</a:t>
            </a:r>
            <a:r>
              <a:rPr lang="ko-KR" altLang="en-US" dirty="0"/>
              <a:t>의 인코딩을 트리 형태로 진행</a:t>
            </a:r>
            <a:endParaRPr lang="en-US" altLang="ko-KR" dirty="0"/>
          </a:p>
          <a:p>
            <a:pPr lvl="1"/>
            <a:r>
              <a:rPr lang="en-US" altLang="ko-KR" dirty="0"/>
              <a:t>LSTM</a:t>
            </a:r>
            <a:r>
              <a:rPr lang="ko-KR" altLang="en-US" dirty="0"/>
              <a:t>을 여러 번 거치게 되지만 인접한</a:t>
            </a:r>
            <a:r>
              <a:rPr lang="en-US" altLang="ko-KR" dirty="0"/>
              <a:t> fragments</a:t>
            </a:r>
            <a:r>
              <a:rPr lang="ko-KR" altLang="en-US" dirty="0"/>
              <a:t>간의</a:t>
            </a:r>
            <a:r>
              <a:rPr lang="en-US" altLang="ko-KR" dirty="0"/>
              <a:t> </a:t>
            </a:r>
            <a:r>
              <a:rPr lang="ko-KR" altLang="en-US" dirty="0"/>
              <a:t>관계를 여러 번 계산할 수 있음</a:t>
            </a:r>
            <a:endParaRPr lang="en-US" altLang="ko-KR" dirty="0"/>
          </a:p>
          <a:p>
            <a:pPr lvl="1"/>
            <a:r>
              <a:rPr lang="ko-KR" altLang="en-US" dirty="0"/>
              <a:t>문장을 구조적으로 분석할 수 있음</a:t>
            </a:r>
            <a:endParaRPr lang="en-US" altLang="ko-KR" dirty="0"/>
          </a:p>
          <a:p>
            <a:r>
              <a:rPr lang="en-US" altLang="ko-KR" dirty="0"/>
              <a:t>Gumbel </a:t>
            </a:r>
            <a:r>
              <a:rPr lang="en-US" altLang="ko-KR" dirty="0" err="1"/>
              <a:t>TreeLSTM</a:t>
            </a:r>
            <a:r>
              <a:rPr lang="en-US" altLang="ko-KR" dirty="0"/>
              <a:t>(Choi, </a:t>
            </a:r>
            <a:r>
              <a:rPr lang="en-US" altLang="ko-KR" dirty="0" err="1"/>
              <a:t>Yoo</a:t>
            </a:r>
            <a:r>
              <a:rPr lang="en-US" altLang="ko-KR" dirty="0"/>
              <a:t>, and Lee 2018)</a:t>
            </a:r>
          </a:p>
          <a:p>
            <a:pPr lvl="1"/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predict the </a:t>
            </a:r>
            <a:r>
              <a:rPr lang="en-US" altLang="ko-KR" b="1" dirty="0"/>
              <a:t>sentence-level</a:t>
            </a:r>
            <a:r>
              <a:rPr lang="en-US" altLang="ko-KR" dirty="0"/>
              <a:t> sentiment on the Stanford Sentiment Treebank(SST)</a:t>
            </a:r>
          </a:p>
          <a:p>
            <a:pPr lvl="1"/>
            <a:r>
              <a:rPr lang="en-US" altLang="ko-KR" b="1" dirty="0"/>
              <a:t>Gumbel </a:t>
            </a:r>
            <a:r>
              <a:rPr lang="en-US" altLang="ko-KR" b="1" dirty="0" err="1"/>
              <a:t>Softmax</a:t>
            </a:r>
            <a:r>
              <a:rPr lang="en-US" altLang="ko-KR" dirty="0"/>
              <a:t>(Jang,</a:t>
            </a:r>
            <a:r>
              <a:rPr lang="ko-KR" altLang="en-US" dirty="0"/>
              <a:t> </a:t>
            </a:r>
            <a:r>
              <a:rPr lang="en-US" altLang="ko-KR" dirty="0"/>
              <a:t>Gu,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Poole</a:t>
            </a:r>
            <a:r>
              <a:rPr lang="ko-KR" altLang="en-US" dirty="0"/>
              <a:t> </a:t>
            </a:r>
            <a:r>
              <a:rPr lang="en-US" altLang="ko-KR" dirty="0"/>
              <a:t>2016) for selecting fragments set of the next layer</a:t>
            </a:r>
          </a:p>
          <a:p>
            <a:pPr lvl="1"/>
            <a:r>
              <a:rPr lang="en-US" altLang="ko-KR" b="1" dirty="0"/>
              <a:t>Gumbel </a:t>
            </a:r>
            <a:r>
              <a:rPr lang="en-US" altLang="ko-KR" b="1" dirty="0" err="1"/>
              <a:t>Softmax</a:t>
            </a:r>
            <a:endParaRPr lang="en-US" altLang="ko-KR" b="1" dirty="0"/>
          </a:p>
          <a:p>
            <a:pPr lvl="2"/>
            <a:r>
              <a:rPr lang="en-US" altLang="ko-KR" dirty="0"/>
              <a:t>To make discrete decisions(1 vs</a:t>
            </a:r>
            <a:r>
              <a:rPr lang="ko-KR" altLang="en-US" dirty="0"/>
              <a:t> </a:t>
            </a:r>
            <a:r>
              <a:rPr lang="en-US" altLang="ko-KR" dirty="0"/>
              <a:t>others ??)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24767E-B4D2-417C-8561-0B80DB327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785" y="5005407"/>
            <a:ext cx="5100215" cy="183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Unsupervised Tree Autoencoder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TAE(Tree Autoencoder)</a:t>
            </a:r>
          </a:p>
          <a:p>
            <a:pPr lvl="1"/>
            <a:r>
              <a:rPr lang="en-US" altLang="ko-KR" dirty="0"/>
              <a:t>Tree-LSTM</a:t>
            </a:r>
          </a:p>
          <a:p>
            <a:pPr lvl="1"/>
            <a:r>
              <a:rPr lang="en-US" altLang="ko-KR" dirty="0"/>
              <a:t>Pointer Network for attention computation(New) + Gumbel </a:t>
            </a:r>
            <a:r>
              <a:rPr lang="en-US" altLang="ko-KR" dirty="0" err="1"/>
              <a:t>Softmax</a:t>
            </a:r>
            <a:endParaRPr lang="en-US" altLang="ko-KR" dirty="0"/>
          </a:p>
          <a:p>
            <a:pPr lvl="2"/>
            <a:r>
              <a:rPr lang="en-US" altLang="ko-KR" dirty="0" err="1"/>
              <a:t>Vinyals</a:t>
            </a:r>
            <a:r>
              <a:rPr lang="en-US" altLang="ko-KR" dirty="0"/>
              <a:t>, Fortunato, and </a:t>
            </a:r>
            <a:r>
              <a:rPr lang="en-US" altLang="ko-KR" dirty="0" err="1"/>
              <a:t>Jaitly</a:t>
            </a:r>
            <a:r>
              <a:rPr lang="en-US" altLang="ko-KR" dirty="0"/>
              <a:t> 2015</a:t>
            </a:r>
          </a:p>
          <a:p>
            <a:pPr lvl="1"/>
            <a:r>
              <a:rPr lang="en-US" altLang="ko-KR" dirty="0"/>
              <a:t>Autoencoding(New)</a:t>
            </a:r>
          </a:p>
          <a:p>
            <a:pPr lvl="2"/>
            <a:r>
              <a:rPr lang="en-US" altLang="ko-KR" dirty="0"/>
              <a:t>Task-Agnostic</a:t>
            </a:r>
          </a:p>
          <a:p>
            <a:pPr lvl="2"/>
            <a:r>
              <a:rPr lang="en-US" altLang="ko-KR" dirty="0"/>
              <a:t>To comprise of an encoder compressing the input into a fixed-size hidden vector and</a:t>
            </a:r>
            <a:br>
              <a:rPr lang="en-US" altLang="ko-KR" dirty="0"/>
            </a:br>
            <a:r>
              <a:rPr lang="en-US" altLang="ko-KR" dirty="0"/>
              <a:t> a subsequent decoder component reconstructing the inputs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89ED2B-D537-42EA-8DA7-89E64D20E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1975"/>
            <a:ext cx="9144000" cy="2537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328348-5390-4BDF-B449-28F5BB2D4951}"/>
              </a:ext>
            </a:extLst>
          </p:cNvPr>
          <p:cNvSpPr txBox="1"/>
          <p:nvPr/>
        </p:nvSpPr>
        <p:spPr>
          <a:xfrm>
            <a:off x="1331640" y="600363"/>
            <a:ext cx="201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Compression</a:t>
            </a:r>
            <a:endParaRPr lang="ko-KR" altLang="en-US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FA8F5-BEC1-43CE-8F3F-E936F7F33033}"/>
              </a:ext>
            </a:extLst>
          </p:cNvPr>
          <p:cNvSpPr txBox="1"/>
          <p:nvPr/>
        </p:nvSpPr>
        <p:spPr>
          <a:xfrm>
            <a:off x="6062801" y="600363"/>
            <a:ext cx="201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Reconstruction</a:t>
            </a:r>
            <a:endParaRPr lang="ko-KR" altLang="en-US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97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TAE – Encoder Component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839A41-4C7A-4A17-9067-9290179B4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02" y="636327"/>
            <a:ext cx="8171396" cy="38690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E2C64A-A92F-4E1A-837D-199512BED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811" y="4425207"/>
            <a:ext cx="3634892" cy="11113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5A276E-3F9D-466C-8C50-32B4FF25C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831" y="5501436"/>
            <a:ext cx="3888432" cy="8178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84F3DD-5FA4-4721-B584-B21C17173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003" y="4747901"/>
            <a:ext cx="1419225" cy="2952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8088388-D8B2-4DFD-9B97-49EEEA3665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77" y="5159758"/>
            <a:ext cx="2476500" cy="3429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EBE6117-E6A8-440C-A286-F90FED99B5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530" y="5616010"/>
            <a:ext cx="23526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0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TAE – Decoder Component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C0C092-1FB2-4B19-AE46-8099D8545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1581150"/>
            <a:ext cx="65913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6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6120680"/>
          </a:xfrm>
        </p:spPr>
        <p:txBody>
          <a:bodyPr>
            <a:normAutofit/>
          </a:bodyPr>
          <a:lstStyle/>
          <a:p>
            <a:r>
              <a:rPr lang="en-US" altLang="ko-KR" dirty="0"/>
              <a:t>Goals</a:t>
            </a:r>
          </a:p>
          <a:p>
            <a:pPr lvl="1"/>
            <a:r>
              <a:rPr lang="en-US" altLang="ko-KR" dirty="0"/>
              <a:t>Evaluating if the model is able to infer valuable and general discourse-structures</a:t>
            </a:r>
          </a:p>
          <a:p>
            <a:pPr lvl="1"/>
            <a:r>
              <a:rPr lang="en-US" altLang="ko-KR" dirty="0"/>
              <a:t>Assessing the ability of the model to learn task-agnostic hidden states, capturing important relationships between instances</a:t>
            </a:r>
          </a:p>
          <a:p>
            <a:r>
              <a:rPr lang="en-US" altLang="ko-KR" dirty="0"/>
              <a:t>Tasks</a:t>
            </a:r>
          </a:p>
          <a:p>
            <a:pPr lvl="1"/>
            <a:r>
              <a:rPr lang="en-US" altLang="ko-KR" dirty="0"/>
              <a:t>Alignment with existing RST-style Discourse Structures</a:t>
            </a:r>
          </a:p>
          <a:p>
            <a:pPr lvl="1"/>
            <a:r>
              <a:rPr lang="en-US" altLang="ko-KR" dirty="0"/>
              <a:t>Ability to Predict Important Downstream Tasks</a:t>
            </a:r>
          </a:p>
          <a:p>
            <a:pPr lvl="1"/>
            <a:r>
              <a:rPr lang="en-US" altLang="ko-KR" dirty="0"/>
              <a:t>General Representational Consistency</a:t>
            </a:r>
          </a:p>
          <a:p>
            <a:r>
              <a:rPr lang="en-US" altLang="ko-KR" dirty="0"/>
              <a:t>Datasets</a:t>
            </a:r>
          </a:p>
          <a:p>
            <a:pPr lvl="1"/>
            <a:r>
              <a:rPr lang="en-US" altLang="ko-KR" dirty="0"/>
              <a:t>The RST-DT Treebank(Carlson, </a:t>
            </a:r>
            <a:r>
              <a:rPr lang="en-US" altLang="ko-KR" dirty="0" err="1"/>
              <a:t>Marcu</a:t>
            </a:r>
            <a:r>
              <a:rPr lang="en-US" altLang="ko-KR" dirty="0"/>
              <a:t>, and </a:t>
            </a:r>
            <a:r>
              <a:rPr lang="en-US" altLang="ko-KR" dirty="0" err="1"/>
              <a:t>Okurowski</a:t>
            </a:r>
            <a:r>
              <a:rPr lang="en-US" altLang="ko-KR" dirty="0"/>
              <a:t> 2001)</a:t>
            </a:r>
          </a:p>
          <a:p>
            <a:pPr lvl="2"/>
            <a:r>
              <a:rPr lang="ko-KR" altLang="en-US" dirty="0"/>
              <a:t>작은 데이터</a:t>
            </a:r>
            <a:endParaRPr lang="en-US" altLang="ko-KR" dirty="0"/>
          </a:p>
          <a:p>
            <a:pPr lvl="2"/>
            <a:r>
              <a:rPr lang="ko-KR" altLang="en-US" dirty="0"/>
              <a:t>문장 말고 </a:t>
            </a:r>
            <a:r>
              <a:rPr lang="en-US" altLang="ko-KR" dirty="0"/>
              <a:t>Discourse</a:t>
            </a:r>
            <a:r>
              <a:rPr lang="ko-KR" altLang="en-US" dirty="0"/>
              <a:t>에 대한 </a:t>
            </a:r>
            <a:r>
              <a:rPr lang="en-US" altLang="ko-KR" dirty="0"/>
              <a:t>Treebank</a:t>
            </a:r>
          </a:p>
          <a:p>
            <a:pPr lvl="1"/>
            <a:r>
              <a:rPr lang="en-US" altLang="ko-KR" dirty="0"/>
              <a:t>The Yelp’13 Dataset(Tang, </a:t>
            </a:r>
            <a:r>
              <a:rPr lang="en-US" altLang="ko-KR" dirty="0" err="1"/>
              <a:t>Qun</a:t>
            </a:r>
            <a:r>
              <a:rPr lang="en-US" altLang="ko-KR" dirty="0"/>
              <a:t>, and Liu 2015)</a:t>
            </a:r>
          </a:p>
          <a:p>
            <a:pPr lvl="2"/>
            <a:r>
              <a:rPr lang="ko-KR" altLang="en-US" dirty="0"/>
              <a:t>큰 감정 분석 데이터</a:t>
            </a:r>
            <a:endParaRPr lang="en-US" altLang="ko-KR" dirty="0"/>
          </a:p>
          <a:p>
            <a:pPr lvl="2"/>
            <a:r>
              <a:rPr lang="ko-KR" altLang="en-US" dirty="0"/>
              <a:t>문서 크기의 리뷰에 대한 </a:t>
            </a:r>
            <a:r>
              <a:rPr lang="en-US" altLang="ko-KR" dirty="0"/>
              <a:t>Treebank</a:t>
            </a:r>
          </a:p>
        </p:txBody>
      </p:sp>
    </p:spTree>
    <p:extLst>
      <p:ext uri="{BB962C8B-B14F-4D97-AF65-F5344CB8AC3E}">
        <p14:creationId xmlns:p14="http://schemas.microsoft.com/office/powerpoint/2010/main" val="206374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11395</TotalTime>
  <Words>1045</Words>
  <Application>Microsoft Office PowerPoint</Application>
  <PresentationFormat>화면 슬라이드 쇼(4:3)</PresentationFormat>
  <Paragraphs>185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나눔바른고딕</vt:lpstr>
      <vt:lpstr>나눔스퀘어 ExtraBold</vt:lpstr>
      <vt:lpstr>맑은 고딕</vt:lpstr>
      <vt:lpstr>Wingdings</vt:lpstr>
      <vt:lpstr>Arial Unicode MS</vt:lpstr>
      <vt:lpstr>Arial</vt:lpstr>
      <vt:lpstr>나눔고딕</vt:lpstr>
      <vt:lpstr>나눔스퀘어</vt:lpstr>
      <vt:lpstr>Office 테마</vt:lpstr>
      <vt:lpstr>PowerPoint 프레젠테이션</vt:lpstr>
      <vt:lpstr>PowerPoint 프레젠테이션</vt:lpstr>
      <vt:lpstr>Introduction</vt:lpstr>
      <vt:lpstr>Introduction – Treebank 예시</vt:lpstr>
      <vt:lpstr>Related Work</vt:lpstr>
      <vt:lpstr>Unsupervised Tree Autoencoder</vt:lpstr>
      <vt:lpstr>TAE – Encoder Component</vt:lpstr>
      <vt:lpstr>TAE – Decoder Component</vt:lpstr>
      <vt:lpstr>Experiment</vt:lpstr>
      <vt:lpstr>Experiment - DP</vt:lpstr>
      <vt:lpstr>Experiment – Downstream Task</vt:lpstr>
      <vt:lpstr>Experiment – Example</vt:lpstr>
      <vt:lpstr>Future Work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sjhr</dc:creator>
  <cp:lastModifiedBy>wongyu</cp:lastModifiedBy>
  <cp:revision>4475</cp:revision>
  <cp:lastPrinted>2020-02-26T22:51:53Z</cp:lastPrinted>
  <dcterms:created xsi:type="dcterms:W3CDTF">2013-11-16T15:06:08Z</dcterms:created>
  <dcterms:modified xsi:type="dcterms:W3CDTF">2021-01-06T04:36:08Z</dcterms:modified>
</cp:coreProperties>
</file>