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64" r:id="rId2"/>
    <p:sldId id="1075" r:id="rId3"/>
    <p:sldId id="1172" r:id="rId4"/>
    <p:sldId id="1183" r:id="rId5"/>
    <p:sldId id="1184" r:id="rId6"/>
    <p:sldId id="1186" r:id="rId7"/>
    <p:sldId id="1187" r:id="rId8"/>
    <p:sldId id="1188" r:id="rId9"/>
    <p:sldId id="1189" r:id="rId10"/>
    <p:sldId id="1190" r:id="rId11"/>
    <p:sldId id="1191" r:id="rId12"/>
    <p:sldId id="1192" r:id="rId13"/>
    <p:sldId id="1193" r:id="rId14"/>
    <p:sldId id="1194" r:id="rId15"/>
    <p:sldId id="1195" r:id="rId16"/>
    <p:sldId id="1196" r:id="rId17"/>
    <p:sldId id="1197" r:id="rId18"/>
    <p:sldId id="1198" r:id="rId19"/>
    <p:sldId id="1199" r:id="rId20"/>
    <p:sldId id="1200" r:id="rId21"/>
    <p:sldId id="1201" r:id="rId22"/>
    <p:sldId id="1202" r:id="rId23"/>
    <p:sldId id="1159" r:id="rId24"/>
    <p:sldId id="276" r:id="rId25"/>
  </p:sldIdLst>
  <p:sldSz cx="9144000" cy="6858000" type="screen4x3"/>
  <p:notesSz cx="6797675" cy="9928225"/>
  <p:embeddedFontLst>
    <p:embeddedFont>
      <p:font typeface="Arial Unicode MS" panose="020B0600000101010101" charset="-127"/>
      <p:regular r:id="rId27"/>
    </p:embeddedFont>
    <p:embeddedFont>
      <p:font typeface="나눔고딕" panose="020D0604000000000000" pitchFamily="50" charset="-127"/>
      <p:regular r:id="rId28"/>
      <p:bold r:id="rId29"/>
    </p:embeddedFont>
    <p:embeddedFont>
      <p:font typeface="나눔바른고딕" panose="020B0603020101020101" pitchFamily="50" charset="-127"/>
      <p:regular r:id="rId30"/>
      <p:bold r:id="rId31"/>
    </p:embeddedFont>
    <p:embeddedFont>
      <p:font typeface="나눔스퀘어" panose="020B0600000101010101" pitchFamily="50" charset="-127"/>
      <p:regular r:id="rId32"/>
    </p:embeddedFont>
    <p:embeddedFont>
      <p:font typeface="나눔스퀘어 ExtraBold" panose="020B0600000101010101" pitchFamily="50" charset="-127"/>
      <p:bold r:id="rId33"/>
    </p:embeddedFont>
    <p:embeddedFont>
      <p:font typeface="나눔스퀘어_ac" panose="020B0600000101010101" pitchFamily="50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7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97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79" autoAdjust="0"/>
    <p:restoredTop sz="81176" autoAdjust="0"/>
  </p:normalViewPr>
  <p:slideViewPr>
    <p:cSldViewPr showGuides="1">
      <p:cViewPr varScale="1">
        <p:scale>
          <a:sx n="92" d="100"/>
          <a:sy n="92" d="100"/>
        </p:scale>
        <p:origin x="2514" y="90"/>
      </p:cViewPr>
      <p:guideLst>
        <p:guide orient="horz" pos="2205"/>
        <p:guide pos="278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40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61A17-B369-40A6-BAD3-08D18F542D5C}" type="datetimeFigureOut">
              <a:rPr lang="ko-KR" altLang="en-US" smtClean="0"/>
              <a:t>2020-09-10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A6D60-A5E2-4D92-9B64-E08BFCA191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19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0334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73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이해를 돕기 위해 예시를 들어가면서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0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4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그림으로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807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그림으로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026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그림으로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51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그림으로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16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그림으로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옆에 캡처 그림 </a:t>
            </a:r>
            <a:r>
              <a:rPr lang="ko-KR" altLang="en-US" dirty="0" err="1"/>
              <a:t>띄어놓고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255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그림으로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옆에 캡처 그림 </a:t>
            </a:r>
            <a:r>
              <a:rPr lang="ko-KR" altLang="en-US" dirty="0" err="1"/>
              <a:t>띄어놓고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804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그림으로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옆에 캡처 그림 </a:t>
            </a:r>
            <a:r>
              <a:rPr lang="ko-KR" altLang="en-US" dirty="0" err="1"/>
              <a:t>띄어놓고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11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277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그림으로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옆에 캡처 그림 </a:t>
            </a:r>
            <a:r>
              <a:rPr lang="ko-KR" altLang="en-US" dirty="0" err="1"/>
              <a:t>띄어놓고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78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그림으로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옆에 캡처 그림 </a:t>
            </a:r>
            <a:r>
              <a:rPr lang="ko-KR" altLang="en-US" dirty="0" err="1"/>
              <a:t>띄어놓고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98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그림으로 설명</a:t>
            </a:r>
            <a:endParaRPr lang="en-US" altLang="ko-KR" dirty="0"/>
          </a:p>
          <a:p>
            <a:r>
              <a:rPr lang="en-US" altLang="ko-KR" dirty="0"/>
              <a:t>+ </a:t>
            </a:r>
            <a:r>
              <a:rPr lang="ko-KR" altLang="en-US" dirty="0"/>
              <a:t>옆에 캡처 그림 </a:t>
            </a:r>
            <a:r>
              <a:rPr lang="ko-KR" altLang="en-US" dirty="0" err="1"/>
              <a:t>띄어놓고</a:t>
            </a:r>
            <a:r>
              <a:rPr lang="ko-KR" altLang="en-US" dirty="0"/>
              <a:t>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64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876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저의 박사학위 논문 심사에 시간을 내주셔서 대단히 영광스럽습니다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173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95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547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37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30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이해를 돕기 위해 예시를 들어가면서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34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8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어느 부분이 예시인지 펜으로 설명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A6D60-A5E2-4D92-9B64-E08BFCA191C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7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lang="ko-KR" altLang="en-US" sz="2000" kern="1200" spc="-100" baseline="0" dirty="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  <a:sym typeface="Wingding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476672"/>
            <a:ext cx="8557035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D8DC0A-2B57-4A4F-9EE7-9AF854A92DC7}"/>
              </a:ext>
            </a:extLst>
          </p:cNvPr>
          <p:cNvSpPr/>
          <p:nvPr userDrawn="1"/>
        </p:nvSpPr>
        <p:spPr>
          <a:xfrm>
            <a:off x="215106" y="103932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CD030-06E1-4624-B821-D4F1C5189E66}"/>
              </a:ext>
            </a:extLst>
          </p:cNvPr>
          <p:cNvSpPr/>
          <p:nvPr userDrawn="1"/>
        </p:nvSpPr>
        <p:spPr>
          <a:xfrm rot="5400000">
            <a:off x="-3031299" y="3314941"/>
            <a:ext cx="6494908" cy="69913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A96C9F-B40C-4686-9A7E-95A07F6A1BAE}"/>
              </a:ext>
            </a:extLst>
          </p:cNvPr>
          <p:cNvSpPr/>
          <p:nvPr userDrawn="1"/>
        </p:nvSpPr>
        <p:spPr>
          <a:xfrm>
            <a:off x="181198" y="6525344"/>
            <a:ext cx="8713788" cy="72008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07B200-5930-40B2-8528-9ACE39D773DC}"/>
              </a:ext>
            </a:extLst>
          </p:cNvPr>
          <p:cNvSpPr/>
          <p:nvPr userDrawn="1"/>
        </p:nvSpPr>
        <p:spPr>
          <a:xfrm rot="5400000">
            <a:off x="5684822" y="3319373"/>
            <a:ext cx="6486047" cy="69912"/>
          </a:xfrm>
          <a:prstGeom prst="rect">
            <a:avLst/>
          </a:prstGeom>
          <a:solidFill>
            <a:schemeClr val="tx1">
              <a:lumMod val="50000"/>
              <a:lumOff val="50000"/>
              <a:alpha val="34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FCB8204-D3F1-4B02-B348-0A4CCAAEE5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249" y="260648"/>
            <a:ext cx="1084296" cy="10842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A62E07-59D1-41CE-AFE3-FF7539B8F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2" y="333938"/>
            <a:ext cx="937715" cy="93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8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defTabSz="9858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14400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defRPr sz="1600" spc="-110" baseline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부제목 스타일 편집</a:t>
            </a:r>
            <a:endParaRPr lang="en-US" altLang="ko-KR" dirty="0"/>
          </a:p>
          <a:p>
            <a:pPr lvl="0"/>
            <a:r>
              <a:rPr lang="ko-KR" altLang="en-US" dirty="0"/>
              <a:t>최근에는 지식 전이</a:t>
            </a:r>
            <a:r>
              <a:rPr lang="en-US" altLang="ko-KR" dirty="0"/>
              <a:t>(Transfer Learning)</a:t>
            </a:r>
            <a:r>
              <a:rPr lang="ko-KR" altLang="en-US" dirty="0"/>
              <a:t>에 기반하여 풍부한 양의 </a:t>
            </a:r>
            <a:r>
              <a:rPr lang="en-US" altLang="ko-KR" dirty="0"/>
              <a:t>relation</a:t>
            </a:r>
            <a:r>
              <a:rPr lang="ko-KR" altLang="en-US" dirty="0"/>
              <a:t>으로부터 적은 양의</a:t>
            </a:r>
            <a:r>
              <a:rPr lang="en-US" altLang="ko-KR" dirty="0"/>
              <a:t>(Long-tailed Low-Resourced) relation</a:t>
            </a:r>
            <a:r>
              <a:rPr lang="ko-KR" altLang="en-US" dirty="0"/>
              <a:t>에 학습한 데이터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Meta Learning: task(relation) </a:t>
            </a:r>
            <a:r>
              <a:rPr lang="ko-KR" altLang="en-US" dirty="0"/>
              <a:t>별로 </a:t>
            </a:r>
            <a:r>
              <a:rPr lang="en-US" altLang="ko-KR" dirty="0"/>
              <a:t>Support/Query Set</a:t>
            </a:r>
            <a:r>
              <a:rPr lang="ko-KR" altLang="en-US" dirty="0"/>
              <a:t>으로 나누어서 </a:t>
            </a:r>
            <a:r>
              <a:rPr lang="en-US" altLang="ko-KR" dirty="0"/>
              <a:t>Episodic Learning </a:t>
            </a:r>
            <a:r>
              <a:rPr lang="ko-KR" altLang="en-US" dirty="0"/>
              <a:t>수행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r>
              <a:rPr lang="en-US" altLang="ko-KR" dirty="0"/>
              <a:t>,</a:t>
            </a:r>
            <a:r>
              <a:rPr lang="ko-KR" altLang="en-US" dirty="0"/>
              <a:t> 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, </a:t>
            </a:r>
            <a:r>
              <a:rPr lang="ko-KR" altLang="en-US" dirty="0"/>
              <a:t>셋째 수준</a:t>
            </a:r>
            <a:r>
              <a:rPr lang="en-US" altLang="ko-KR" dirty="0"/>
              <a:t> 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8D9FD4D-A1C1-4E0C-8573-6EA0A257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F1ACD64-B8A6-4F11-833B-A4FA7D3BF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55976" y="6489180"/>
            <a:ext cx="539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1pPr>
          </a:lstStyle>
          <a:p>
            <a:fld id="{B592EF5A-E95E-4411-9976-253A83E02D3F}" type="slidenum">
              <a:rPr lang="ko-KR" altLang="en-US" smtClean="0"/>
              <a:pPr/>
              <a:t>‹#›</a:t>
            </a:fld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6F20-2698-4AC9-8B0E-9417F7FA8DF5}"/>
              </a:ext>
            </a:extLst>
          </p:cNvPr>
          <p:cNvSpPr txBox="1"/>
          <p:nvPr userDrawn="1"/>
        </p:nvSpPr>
        <p:spPr>
          <a:xfrm>
            <a:off x="7276387" y="6582015"/>
            <a:ext cx="1550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Internet</a:t>
            </a:r>
            <a:r>
              <a:rPr lang="en-US" altLang="ko-KR" sz="1000" baseline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Computing Lab.</a:t>
            </a:r>
            <a:endParaRPr lang="ko-KR" altLang="en-US" sz="100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D4E8DE-1073-477B-822B-2325B283ED34}"/>
              </a:ext>
            </a:extLst>
          </p:cNvPr>
          <p:cNvSpPr txBox="1"/>
          <p:nvPr userDrawn="1"/>
        </p:nvSpPr>
        <p:spPr>
          <a:xfrm>
            <a:off x="323528" y="6582015"/>
            <a:ext cx="1242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YONSEI</a:t>
            </a:r>
            <a:r>
              <a:rPr lang="en-US" altLang="ko-KR" sz="1000" baseline="0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university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5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64096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836712"/>
            <a:ext cx="8640960" cy="5289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marL="800100" lvl="1" indent="-342900" algn="l" defTabSz="914400" rtl="0" eaLnBrk="1" latinLnBrk="1" hangingPunct="1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1519" y="620688"/>
            <a:ext cx="7344816" cy="0"/>
          </a:xfrm>
          <a:prstGeom prst="line">
            <a:avLst/>
          </a:prstGeom>
          <a:ln>
            <a:gradFill>
              <a:gsLst>
                <a:gs pos="0">
                  <a:schemeClr val="tx1"/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0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000" kern="1200" spc="-100" baseline="0" dirty="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"/>
        <a:defRPr lang="en-US" altLang="ko-KR" sz="2200" kern="1200" spc="-120" baseline="0" dirty="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  <a:sym typeface="Wingdings"/>
        </a:defRPr>
      </a:lvl1pPr>
      <a:lvl2pPr marL="800100" indent="-342900" algn="l" defTabSz="914400" rtl="0" eaLnBrk="1" latinLnBrk="1" hangingPunct="1">
        <a:lnSpc>
          <a:spcPct val="120000"/>
        </a:lnSpc>
        <a:spcBef>
          <a:spcPts val="832"/>
        </a:spcBef>
        <a:buFont typeface="Wingdings" panose="05000000000000000000" pitchFamily="2" charset="2"/>
        <a:buChar char="ü"/>
        <a:defRPr sz="1800" kern="1200" spc="-100" baseline="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77800" algn="l" defTabSz="914400" rtl="0" eaLnBrk="1" latinLnBrk="1" hangingPunct="1">
        <a:spcBef>
          <a:spcPts val="724"/>
        </a:spcBef>
        <a:buFont typeface="Arial" panose="020B0604020202020204" pitchFamily="34" charset="0"/>
        <a:buChar char="•"/>
        <a:defRPr sz="1600" kern="1200" spc="-100" baseline="0">
          <a:solidFill>
            <a:schemeClr val="tx1"/>
          </a:solidFill>
          <a:latin typeface="+mn-lt"/>
          <a:ea typeface="+mn-ea"/>
          <a:cs typeface="+mn-cs"/>
        </a:defRPr>
      </a:lvl3pPr>
      <a:lvl4pPr marL="1150938" indent="-211138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4pPr>
      <a:lvl5pPr marL="1389063" indent="-212725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1400" kern="1200" spc="-1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atsgo.github.io/from%20frequency%20to%20semantics/2017/03/29/NNLM/" TargetMode="External"/><Relationship Id="rId7" Type="http://schemas.openxmlformats.org/officeDocument/2006/relationships/hyperlink" Target="https://web.stanford.edu/class/archive/cs/cs224n/cs224n.1194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Ew0qEa0E50&amp;list=PLoROMvodv4rOhcuXMZkNm7j3fVwBBY42z&amp;index=10" TargetMode="External"/><Relationship Id="rId5" Type="http://schemas.openxmlformats.org/officeDocument/2006/relationships/hyperlink" Target="https://ratsgo.github.io/natural%20language%20processing/2017/10/22/manning/" TargetMode="External"/><Relationship Id="rId4" Type="http://schemas.openxmlformats.org/officeDocument/2006/relationships/hyperlink" Target="https://sumniya.tistory.com/2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FD67BA-316B-47FA-93E8-8B465DF75DD6}"/>
              </a:ext>
            </a:extLst>
          </p:cNvPr>
          <p:cNvSpPr txBox="1">
            <a:spLocks/>
          </p:cNvSpPr>
          <p:nvPr/>
        </p:nvSpPr>
        <p:spPr>
          <a:xfrm>
            <a:off x="2825805" y="4365104"/>
            <a:ext cx="3492390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2400" dirty="0"/>
              <a:t>Wongyu Kim (</a:t>
            </a:r>
            <a:r>
              <a:rPr lang="ko-KR" altLang="en-US" sz="2400" dirty="0" err="1"/>
              <a:t>김원규</a:t>
            </a:r>
            <a:r>
              <a:rPr lang="en-US" altLang="ko-KR" sz="2400" dirty="0"/>
              <a:t>)</a:t>
            </a:r>
            <a:endParaRPr lang="en-US" sz="2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1CE098-ADAD-4DFB-922B-897E8F906000}"/>
              </a:ext>
            </a:extLst>
          </p:cNvPr>
          <p:cNvSpPr txBox="1">
            <a:spLocks/>
          </p:cNvSpPr>
          <p:nvPr/>
        </p:nvSpPr>
        <p:spPr>
          <a:xfrm>
            <a:off x="-324544" y="6093296"/>
            <a:ext cx="2500529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altLang="ko-KR" sz="18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2020.09.10</a:t>
            </a:r>
            <a:endParaRPr lang="en-US" sz="18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59C968C-7B2C-4F43-B7AF-274B04636FEE}"/>
              </a:ext>
            </a:extLst>
          </p:cNvPr>
          <p:cNvSpPr txBox="1">
            <a:spLocks/>
          </p:cNvSpPr>
          <p:nvPr/>
        </p:nvSpPr>
        <p:spPr>
          <a:xfrm>
            <a:off x="3259755" y="5828016"/>
            <a:ext cx="2624491" cy="649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Internet Computing Laboratory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Department of Computer Science</a:t>
            </a:r>
          </a:p>
          <a:p>
            <a:r>
              <a:rPr lang="en-US" sz="1400" dirty="0">
                <a:latin typeface="나눔스퀘어_ac" panose="020B0600000101010101" pitchFamily="50" charset="-127"/>
                <a:ea typeface="나눔스퀘어" panose="020B0600000101010101" pitchFamily="50" charset="-127"/>
              </a:rPr>
              <a:t>Yonsei University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82EE53-B90D-4525-BE0F-6B1F211C854E}"/>
              </a:ext>
            </a:extLst>
          </p:cNvPr>
          <p:cNvSpPr/>
          <p:nvPr/>
        </p:nvSpPr>
        <p:spPr>
          <a:xfrm>
            <a:off x="266700" y="1827670"/>
            <a:ext cx="8607425" cy="18070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0"/>
              </a:spcBef>
            </a:pPr>
            <a:r>
              <a:rPr lang="en-US" altLang="ko-KR" sz="3600" spc="-1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j-cs"/>
              </a:rPr>
              <a:t>Question Answering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D819911-D8D4-4113-981C-593BB9FB64B5}"/>
              </a:ext>
            </a:extLst>
          </p:cNvPr>
          <p:cNvSpPr txBox="1">
            <a:spLocks/>
          </p:cNvSpPr>
          <p:nvPr/>
        </p:nvSpPr>
        <p:spPr>
          <a:xfrm>
            <a:off x="1438064" y="3708478"/>
            <a:ext cx="6264696" cy="4437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lang="ko-KR" altLang="en-US" sz="3600" kern="1200" spc="-100" baseline="0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defRPr>
            </a:lvl1pPr>
          </a:lstStyle>
          <a:p>
            <a:endParaRPr lang="en-US" sz="2400" dirty="0">
              <a:latin typeface="나눔스퀘어_ac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14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SQuAD</a:t>
            </a:r>
            <a:r>
              <a:rPr lang="en-US" altLang="ko-KR" dirty="0"/>
              <a:t> 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10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당연히 </a:t>
            </a:r>
            <a:r>
              <a:rPr lang="en-US" altLang="ko-KR" sz="2000" dirty="0"/>
              <a:t>1.1 </a:t>
            </a:r>
            <a:r>
              <a:rPr lang="ko-KR" altLang="en-US" sz="2000" dirty="0"/>
              <a:t>버전보다는 어려우며 아직 인간을 넘지 못했다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또한 아직 좋은 </a:t>
            </a:r>
            <a:r>
              <a:rPr lang="en-US" altLang="ko-KR" sz="2000" dirty="0"/>
              <a:t>Model</a:t>
            </a:r>
            <a:r>
              <a:rPr lang="ko-KR" altLang="en-US" sz="2000" dirty="0"/>
              <a:t>이라도 가끔은 이상한 결과를 보이고 있다</a:t>
            </a:r>
            <a:r>
              <a:rPr lang="en-US" altLang="ko-KR" sz="2000" dirty="0"/>
              <a:t>. = Natural Language Understanding Errors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7DA031-08B6-4131-A90C-6BD4D5F4E9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5056783" cy="3035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5BDD04-6C63-4727-BD61-59D605F1FD6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55976" y="4149080"/>
            <a:ext cx="4788024" cy="2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06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 of </a:t>
            </a:r>
            <a:r>
              <a:rPr lang="en-US" altLang="ko-KR" dirty="0" err="1"/>
              <a:t>SQuAD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오직 </a:t>
            </a:r>
            <a:r>
              <a:rPr lang="en-US" altLang="ko-KR" sz="2000" dirty="0"/>
              <a:t>span-based answers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/>
              <a:t>Question</a:t>
            </a:r>
            <a:r>
              <a:rPr lang="ko-KR" altLang="en-US" sz="2000" dirty="0"/>
              <a:t>은 오직 그에 상응하는 </a:t>
            </a:r>
            <a:r>
              <a:rPr lang="en-US" altLang="ko-KR" sz="2000" dirty="0"/>
              <a:t>Passage</a:t>
            </a:r>
            <a:r>
              <a:rPr lang="ko-KR" altLang="en-US" sz="2000" dirty="0"/>
              <a:t>에서 파생되어야 한다</a:t>
            </a:r>
            <a:r>
              <a:rPr lang="en-US" altLang="ko-KR" sz="2000" dirty="0"/>
              <a:t>. = </a:t>
            </a:r>
            <a:r>
              <a:rPr lang="ko-KR" altLang="en-US" sz="2000" dirty="0"/>
              <a:t>현실 세계에서는 필요 없는 질문일 수도 있다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또한 현실 세계에서 얻는 것 보다 형식적</a:t>
            </a:r>
            <a:r>
              <a:rPr lang="en-US" altLang="ko-KR" sz="2000" dirty="0"/>
              <a:t>, </a:t>
            </a:r>
            <a:r>
              <a:rPr lang="ko-KR" altLang="en-US" sz="2000" dirty="0"/>
              <a:t>언어적</a:t>
            </a:r>
            <a:r>
              <a:rPr lang="en-US" altLang="ko-KR" sz="2000" dirty="0"/>
              <a:t>, </a:t>
            </a:r>
            <a:r>
              <a:rPr lang="ko-KR" altLang="en-US" sz="2000" dirty="0"/>
              <a:t>문법적이다</a:t>
            </a:r>
            <a:r>
              <a:rPr lang="en-US" altLang="ko-KR" sz="2000" dirty="0"/>
              <a:t>.(Wikipedia</a:t>
            </a:r>
            <a:r>
              <a:rPr lang="ko-KR" altLang="en-US" sz="2000" dirty="0"/>
              <a:t>의 영향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그럼에도 불구하고 많이 쓰이고</a:t>
            </a:r>
            <a:r>
              <a:rPr lang="en-US" altLang="ko-KR" sz="2000" dirty="0"/>
              <a:t>, </a:t>
            </a:r>
            <a:r>
              <a:rPr lang="ko-KR" altLang="en-US" sz="2000" dirty="0"/>
              <a:t>이 데이터셋으로 </a:t>
            </a:r>
            <a:r>
              <a:rPr lang="en-US" altLang="ko-KR" sz="2000" dirty="0"/>
              <a:t>pre-train</a:t>
            </a:r>
            <a:r>
              <a:rPr lang="ko-KR" altLang="en-US" sz="2000" dirty="0"/>
              <a:t>한 웨이트를 많이 사용하기도 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033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DrQA</a:t>
            </a:r>
            <a:r>
              <a:rPr lang="en-US" altLang="ko-KR" dirty="0"/>
              <a:t>(Chen 2016, 2017)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/>
              <a:t>The Stanford Attentive Reader</a:t>
            </a:r>
            <a:r>
              <a:rPr lang="ko-KR" altLang="en-US" sz="2000" dirty="0"/>
              <a:t>라고도 한다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FF0000"/>
                </a:solidFill>
              </a:rPr>
              <a:t>Bidirectional Encoding + Attention</a:t>
            </a:r>
            <a:r>
              <a:rPr lang="ko-KR" altLang="en-US" sz="2000" dirty="0"/>
              <a:t>이 핵심적인 기술이다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처음에는 </a:t>
            </a:r>
            <a:r>
              <a:rPr lang="en-US" altLang="ko-KR" sz="2000" dirty="0"/>
              <a:t>Question</a:t>
            </a:r>
            <a:r>
              <a:rPr lang="ko-KR" altLang="en-US" sz="2000" dirty="0"/>
              <a:t>의 각 단어를 </a:t>
            </a:r>
            <a:r>
              <a:rPr lang="en-US" altLang="ko-KR" sz="2000" dirty="0" err="1"/>
              <a:t>GloVe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임베딩한다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그 후 </a:t>
            </a:r>
            <a:r>
              <a:rPr lang="en-US" altLang="ko-KR" sz="2000" dirty="0" err="1"/>
              <a:t>BiLSTM</a:t>
            </a:r>
            <a:r>
              <a:rPr lang="ko-KR" altLang="en-US" sz="2000" dirty="0"/>
              <a:t>으로 인코딩하여 </a:t>
            </a:r>
            <a:r>
              <a:rPr lang="en-US" altLang="ko-KR" sz="2000" dirty="0"/>
              <a:t>question representation.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4D0089-BFA6-4C76-B527-954C8A98CB1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05144" y="2917305"/>
            <a:ext cx="464121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9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DrQA</a:t>
            </a:r>
            <a:r>
              <a:rPr lang="en-US" altLang="ko-KR" dirty="0"/>
              <a:t>(Chen 2016, 2017)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그 다음은 </a:t>
            </a:r>
            <a:r>
              <a:rPr lang="en-US" altLang="ko-KR" sz="2000" dirty="0"/>
              <a:t>Passage</a:t>
            </a:r>
            <a:r>
              <a:rPr lang="ko-KR" altLang="en-US" sz="2000" dirty="0"/>
              <a:t>의 인코딩 과정인데 여기서는 비슷하면서 약간 다르다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역시 </a:t>
            </a:r>
            <a:r>
              <a:rPr lang="en-US" altLang="ko-KR" sz="2000" dirty="0" err="1"/>
              <a:t>GloVe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임베딩</a:t>
            </a:r>
            <a:r>
              <a:rPr lang="en-US" altLang="ko-KR" sz="2000" dirty="0">
                <a:solidFill>
                  <a:srgbClr val="FF0000"/>
                </a:solidFill>
              </a:rPr>
              <a:t>(pi)</a:t>
            </a:r>
            <a:r>
              <a:rPr lang="ko-KR" altLang="en-US" sz="2000" dirty="0"/>
              <a:t>을 한 뒤 </a:t>
            </a:r>
            <a:r>
              <a:rPr lang="en-US" altLang="ko-KR" sz="2000" dirty="0" err="1"/>
              <a:t>BiLSTM</a:t>
            </a:r>
            <a:r>
              <a:rPr lang="ko-KR" altLang="en-US" sz="2000" dirty="0"/>
              <a:t>에 넣는다</a:t>
            </a:r>
            <a:r>
              <a:rPr lang="en-US" altLang="ko-KR" sz="2000" dirty="0"/>
              <a:t>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하지만 여기서는 양 끝에서만 </a:t>
            </a:r>
            <a:r>
              <a:rPr lang="en-US" altLang="ko-KR" sz="2000" dirty="0"/>
              <a:t>representation</a:t>
            </a:r>
            <a:r>
              <a:rPr lang="ko-KR" altLang="en-US" sz="2000" dirty="0"/>
              <a:t>을 가져오는 것이 아니라</a:t>
            </a:r>
            <a:r>
              <a:rPr lang="en-US" altLang="ko-KR" sz="2000" dirty="0"/>
              <a:t> </a:t>
            </a:r>
            <a:r>
              <a:rPr lang="ko-KR" altLang="en-US" sz="2000" dirty="0"/>
              <a:t>각 </a:t>
            </a:r>
            <a:r>
              <a:rPr lang="en-US" altLang="ko-KR" sz="2000" dirty="0"/>
              <a:t>token</a:t>
            </a:r>
            <a:r>
              <a:rPr lang="ko-KR" altLang="en-US" sz="2000" dirty="0"/>
              <a:t>에서의 두 </a:t>
            </a:r>
            <a:r>
              <a:rPr lang="en-US" altLang="ko-KR" sz="2000" dirty="0"/>
              <a:t>output</a:t>
            </a:r>
            <a:r>
              <a:rPr lang="ko-KR" altLang="en-US" sz="2000" dirty="0"/>
              <a:t>을 </a:t>
            </a:r>
            <a:r>
              <a:rPr lang="en-US" altLang="ko-KR" sz="2000" dirty="0"/>
              <a:t>concatenate</a:t>
            </a:r>
            <a:r>
              <a:rPr lang="ko-KR" altLang="en-US" sz="2000" dirty="0"/>
              <a:t>한 결과</a:t>
            </a:r>
            <a:r>
              <a:rPr lang="en-US" altLang="ko-KR" sz="2000" dirty="0">
                <a:solidFill>
                  <a:srgbClr val="FF0000"/>
                </a:solidFill>
              </a:rPr>
              <a:t>(pi~)</a:t>
            </a:r>
            <a:r>
              <a:rPr lang="ko-KR" altLang="en-US" sz="2000" dirty="0"/>
              <a:t>를 가지고 온다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그 다음은</a:t>
            </a:r>
            <a:r>
              <a:rPr lang="en-US" altLang="ko-KR" sz="2000" dirty="0"/>
              <a:t> passage</a:t>
            </a:r>
            <a:r>
              <a:rPr lang="ko-KR" altLang="en-US" sz="2000" dirty="0"/>
              <a:t>의 각 단어에 대한 </a:t>
            </a:r>
            <a:r>
              <a:rPr lang="en-US" altLang="ko-KR" sz="2000" dirty="0"/>
              <a:t>attention weight </a:t>
            </a:r>
            <a:r>
              <a:rPr lang="ko-KR" altLang="en-US" sz="2000" dirty="0"/>
              <a:t>를 구하기 위해서</a:t>
            </a:r>
            <a:br>
              <a:rPr lang="en-US" altLang="ko-KR" sz="2000" dirty="0"/>
            </a:br>
            <a:r>
              <a:rPr lang="en-US" altLang="ko-KR" sz="2000" dirty="0"/>
              <a:t>ai =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(q * </a:t>
            </a:r>
            <a:r>
              <a:rPr lang="en-US" altLang="ko-KR" sz="2000" dirty="0" err="1"/>
              <a:t>Ws</a:t>
            </a:r>
            <a:r>
              <a:rPr lang="en-US" altLang="ko-KR" sz="2000" dirty="0"/>
              <a:t> * pi~) -&gt; pi</a:t>
            </a:r>
            <a:r>
              <a:rPr lang="ko-KR" altLang="en-US" sz="2000" dirty="0"/>
              <a:t>가 </a:t>
            </a:r>
            <a:r>
              <a:rPr lang="en-US" altLang="ko-KR" sz="2000" dirty="0"/>
              <a:t>start token</a:t>
            </a:r>
            <a:r>
              <a:rPr lang="ko-KR" altLang="en-US" sz="2000" dirty="0"/>
              <a:t>이 될 확률</a:t>
            </a:r>
            <a:br>
              <a:rPr lang="en-US" altLang="ko-KR" sz="2000" dirty="0"/>
            </a:br>
            <a:r>
              <a:rPr lang="en-US" altLang="ko-KR" sz="2000" dirty="0"/>
              <a:t>ai ` = </a:t>
            </a:r>
            <a:r>
              <a:rPr lang="en-US" altLang="ko-KR" sz="2000" dirty="0" err="1"/>
              <a:t>softmax</a:t>
            </a:r>
            <a:r>
              <a:rPr lang="en-US" altLang="ko-KR" sz="2000" dirty="0"/>
              <a:t>(q * </a:t>
            </a:r>
            <a:r>
              <a:rPr lang="en-US" altLang="ko-KR" sz="2000" dirty="0" err="1"/>
              <a:t>Ws</a:t>
            </a:r>
            <a:r>
              <a:rPr lang="en-US" altLang="ko-KR" sz="2000" dirty="0"/>
              <a:t> ` * pi~) -&gt; pi</a:t>
            </a:r>
            <a:r>
              <a:rPr lang="ko-KR" altLang="en-US" sz="2000" dirty="0"/>
              <a:t>가 </a:t>
            </a:r>
            <a:r>
              <a:rPr lang="en-US" altLang="ko-KR" sz="2000" dirty="0"/>
              <a:t>end token</a:t>
            </a:r>
            <a:r>
              <a:rPr lang="ko-KR" altLang="en-US" sz="2000" dirty="0"/>
              <a:t>이 될 확률</a:t>
            </a:r>
            <a:br>
              <a:rPr lang="en-US" altLang="ko-KR" sz="2000" dirty="0"/>
            </a:br>
            <a:r>
              <a:rPr lang="ko-KR" altLang="en-US" sz="2000" dirty="0"/>
              <a:t>최종 </a:t>
            </a:r>
            <a:r>
              <a:rPr lang="en-US" altLang="ko-KR" sz="2000" dirty="0"/>
              <a:t>output vector -&gt; ai * pi</a:t>
            </a:r>
            <a:r>
              <a:rPr lang="ko-KR" altLang="en-US" sz="2000" dirty="0"/>
              <a:t>의 합이다</a:t>
            </a:r>
            <a:r>
              <a:rPr lang="en-US" altLang="ko-KR" sz="2000" dirty="0"/>
              <a:t>. (&amp;</a:t>
            </a:r>
            <a:r>
              <a:rPr lang="ko-KR" altLang="en-US" sz="2000" dirty="0"/>
              <a:t> </a:t>
            </a:r>
            <a:r>
              <a:rPr lang="en-US" altLang="ko-KR" sz="2000" dirty="0"/>
              <a:t>ai`*pi</a:t>
            </a:r>
            <a:r>
              <a:rPr lang="ko-KR" altLang="en-US" sz="2000" dirty="0"/>
              <a:t>의 합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ko-KR" altLang="en-US" sz="2000" dirty="0"/>
              <a:t>이것을 </a:t>
            </a:r>
            <a:r>
              <a:rPr lang="en-US" altLang="ko-KR" sz="2000" dirty="0"/>
              <a:t>answer vector</a:t>
            </a:r>
            <a:r>
              <a:rPr lang="ko-KR" altLang="en-US" sz="2000" dirty="0"/>
              <a:t>와 비교해서 학습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0FBF9D-5EB3-4F1E-B496-7D66010517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44502" y="4565130"/>
            <a:ext cx="47625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Stanford Attentive Reader++(2018)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14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기존 </a:t>
            </a:r>
            <a:r>
              <a:rPr lang="en-US" altLang="ko-KR" sz="2000" dirty="0" err="1"/>
              <a:t>DrQA</a:t>
            </a:r>
            <a:r>
              <a:rPr lang="ko-KR" altLang="en-US" sz="2000" dirty="0"/>
              <a:t>에서 몇가지 추가되었다</a:t>
            </a:r>
            <a:r>
              <a:rPr lang="en-US" altLang="ko-KR" sz="2000" dirty="0"/>
              <a:t>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아래 그림처럼 인코딩 시 각 </a:t>
            </a:r>
            <a:r>
              <a:rPr lang="en-US" altLang="ko-KR" sz="2000" dirty="0"/>
              <a:t>token</a:t>
            </a:r>
            <a:r>
              <a:rPr lang="ko-KR" altLang="en-US" sz="2000" dirty="0"/>
              <a:t>에 대한 </a:t>
            </a:r>
            <a:r>
              <a:rPr lang="en-US" altLang="ko-KR" sz="2000" dirty="0" err="1"/>
              <a:t>bj</a:t>
            </a:r>
            <a:r>
              <a:rPr lang="ko-KR" altLang="en-US" sz="2000" dirty="0"/>
              <a:t>를 구하기 위해 </a:t>
            </a:r>
            <a:r>
              <a:rPr lang="en-US" altLang="ko-KR" sz="2000" dirty="0"/>
              <a:t>w</a:t>
            </a:r>
            <a:r>
              <a:rPr lang="ko-KR" altLang="en-US" sz="2000" dirty="0"/>
              <a:t>를 가져온다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그 후 </a:t>
            </a:r>
            <a:r>
              <a:rPr lang="en-US" altLang="ko-KR" sz="2000" dirty="0"/>
              <a:t>q(question representation)</a:t>
            </a:r>
            <a:r>
              <a:rPr lang="ko-KR" altLang="en-US" sz="2000" dirty="0"/>
              <a:t>을 생성한다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                                      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E57905-6900-4419-84C7-0B9C51C69C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2983" y="2420888"/>
            <a:ext cx="6405537" cy="40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Stanford Attentive Reader++(2018)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15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모델 </a:t>
            </a:r>
            <a:r>
              <a:rPr lang="ko-KR" altLang="en-US" sz="2000" dirty="0" err="1"/>
              <a:t>아키텍쳐도</a:t>
            </a:r>
            <a:r>
              <a:rPr lang="ko-KR" altLang="en-US" sz="2000" dirty="0"/>
              <a:t> 바뀐다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</a:t>
            </a:r>
            <a:r>
              <a:rPr lang="en-US" altLang="ko-KR" sz="2000" dirty="0"/>
              <a:t>token </a:t>
            </a:r>
            <a:r>
              <a:rPr lang="ko-KR" altLang="en-US" sz="2000" dirty="0"/>
              <a:t>마다 </a:t>
            </a:r>
            <a:r>
              <a:rPr lang="en-US" altLang="ko-KR" sz="2000" dirty="0"/>
              <a:t>start, end token</a:t>
            </a:r>
            <a:r>
              <a:rPr lang="ko-KR" altLang="en-US" sz="2000" dirty="0"/>
              <a:t>이 될 확률이 나오는 건 똑같고 그에 따라 학습을 진행하면 된다</a:t>
            </a:r>
            <a:r>
              <a:rPr lang="en-US" altLang="ko-KR" sz="2000" dirty="0"/>
              <a:t>. =&gt; </a:t>
            </a:r>
            <a:r>
              <a:rPr lang="ko-KR" altLang="en-US" sz="2000" dirty="0" err="1"/>
              <a:t>자세한건</a:t>
            </a:r>
            <a:r>
              <a:rPr lang="ko-KR" altLang="en-US" sz="2000" dirty="0"/>
              <a:t> 논문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6142E8-F10D-4E66-AE6C-1A9FCA5CDCA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3386" y="1772816"/>
            <a:ext cx="878311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3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BiDAF</a:t>
            </a:r>
            <a:r>
              <a:rPr lang="en-US" altLang="ko-KR" sz="2000" dirty="0"/>
              <a:t>(Bi-Directional Attention Flow for Machine Comprehension, 2017)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16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이 당시 앞서 말했듯이 </a:t>
            </a:r>
            <a:r>
              <a:rPr lang="en-US" altLang="ko-KR" sz="2000" dirty="0"/>
              <a:t>Attention</a:t>
            </a:r>
            <a:r>
              <a:rPr lang="ko-KR" altLang="en-US" sz="2000" dirty="0"/>
              <a:t>을 어떻게 쓰는 것이 </a:t>
            </a:r>
            <a:r>
              <a:rPr lang="ko-KR" altLang="en-US" sz="2000" dirty="0" err="1"/>
              <a:t>트렌드이자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핵심이였음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여기서는 </a:t>
            </a:r>
            <a:r>
              <a:rPr lang="en-US" altLang="ko-KR" sz="2000" dirty="0"/>
              <a:t>Query to Context </a:t>
            </a:r>
            <a:r>
              <a:rPr lang="ko-KR" altLang="en-US" sz="2000" dirty="0"/>
              <a:t>만이 아닌 </a:t>
            </a:r>
            <a:r>
              <a:rPr lang="en-US" altLang="ko-KR" sz="2000" dirty="0"/>
              <a:t>Context to Query</a:t>
            </a:r>
            <a:r>
              <a:rPr lang="ko-KR" altLang="en-US" sz="2000" dirty="0"/>
              <a:t>의 두 방향에 대한 </a:t>
            </a:r>
            <a:r>
              <a:rPr lang="en-US" altLang="ko-KR" sz="2000" dirty="0"/>
              <a:t>Attention</a:t>
            </a:r>
            <a:r>
              <a:rPr lang="ko-KR" altLang="en-US" sz="2000" dirty="0"/>
              <a:t>을 고려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8367AF-5D96-403F-A6AF-F0EC05E794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33049" y="2198328"/>
            <a:ext cx="618540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27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BiDAF</a:t>
            </a:r>
            <a:r>
              <a:rPr lang="en-US" altLang="ko-KR" sz="2000" dirty="0"/>
              <a:t>(Bi-Directional Attention Flow for Machine Comprehension, 2017)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Character Embed Layer: Char-CNN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으로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차원 </a:t>
            </a:r>
            <a:r>
              <a:rPr lang="ko-KR" altLang="en-US" sz="18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임베딩</a:t>
            </a:r>
            <a:endParaRPr lang="en-US" altLang="ko-KR" sz="18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800" kern="1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Word Embed Layer: </a:t>
            </a:r>
            <a:r>
              <a:rPr lang="en-US" altLang="ko-KR" sz="1800" kern="1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GloVe</a:t>
            </a:r>
            <a:r>
              <a:rPr lang="ko-KR" altLang="en-US" sz="1800" kern="1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로 </a:t>
            </a:r>
            <a:r>
              <a:rPr lang="en-US" altLang="ko-KR" sz="1800" kern="1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d</a:t>
            </a:r>
            <a:r>
              <a:rPr lang="ko-KR" altLang="en-US" sz="1800" kern="100" dirty="0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차원 </a:t>
            </a:r>
            <a:r>
              <a:rPr lang="ko-KR" altLang="en-US" sz="1800" kern="100" dirty="0" err="1"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임베딩</a:t>
            </a:r>
            <a:endParaRPr lang="en-US" altLang="ko-KR" sz="1800" kern="100" dirty="0">
              <a:effectLst/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Contextual Embed Layer: </a:t>
            </a:r>
            <a:r>
              <a:rPr lang="ko-KR" altLang="en-US" sz="18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임베딩된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것으로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2d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차원 인코딩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(Question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과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Context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의 모든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tokens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에 대해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)</a:t>
            </a:r>
          </a:p>
          <a:p>
            <a:pPr marL="342900" lvl="0" indent="-342900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8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어텐션이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양방향으로 진행됨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. (</a:t>
            </a:r>
            <a:r>
              <a:rPr lang="en-US" altLang="ko-KR" sz="18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BiDAF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인 이유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- Query2Context = Query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가 있을 때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Context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의 어느 정보가 관련 있는가 학습</a:t>
            </a:r>
            <a:b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- Context2Query = Context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가 있을 때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Query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의 어느 정보가 관련 있는가 학습</a:t>
            </a:r>
            <a:b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</a:b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유사도 파악하기 위해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Similarity Mat 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사용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, Context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t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번째 단어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, Query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j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번째 단어의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Similarity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를 학습하게 된다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</a:br>
            <a:endParaRPr lang="en-US" altLang="ko-KR" sz="18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41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BiDAF</a:t>
            </a:r>
            <a:r>
              <a:rPr lang="en-US" altLang="ko-KR" sz="2000" dirty="0"/>
              <a:t>(Bi-Directional Attention Flow for Machine Comprehension, 2017)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 marL="0" lvl="0" indent="0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8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C86FA-1B9C-401A-83FB-256AE471F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786339"/>
            <a:ext cx="4381500" cy="19621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5B9F8C-6225-45B5-BEC7-531BB7FDE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06" y="4003163"/>
            <a:ext cx="4876004" cy="13619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559A89C-6A53-40E7-992E-D4C6C0B14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836712"/>
            <a:ext cx="4981575" cy="742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87F6A3-1984-4839-B922-9756D370A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308" y="5800205"/>
            <a:ext cx="4953000" cy="647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7426BC-978C-4B14-87D9-7B0CE66A7023}"/>
              </a:ext>
            </a:extLst>
          </p:cNvPr>
          <p:cNvSpPr txBox="1"/>
          <p:nvPr/>
        </p:nvSpPr>
        <p:spPr>
          <a:xfrm>
            <a:off x="404423" y="1036753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DFA2A-EA79-4074-BC39-C427DE125128}"/>
              </a:ext>
            </a:extLst>
          </p:cNvPr>
          <p:cNvSpPr txBox="1"/>
          <p:nvPr/>
        </p:nvSpPr>
        <p:spPr>
          <a:xfrm>
            <a:off x="441276" y="240334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3DC95-5ECF-40B6-BFF9-8D48F225E459}"/>
              </a:ext>
            </a:extLst>
          </p:cNvPr>
          <p:cNvSpPr txBox="1"/>
          <p:nvPr/>
        </p:nvSpPr>
        <p:spPr>
          <a:xfrm>
            <a:off x="400734" y="439989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06F70-0260-4349-84BB-54964EB99BD9}"/>
              </a:ext>
            </a:extLst>
          </p:cNvPr>
          <p:cNvSpPr txBox="1"/>
          <p:nvPr/>
        </p:nvSpPr>
        <p:spPr>
          <a:xfrm>
            <a:off x="437587" y="57664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42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/>
              <a:t>BiDAF</a:t>
            </a:r>
            <a:r>
              <a:rPr lang="en-US" altLang="ko-KR" sz="2000" dirty="0"/>
              <a:t>(Bi-Directional Attention Flow for Machine Comprehension, 2017)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 marL="0" lvl="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5. Modeling Layer: 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정보 정리 단계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, 4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단계의 출력을 다시 </a:t>
            </a:r>
            <a:r>
              <a:rPr lang="en-US" altLang="ko-KR" sz="18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BiLSTM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에 넣는다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.(GRU)</a:t>
            </a:r>
          </a:p>
          <a:p>
            <a:pPr marL="0" lvl="0" indent="0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6. Output Layer: 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각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token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start &amp; end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일 확률을 구하는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Layer </a:t>
            </a:r>
            <a:b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</a:br>
            <a:endParaRPr lang="en-US" altLang="ko-KR" sz="18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98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 Answering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77197D-4A3A-43BE-BA4B-1C67A2F99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760640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위 그림처럼 질문에 대한 답변을 하는 </a:t>
            </a:r>
            <a:r>
              <a:rPr lang="en-US" altLang="ko-KR" dirty="0"/>
              <a:t>Task</a:t>
            </a:r>
            <a:r>
              <a:rPr lang="ko-KR" altLang="en-US" dirty="0"/>
              <a:t>로</a:t>
            </a:r>
            <a:br>
              <a:rPr lang="en-US" altLang="ko-KR" dirty="0"/>
            </a:br>
            <a:r>
              <a:rPr lang="en-US" altLang="ko-KR" dirty="0"/>
              <a:t>NLP vs Google KG </a:t>
            </a:r>
            <a:r>
              <a:rPr lang="ko-KR" altLang="en-US" dirty="0"/>
              <a:t>방법이 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혹은 최근에 두 방법을 융합하여 사용하기도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23129A-2F43-4694-AD25-70C06319168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520" y="836712"/>
            <a:ext cx="5731510" cy="440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54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Others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sz="18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Coattention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Encoder(ICLR, 2017)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Two-way attention – </a:t>
            </a:r>
            <a:r>
              <a:rPr lang="ko-KR" altLang="en-US" sz="18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자세한건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논문</a:t>
            </a:r>
            <a:b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</a:br>
            <a:endParaRPr lang="en-US" altLang="ko-KR" sz="18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0039292-6D1B-45DB-8934-984975B9484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6630" y="1858833"/>
            <a:ext cx="7258243" cy="44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71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Others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sz="18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FusionNet</a:t>
            </a:r>
            <a:endParaRPr lang="en-US" altLang="ko-KR" sz="18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다양한 </a:t>
            </a:r>
            <a:r>
              <a:rPr lang="ko-KR" altLang="en-US" sz="18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어텐션을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시도하고 결합함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Multi-level inter-attention </a:t>
            </a:r>
            <a:r>
              <a:rPr lang="ko-KR" altLang="en-US" sz="1800" kern="100" dirty="0" err="1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비스무리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 이용</a:t>
            </a:r>
            <a:b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</a:br>
            <a:endParaRPr lang="en-US" altLang="ko-KR" sz="18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A250E-A43A-48A7-BD36-CD3FE6B55EA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9997" y="2096250"/>
            <a:ext cx="5731510" cy="439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3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/>
              <a:t>Others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후에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Transformer 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등 여러 방법 이용해서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Contextual Word Representations 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더 발전시켜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QA 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문제 해결에 도움 주었다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또한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Document Retriever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를 이용해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Question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이 주어졌을 때 그에 관련된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Document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를 찾는 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task</a:t>
            </a:r>
            <a:r>
              <a:rPr lang="ko-KR" altLang="en-US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도 있다</a:t>
            </a:r>
            <a: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kern="100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Times New Roman" panose="02020603050405020304" pitchFamily="18" charset="0"/>
              </a:rPr>
            </a:br>
            <a:endParaRPr lang="en-US" altLang="ko-KR" sz="1800" kern="100" dirty="0">
              <a:latin typeface="나눔바른고딕" panose="020B0603020101020101" pitchFamily="50" charset="-127"/>
              <a:ea typeface="나눔바른고딕" panose="020B060302010102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248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E08BB-74EB-4811-8BDC-0434EE70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406BDB-3B8C-4452-896E-8A0ED86F6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23</a:t>
            </a:fld>
            <a:endParaRPr lang="en-US" altLang="ko-KR" dirty="0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81CE138-72BB-4C92-9794-0B1F61D32B5A}"/>
              </a:ext>
            </a:extLst>
          </p:cNvPr>
          <p:cNvSpPr txBox="1">
            <a:spLocks/>
          </p:cNvSpPr>
          <p:nvPr/>
        </p:nvSpPr>
        <p:spPr>
          <a:xfrm>
            <a:off x="1398766" y="2470292"/>
            <a:ext cx="6453972" cy="216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ko-KR" altLang="en-US" sz="22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  <a:sym typeface="Wingdings"/>
              </a:defRPr>
            </a:lvl1pPr>
            <a:lvl2pPr marL="720000" indent="-342900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 lang="ko-KR" altLang="en-US" sz="2000" kern="1200" spc="-12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1008000" indent="-271463" algn="l" defTabSz="985838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lang="ko-KR" altLang="en-US" sz="1600" kern="1200" spc="-110" baseline="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1224000" indent="-211138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–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4pPr>
            <a:lvl5pPr marL="1440000" indent="-212725" algn="l" defTabSz="914400" rtl="0" eaLnBrk="1" latinLnBrk="1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 spc="-110" baseline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6316804-186F-4643-96EC-760020DC8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3"/>
            <a:ext cx="8136904" cy="4824536"/>
          </a:xfrm>
        </p:spPr>
        <p:txBody>
          <a:bodyPr>
            <a:norm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ko-KR" altLang="en-US" sz="1500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한글 블로그 자료</a:t>
            </a:r>
            <a:endParaRPr lang="en-US" altLang="ko-KR" sz="1500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https://sumniya.tistory.com/26</a:t>
            </a:r>
            <a:endParaRPr lang="en-US" altLang="ko-KR" sz="1800" u="sng" dirty="0">
              <a:solidFill>
                <a:srgbClr val="0000FF"/>
              </a:solidFill>
              <a:effectLst/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https://ratsgo.github.io/natural%20language%20processing/2017/10/22/</a:t>
            </a:r>
            <a:r>
              <a:rPr lang="en-US" altLang="ko-KR" sz="1800" u="sng" kern="100">
                <a:solidFill>
                  <a:srgbClr val="0000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manning/</a:t>
            </a:r>
            <a:r>
              <a:rPr lang="en-US" altLang="ko-KR" sz="1500" u="sng" kern="10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Cs224n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–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winter</a:t>
            </a:r>
            <a:r>
              <a:rPr lang="ko-KR" altLang="en-US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500" u="sng" kern="1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rPr>
              <a:t>2019 – lecture 7</a:t>
            </a:r>
            <a:endParaRPr lang="en-US" altLang="ko-KR" sz="1500" u="sng" kern="100" dirty="0">
              <a:solidFill>
                <a:srgbClr val="FF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  <a:cs typeface="Times New Roman" panose="02020603050405020304" pitchFamily="18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050" dirty="0">
                <a:hlinkClick r:id="rId6"/>
              </a:rPr>
              <a:t>https://www.youtube.com/watch?v=QEw0qEa0E50&amp;list=PLoROMvodv4rOhcuXMZkNm7j3fVwBBY42z&amp;index=10</a:t>
            </a:r>
            <a:endParaRPr lang="en-US" altLang="ko-KR" sz="1050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en-US" altLang="ko-KR" sz="1050" dirty="0"/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u="sng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CS224n – winter 2019 – syllabus – lecture 7</a:t>
            </a: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https://web.stanford.edu/class/archive/cs/cs224n/cs224n.1194/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None/>
            </a:pP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8520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58F9E84-C27A-4136-971E-4F64568A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&amp; Answers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33FC9-0C48-4FEC-B2C2-70282AF3A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24</a:t>
            </a:fld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F8D0409-6C48-4D0F-ACD5-754D395B14DB}"/>
              </a:ext>
            </a:extLst>
          </p:cNvPr>
          <p:cNvSpPr txBox="1">
            <a:spLocks/>
          </p:cNvSpPr>
          <p:nvPr/>
        </p:nvSpPr>
        <p:spPr>
          <a:xfrm>
            <a:off x="1511660" y="3134554"/>
            <a:ext cx="6120680" cy="9127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2800" b="1" kern="1200" spc="0" baseline="0">
                <a:solidFill>
                  <a:schemeClr val="tx1"/>
                </a:solidFill>
                <a:latin typeface="Arial" panose="020B0604020202020204" pitchFamily="34" charset="0"/>
                <a:ea typeface="HY견고딕" panose="02030600000101010101" pitchFamily="18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6000" spc="-1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+mj-cs"/>
              </a:rPr>
              <a:t>Thank you</a:t>
            </a:r>
            <a:endParaRPr lang="ko-KR" altLang="en-US" sz="6000" spc="-1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533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 Answering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3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QA</a:t>
            </a:r>
            <a:r>
              <a:rPr lang="ko-KR" altLang="en-US" dirty="0"/>
              <a:t>에 대한 데이터셋은 아래와 같은 구조와 대개 많이 유사하다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입력으로 </a:t>
            </a:r>
            <a:r>
              <a:rPr lang="en-US" altLang="ko-KR" dirty="0"/>
              <a:t>Passage</a:t>
            </a:r>
            <a:r>
              <a:rPr lang="ko-KR" altLang="en-US" dirty="0"/>
              <a:t>와 </a:t>
            </a:r>
            <a:r>
              <a:rPr lang="en-US" altLang="ko-KR" dirty="0"/>
              <a:t>Question, </a:t>
            </a:r>
            <a:r>
              <a:rPr lang="ko-KR" altLang="en-US" dirty="0"/>
              <a:t>출력으로 </a:t>
            </a:r>
            <a:r>
              <a:rPr lang="en-US" altLang="ko-KR" dirty="0"/>
              <a:t>Answer</a:t>
            </a:r>
            <a:r>
              <a:rPr lang="ko-KR" altLang="en-US" dirty="0"/>
              <a:t>를 도출하는 구조이다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아래의 데이터는 </a:t>
            </a:r>
            <a:r>
              <a:rPr lang="en-US" altLang="ko-KR" dirty="0" err="1"/>
              <a:t>MCTest</a:t>
            </a:r>
            <a:r>
              <a:rPr lang="ko-KR" altLang="en-US" dirty="0"/>
              <a:t>란 대회에서 사용하는 데이터이다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B32F95-4AEF-49E8-9C8C-4CBD861DE08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59997" y="2492896"/>
            <a:ext cx="5731510" cy="306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 Answering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4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아래 그림은 </a:t>
            </a:r>
            <a:r>
              <a:rPr lang="en-US" altLang="ko-KR" dirty="0"/>
              <a:t>LCC</a:t>
            </a:r>
            <a:r>
              <a:rPr lang="ko-KR" altLang="en-US" dirty="0"/>
              <a:t>의 </a:t>
            </a:r>
            <a:r>
              <a:rPr lang="en-US" altLang="ko-KR" dirty="0"/>
              <a:t>QA </a:t>
            </a:r>
            <a:r>
              <a:rPr lang="ko-KR" altLang="en-US" dirty="0" err="1"/>
              <a:t>아키텍쳐</a:t>
            </a:r>
            <a:r>
              <a:rPr lang="en-US" altLang="ko-KR" dirty="0"/>
              <a:t>(</a:t>
            </a:r>
            <a:r>
              <a:rPr lang="ko-KR" altLang="en-US" dirty="0"/>
              <a:t>딥러닝 이전</a:t>
            </a:r>
            <a:r>
              <a:rPr lang="en-US" altLang="ko-KR" dirty="0"/>
              <a:t>, 2003).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매우 복잡</a:t>
            </a:r>
            <a:r>
              <a:rPr lang="en-US" altLang="ko-KR" dirty="0"/>
              <a:t>, </a:t>
            </a:r>
            <a:r>
              <a:rPr lang="ko-KR" altLang="en-US" dirty="0"/>
              <a:t>인간이 직접 설계한 많은 </a:t>
            </a:r>
            <a:r>
              <a:rPr lang="en-US" altLang="ko-KR" dirty="0"/>
              <a:t>components</a:t>
            </a:r>
            <a:r>
              <a:rPr lang="ko-KR" altLang="en-US" dirty="0"/>
              <a:t>의 결합으로 이루어짐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IBM</a:t>
            </a:r>
            <a:r>
              <a:rPr lang="ko-KR" altLang="en-US" dirty="0"/>
              <a:t>의 </a:t>
            </a:r>
            <a:r>
              <a:rPr lang="en-US" altLang="ko-KR" dirty="0" err="1"/>
              <a:t>DeepQA</a:t>
            </a:r>
            <a:r>
              <a:rPr lang="en-US" altLang="ko-KR" dirty="0"/>
              <a:t>(2011)</a:t>
            </a:r>
            <a:r>
              <a:rPr lang="ko-KR" altLang="en-US" dirty="0"/>
              <a:t>도 여러 </a:t>
            </a:r>
            <a:r>
              <a:rPr lang="en-US" altLang="ko-KR" dirty="0"/>
              <a:t>components </a:t>
            </a:r>
            <a:r>
              <a:rPr lang="ko-KR" altLang="en-US" dirty="0"/>
              <a:t>를 </a:t>
            </a:r>
            <a:r>
              <a:rPr lang="en-US" altLang="ko-KR" dirty="0"/>
              <a:t>ensemble, </a:t>
            </a:r>
            <a:r>
              <a:rPr lang="ko-KR" altLang="en-US" dirty="0"/>
              <a:t>아래보다 복잡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3B9C61-DCAC-4C53-81F5-BBEF8A398B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01688" y="2456611"/>
            <a:ext cx="6048127" cy="403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6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SQuAD</a:t>
            </a:r>
            <a:r>
              <a:rPr lang="en-US" altLang="ko-KR" dirty="0"/>
              <a:t> 1.0 ~ 1.1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5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Stanford</a:t>
            </a:r>
            <a:r>
              <a:rPr lang="ko-KR" altLang="en-US" dirty="0"/>
              <a:t>에서 만든</a:t>
            </a:r>
            <a:r>
              <a:rPr lang="en-US" altLang="ko-KR" dirty="0"/>
              <a:t>, </a:t>
            </a:r>
            <a:r>
              <a:rPr lang="ko-KR" altLang="en-US" dirty="0"/>
              <a:t>현재까지 대표적인 </a:t>
            </a:r>
            <a:r>
              <a:rPr lang="en-US" altLang="ko-KR" dirty="0"/>
              <a:t>QA </a:t>
            </a:r>
            <a:r>
              <a:rPr lang="ko-KR" altLang="en-US" dirty="0"/>
              <a:t>데이터셋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각 </a:t>
            </a:r>
            <a:r>
              <a:rPr lang="en-US" altLang="ko-KR" dirty="0"/>
              <a:t>Question</a:t>
            </a:r>
            <a:r>
              <a:rPr lang="ko-KR" altLang="en-US" dirty="0"/>
              <a:t>은 </a:t>
            </a:r>
            <a:r>
              <a:rPr lang="en-US" altLang="ko-KR" dirty="0"/>
              <a:t>Passage </a:t>
            </a:r>
            <a:r>
              <a:rPr lang="ko-KR" altLang="en-US" dirty="0"/>
              <a:t>한 개씩 가진다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Passage</a:t>
            </a:r>
            <a:r>
              <a:rPr lang="ko-KR" altLang="en-US" dirty="0"/>
              <a:t>는 </a:t>
            </a:r>
            <a:r>
              <a:rPr lang="en-US" altLang="ko-KR" dirty="0"/>
              <a:t>Wikipedia</a:t>
            </a:r>
            <a:r>
              <a:rPr lang="ko-KR" altLang="en-US" dirty="0"/>
              <a:t>에 존재한다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/>
              <a:t>목표는 역시 </a:t>
            </a:r>
            <a:r>
              <a:rPr lang="en-US" altLang="ko-KR" dirty="0"/>
              <a:t>answer</a:t>
            </a:r>
            <a:r>
              <a:rPr lang="ko-KR" altLang="en-US" dirty="0"/>
              <a:t>를 도출하는 모델을 만드는 것</a:t>
            </a:r>
            <a:r>
              <a:rPr lang="en-US" altLang="ko-KR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100k </a:t>
            </a:r>
            <a:r>
              <a:rPr lang="en-US" altLang="ko-KR" dirty="0" err="1"/>
              <a:t>esamples</a:t>
            </a:r>
            <a:r>
              <a:rPr lang="en-US" altLang="ko-KR" dirty="0"/>
              <a:t> (</a:t>
            </a:r>
            <a:r>
              <a:rPr lang="ko-KR" altLang="en-US" dirty="0"/>
              <a:t>대개 </a:t>
            </a:r>
            <a:r>
              <a:rPr lang="en-US" altLang="ko-KR" dirty="0"/>
              <a:t>1 paragraph – 5 questions).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dirty="0"/>
              <a:t>Answer</a:t>
            </a:r>
            <a:r>
              <a:rPr lang="ko-KR" altLang="en-US" dirty="0"/>
              <a:t>은 항상 </a:t>
            </a:r>
            <a:r>
              <a:rPr lang="en-US" altLang="ko-KR" dirty="0"/>
              <a:t>paragraph</a:t>
            </a:r>
            <a:r>
              <a:rPr lang="ko-KR" altLang="en-US" dirty="0"/>
              <a:t>의 </a:t>
            </a:r>
            <a:r>
              <a:rPr lang="en-US" altLang="ko-KR" dirty="0"/>
              <a:t>span</a:t>
            </a:r>
            <a:r>
              <a:rPr lang="ko-KR" altLang="en-US" dirty="0"/>
              <a:t>으로 존재 </a:t>
            </a:r>
            <a:r>
              <a:rPr lang="en-US" altLang="ko-KR" dirty="0"/>
              <a:t>(</a:t>
            </a:r>
            <a:r>
              <a:rPr lang="en-US" altLang="ko-KR" dirty="0" err="1"/>
              <a:t>a.k.a</a:t>
            </a:r>
            <a:r>
              <a:rPr lang="en-US" altLang="ko-KR" dirty="0"/>
              <a:t> extractive QA)</a:t>
            </a:r>
            <a:br>
              <a:rPr lang="en-US" altLang="ko-KR" dirty="0"/>
            </a:br>
            <a:r>
              <a:rPr lang="en-US" altLang="ko-KR" dirty="0"/>
              <a:t>-&gt; model</a:t>
            </a:r>
            <a:r>
              <a:rPr lang="ko-KR" altLang="en-US" dirty="0"/>
              <a:t> </a:t>
            </a:r>
            <a:r>
              <a:rPr lang="en-US" altLang="ko-KR" dirty="0"/>
              <a:t>can’t</a:t>
            </a:r>
            <a:r>
              <a:rPr lang="ko-KR" altLang="en-US" dirty="0"/>
              <a:t> </a:t>
            </a:r>
            <a:r>
              <a:rPr lang="en-US" altLang="ko-KR" dirty="0"/>
              <a:t>answer</a:t>
            </a:r>
            <a:r>
              <a:rPr lang="ko-KR" altLang="en-US" dirty="0"/>
              <a:t> </a:t>
            </a:r>
            <a:r>
              <a:rPr lang="en-US" altLang="ko-KR" dirty="0"/>
              <a:t>yes/no, counting, implicit why questions</a:t>
            </a:r>
            <a:br>
              <a:rPr lang="en-US" altLang="ko-KR" dirty="0"/>
            </a:br>
            <a:r>
              <a:rPr lang="en-US" altLang="ko-KR" dirty="0"/>
              <a:t>(paragraph</a:t>
            </a:r>
            <a:r>
              <a:rPr lang="ko-KR" altLang="en-US" dirty="0"/>
              <a:t>에 없는 말을 모델은 할 수가 없다</a:t>
            </a:r>
            <a:r>
              <a:rPr lang="en-US" altLang="ko-KR" dirty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51039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SQuAD</a:t>
            </a:r>
            <a:r>
              <a:rPr lang="en-US" altLang="ko-KR" dirty="0"/>
              <a:t> 1.0 ~ 1.1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6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하지만 아래 그림처럼 정답은 어떻게 해석하는지에 따라 여러 개가 될 수 있다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만약 </a:t>
            </a:r>
            <a:r>
              <a:rPr lang="en-US" altLang="ko-KR" sz="2000" dirty="0"/>
              <a:t>gold answer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/>
              <a:t>개라면 모델의 성능을 평가하기가 애매할 것이다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따라서 답이 될 수 있는 경우를 </a:t>
            </a:r>
            <a:r>
              <a:rPr lang="en-US" altLang="ko-KR" sz="2000" dirty="0"/>
              <a:t>3</a:t>
            </a:r>
            <a:r>
              <a:rPr lang="ko-KR" altLang="en-US" sz="2000" dirty="0"/>
              <a:t>개로 두어 </a:t>
            </a:r>
            <a:r>
              <a:rPr lang="en-US" altLang="ko-KR" sz="2000" dirty="0"/>
              <a:t>answer</a:t>
            </a:r>
            <a:r>
              <a:rPr lang="ko-KR" altLang="en-US" sz="2000" dirty="0"/>
              <a:t>의 </a:t>
            </a:r>
            <a:r>
              <a:rPr lang="en-US" altLang="ko-KR" sz="2000" dirty="0"/>
              <a:t>variation</a:t>
            </a:r>
            <a:r>
              <a:rPr lang="ko-KR" altLang="en-US" sz="2000" dirty="0"/>
              <a:t>을 감안한다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이를 통해 모델의 성능을 평가하기에 유용해진다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B56440-F1F6-4ACD-BBA4-DAD1208992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26496" y="2745266"/>
            <a:ext cx="5798512" cy="35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2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of </a:t>
            </a:r>
            <a:r>
              <a:rPr lang="en-US" altLang="ko-KR" dirty="0" err="1"/>
              <a:t>SQuAD</a:t>
            </a:r>
            <a:r>
              <a:rPr lang="en-US" altLang="ko-KR" dirty="0"/>
              <a:t> 1.0 ~ 1.1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7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/>
              <a:t>Exact Match: </a:t>
            </a:r>
            <a:r>
              <a:rPr lang="ko-KR" altLang="en-US" sz="2000" dirty="0"/>
              <a:t>모델이 예측한 </a:t>
            </a:r>
            <a:r>
              <a:rPr lang="en-US" altLang="ko-KR" sz="2000" dirty="0"/>
              <a:t>span</a:t>
            </a:r>
            <a:r>
              <a:rPr lang="ko-KR" altLang="en-US" sz="2000" dirty="0"/>
              <a:t>과 </a:t>
            </a:r>
            <a:r>
              <a:rPr lang="en-US" altLang="ko-KR" sz="2000" dirty="0"/>
              <a:t>gold answers </a:t>
            </a:r>
            <a:r>
              <a:rPr lang="ko-KR" altLang="en-US" sz="2000" dirty="0"/>
              <a:t>중에 정확히 같은 것이 존재한다면 </a:t>
            </a:r>
            <a:r>
              <a:rPr lang="en-US" altLang="ko-KR" sz="2000" dirty="0"/>
              <a:t>+1 / </a:t>
            </a:r>
            <a:r>
              <a:rPr lang="ko-KR" altLang="en-US" sz="2000" dirty="0"/>
              <a:t>아니라면 </a:t>
            </a:r>
            <a:r>
              <a:rPr lang="en-US" altLang="ko-KR" sz="2000" dirty="0"/>
              <a:t>+0</a:t>
            </a:r>
            <a:r>
              <a:rPr lang="ko-KR" altLang="en-US" sz="2000" dirty="0"/>
              <a:t> 을 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/>
              <a:t>F1 Score: </a:t>
            </a:r>
            <a:r>
              <a:rPr lang="ko-KR" altLang="en-US" sz="2000" dirty="0"/>
              <a:t>위의 방법보다 더 </a:t>
            </a:r>
            <a:r>
              <a:rPr lang="en-US" altLang="ko-KR" sz="2000" dirty="0"/>
              <a:t>continuous</a:t>
            </a:r>
            <a:r>
              <a:rPr lang="ko-KR" altLang="en-US" sz="2000" dirty="0"/>
              <a:t>하고 융통적이라고 볼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1. </a:t>
            </a:r>
            <a:r>
              <a:rPr lang="ko-KR" altLang="en-US" sz="2000" dirty="0"/>
              <a:t>예측 </a:t>
            </a:r>
            <a:r>
              <a:rPr lang="en-US" altLang="ko-KR" sz="2000" dirty="0"/>
              <a:t>span</a:t>
            </a:r>
            <a:r>
              <a:rPr lang="ko-KR" altLang="en-US" sz="2000" dirty="0"/>
              <a:t>과 </a:t>
            </a:r>
            <a:r>
              <a:rPr lang="en-US" altLang="ko-KR" sz="2000" dirty="0"/>
              <a:t>gold answers</a:t>
            </a:r>
            <a:r>
              <a:rPr lang="ko-KR" altLang="en-US" sz="2000" dirty="0"/>
              <a:t>를 </a:t>
            </a:r>
            <a:r>
              <a:rPr lang="en-US" altLang="ko-KR" sz="2000" dirty="0" err="1"/>
              <a:t>BoW</a:t>
            </a:r>
            <a:r>
              <a:rPr lang="ko-KR" altLang="en-US" sz="2000" dirty="0"/>
              <a:t>로 바꾼다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>
                <a:solidFill>
                  <a:srgbClr val="FF0000"/>
                </a:solidFill>
              </a:rPr>
            </a:br>
            <a:r>
              <a:rPr lang="en-US" altLang="ko-KR" sz="2000" dirty="0"/>
              <a:t>2. </a:t>
            </a:r>
            <a:r>
              <a:rPr lang="ko-KR" altLang="en-US" sz="2000" dirty="0"/>
              <a:t>그 후 </a:t>
            </a:r>
            <a:r>
              <a:rPr lang="en-US" altLang="ko-KR" sz="2000" dirty="0"/>
              <a:t>(gold answer – span)</a:t>
            </a:r>
            <a:r>
              <a:rPr lang="ko-KR" altLang="en-US" sz="2000" dirty="0"/>
              <a:t>의 </a:t>
            </a:r>
            <a:r>
              <a:rPr lang="en-US" altLang="ko-KR" sz="2000" dirty="0"/>
              <a:t>3 pairs</a:t>
            </a:r>
            <a:r>
              <a:rPr lang="ko-KR" altLang="en-US" sz="2000" dirty="0"/>
              <a:t>에 대해 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precision(</a:t>
            </a:r>
            <a:r>
              <a:rPr lang="ko-KR" altLang="en-US" sz="2000" dirty="0"/>
              <a:t>예측 </a:t>
            </a:r>
            <a:r>
              <a:rPr lang="en-US" altLang="ko-KR" sz="2000" dirty="0"/>
              <a:t>span</a:t>
            </a:r>
            <a:r>
              <a:rPr lang="ko-KR" altLang="en-US" sz="2000" dirty="0"/>
              <a:t>가 실제로 </a:t>
            </a:r>
            <a:r>
              <a:rPr lang="en-US" altLang="ko-KR" sz="2000" dirty="0"/>
              <a:t>gold answer</a:t>
            </a:r>
            <a:r>
              <a:rPr lang="ko-KR" altLang="en-US" sz="2000" dirty="0"/>
              <a:t>에 있을 확률</a:t>
            </a:r>
            <a:r>
              <a:rPr lang="en-US" altLang="ko-KR" sz="2000" dirty="0"/>
              <a:t>) &amp; </a:t>
            </a:r>
            <a:br>
              <a:rPr lang="en-US" altLang="ko-KR" sz="2000" dirty="0"/>
            </a:br>
            <a:r>
              <a:rPr lang="en-US" altLang="ko-KR" sz="2000" dirty="0"/>
              <a:t>recall(gold answer</a:t>
            </a:r>
            <a:r>
              <a:rPr lang="ko-KR" altLang="en-US" sz="2000" dirty="0"/>
              <a:t>가 실제로 예측 </a:t>
            </a:r>
            <a:r>
              <a:rPr lang="en-US" altLang="ko-KR" sz="2000" dirty="0"/>
              <a:t>span</a:t>
            </a:r>
            <a:r>
              <a:rPr lang="ko-KR" altLang="en-US" sz="2000" dirty="0"/>
              <a:t>에 있을 확률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-&gt; F1 = 2PR/(P+R)</a:t>
            </a:r>
            <a:r>
              <a:rPr lang="ko-KR" altLang="en-US" sz="2000" dirty="0"/>
              <a:t>을</a:t>
            </a:r>
            <a:br>
              <a:rPr lang="en-US" altLang="ko-KR" sz="2000" dirty="0"/>
            </a:br>
            <a:r>
              <a:rPr lang="ko-KR" altLang="en-US" sz="2000" dirty="0"/>
              <a:t>구하고 </a:t>
            </a:r>
            <a:r>
              <a:rPr lang="en-US" altLang="ko-KR" sz="2000" dirty="0"/>
              <a:t>max </a:t>
            </a:r>
            <a:r>
              <a:rPr lang="ko-KR" altLang="en-US" sz="2000" dirty="0"/>
              <a:t>값 만을 선택한다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/>
              <a:t>3. </a:t>
            </a:r>
            <a:r>
              <a:rPr lang="ko-KR" altLang="en-US" sz="2000" dirty="0"/>
              <a:t>모든 테스트 데이터에 대해 실행한 후 평균하면 </a:t>
            </a:r>
            <a:r>
              <a:rPr lang="en-US" altLang="ko-KR" sz="2000" dirty="0"/>
              <a:t>final F1 Score</a:t>
            </a:r>
            <a:r>
              <a:rPr lang="ko-KR" altLang="en-US" sz="2000" dirty="0"/>
              <a:t>를 구할 수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두 </a:t>
            </a:r>
            <a:r>
              <a:rPr lang="en-US" altLang="ko-KR" sz="2000" dirty="0"/>
              <a:t>metric </a:t>
            </a:r>
            <a:r>
              <a:rPr lang="ko-KR" altLang="en-US" sz="2000" dirty="0"/>
              <a:t>모두 </a:t>
            </a:r>
            <a:r>
              <a:rPr lang="en-US" altLang="ko-KR" sz="2000" dirty="0"/>
              <a:t>punctuation and articles(</a:t>
            </a:r>
            <a:r>
              <a:rPr lang="ko-KR" altLang="en-US" sz="2000" dirty="0"/>
              <a:t>구두점과 정관사</a:t>
            </a:r>
            <a:r>
              <a:rPr lang="en-US" altLang="ko-KR" sz="2000" dirty="0"/>
              <a:t>)</a:t>
            </a:r>
            <a:r>
              <a:rPr lang="ko-KR" altLang="en-US" sz="2000" dirty="0"/>
              <a:t>는 무시한다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814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Ranking of </a:t>
            </a:r>
            <a:r>
              <a:rPr lang="en-US" altLang="ko-KR" dirty="0" err="1"/>
              <a:t>SQuAD</a:t>
            </a:r>
            <a:r>
              <a:rPr lang="en-US" altLang="ko-KR" dirty="0"/>
              <a:t> 1.0 ~ 1.1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8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아래 그림은 </a:t>
            </a:r>
            <a:r>
              <a:rPr lang="en-US" altLang="ko-KR" sz="2000" dirty="0" err="1"/>
              <a:t>SQuAD</a:t>
            </a:r>
            <a:r>
              <a:rPr lang="en-US" altLang="ko-KR" sz="2000" dirty="0"/>
              <a:t> 1.1</a:t>
            </a:r>
            <a:r>
              <a:rPr lang="ko-KR" altLang="en-US" sz="2000" dirty="0"/>
              <a:t>에 대한 모델들의 성능이다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/>
              <a:t>Ensemble</a:t>
            </a:r>
            <a:r>
              <a:rPr lang="ko-KR" altLang="en-US" sz="2000" dirty="0"/>
              <a:t>은 같은 방법으로 학습한 같은 구조의 여러 모델의 결과를 종합한 것이라 보면 된다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AEDDA1-5C45-4C55-AB13-68EE553F28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06874" y="2829963"/>
            <a:ext cx="7437755" cy="36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6F24568-BA02-4E90-8D0E-77073331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SQuAD</a:t>
            </a:r>
            <a:r>
              <a:rPr lang="en-US" altLang="ko-KR" dirty="0"/>
              <a:t> 2.0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9FC8C-A7A9-4E3B-AF84-72E536EB3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92EF5A-E95E-4411-9976-253A83E02D3F}" type="slidenum">
              <a:rPr lang="ko-KR" altLang="en-US" smtClean="0"/>
              <a:pPr/>
              <a:t>9</a:t>
            </a:fld>
            <a:endParaRPr lang="en-US" altLang="ko-KR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8385ED71-C785-4C87-99DE-613D6E8B6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6524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000" dirty="0" err="1"/>
              <a:t>SQuAD</a:t>
            </a:r>
            <a:r>
              <a:rPr lang="en-US" altLang="ko-KR" sz="2000" dirty="0"/>
              <a:t> 1.1</a:t>
            </a:r>
            <a:r>
              <a:rPr lang="ko-KR" altLang="en-US" sz="2000" dirty="0"/>
              <a:t>은 답을 항상 찾으려는 경향이 있었다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하지만 현실 세계에서는 답이 없는 경우가 많다</a:t>
            </a:r>
            <a:r>
              <a:rPr lang="en-US" altLang="ko-KR" sz="20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따라서 </a:t>
            </a:r>
            <a:r>
              <a:rPr lang="en-US" altLang="ko-KR" sz="2000" dirty="0"/>
              <a:t>Questions</a:t>
            </a:r>
            <a:r>
              <a:rPr lang="ko-KR" altLang="en-US" sz="2000" dirty="0"/>
              <a:t>의 반은 </a:t>
            </a:r>
            <a:r>
              <a:rPr lang="en-US" altLang="ko-KR" sz="2000" dirty="0"/>
              <a:t>Answer</a:t>
            </a:r>
            <a:r>
              <a:rPr lang="ko-KR" altLang="en-US" sz="2000" dirty="0"/>
              <a:t>가 있고</a:t>
            </a:r>
            <a:r>
              <a:rPr lang="en-US" altLang="ko-KR" sz="2000" dirty="0"/>
              <a:t>, </a:t>
            </a:r>
            <a:r>
              <a:rPr lang="ko-KR" altLang="en-US" sz="2000" dirty="0"/>
              <a:t>반은 없도록 설정했다</a:t>
            </a:r>
            <a:r>
              <a:rPr lang="en-US" altLang="ko-KR" sz="2000" dirty="0"/>
              <a:t>.(valid &amp; test)</a:t>
            </a:r>
            <a:br>
              <a:rPr lang="en-US" altLang="ko-KR" sz="2000" dirty="0"/>
            </a:br>
            <a:r>
              <a:rPr lang="en-US" altLang="ko-KR" sz="2000" dirty="0"/>
              <a:t>(training questions -&gt; 1/3</a:t>
            </a:r>
            <a:r>
              <a:rPr lang="ko-KR" altLang="en-US" sz="2000" dirty="0"/>
              <a:t>만 </a:t>
            </a:r>
            <a:r>
              <a:rPr lang="en-US" altLang="ko-KR" sz="2000" dirty="0"/>
              <a:t>Answer </a:t>
            </a:r>
            <a:r>
              <a:rPr lang="ko-KR" altLang="en-US" sz="2000" dirty="0"/>
              <a:t>존재</a:t>
            </a:r>
            <a:r>
              <a:rPr lang="en-US" altLang="ko-KR" sz="20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2000" dirty="0"/>
              <a:t>따라서 </a:t>
            </a:r>
            <a:r>
              <a:rPr lang="en-US" altLang="ko-KR" sz="2000" dirty="0"/>
              <a:t>metric </a:t>
            </a:r>
            <a:r>
              <a:rPr lang="ko-KR" altLang="en-US" sz="2000" dirty="0"/>
              <a:t>계산 시 </a:t>
            </a:r>
            <a:r>
              <a:rPr lang="en-US" altLang="ko-KR" sz="2000" dirty="0"/>
              <a:t>Exact Match</a:t>
            </a:r>
            <a:r>
              <a:rPr lang="ko-KR" altLang="en-US" sz="2000" dirty="0"/>
              <a:t>든 </a:t>
            </a:r>
            <a:r>
              <a:rPr lang="en-US" altLang="ko-KR" sz="2000" dirty="0"/>
              <a:t>F1 Score</a:t>
            </a:r>
            <a:r>
              <a:rPr lang="ko-KR" altLang="en-US" sz="2000" dirty="0"/>
              <a:t>든 이전과 방법이 같지만</a:t>
            </a:r>
            <a:br>
              <a:rPr lang="en-US" altLang="ko-KR" sz="2000" dirty="0"/>
            </a:br>
            <a:r>
              <a:rPr lang="en-US" altLang="ko-KR" sz="2000" dirty="0"/>
              <a:t>No answer</a:t>
            </a:r>
            <a:r>
              <a:rPr lang="ko-KR" altLang="en-US" sz="2000" dirty="0"/>
              <a:t>가 </a:t>
            </a:r>
            <a:r>
              <a:rPr lang="en-US" altLang="ko-KR" sz="2000" dirty="0"/>
              <a:t>Gold</a:t>
            </a:r>
            <a:r>
              <a:rPr lang="ko-KR" altLang="en-US" sz="2000" dirty="0"/>
              <a:t>일 경우 모델의 예측이 같은 </a:t>
            </a:r>
            <a:r>
              <a:rPr lang="en-US" altLang="ko-KR" sz="2000" dirty="0"/>
              <a:t>No answer</a:t>
            </a:r>
            <a:r>
              <a:rPr lang="ko-KR" altLang="en-US" sz="2000" dirty="0"/>
              <a:t>라면 </a:t>
            </a:r>
            <a:r>
              <a:rPr lang="en-US" altLang="ko-KR" sz="2000" dirty="0"/>
              <a:t>+1, </a:t>
            </a:r>
            <a:r>
              <a:rPr lang="ko-KR" altLang="en-US" sz="2000" dirty="0"/>
              <a:t>아니라면 </a:t>
            </a:r>
            <a:r>
              <a:rPr lang="en-US" altLang="ko-KR" sz="2000" dirty="0"/>
              <a:t>+0.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427249-38C0-445D-AA71-956F78C850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15809" y="3404923"/>
            <a:ext cx="541988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8860</TotalTime>
  <Words>1419</Words>
  <Application>Microsoft Office PowerPoint</Application>
  <PresentationFormat>화면 슬라이드 쇼(4:3)</PresentationFormat>
  <Paragraphs>200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나눔스퀘어</vt:lpstr>
      <vt:lpstr>나눔고딕</vt:lpstr>
      <vt:lpstr>Arial</vt:lpstr>
      <vt:lpstr>Wingdings</vt:lpstr>
      <vt:lpstr>Arial Unicode MS</vt:lpstr>
      <vt:lpstr>나눔스퀘어_ac</vt:lpstr>
      <vt:lpstr>맑은 고딕</vt:lpstr>
      <vt:lpstr>나눔바른고딕</vt:lpstr>
      <vt:lpstr>나눔스퀘어 ExtraBold</vt:lpstr>
      <vt:lpstr>Office 테마</vt:lpstr>
      <vt:lpstr>PowerPoint 프레젠테이션</vt:lpstr>
      <vt:lpstr>Question Answering</vt:lpstr>
      <vt:lpstr>Question Answering</vt:lpstr>
      <vt:lpstr>Question Answering</vt:lpstr>
      <vt:lpstr>SQuAD 1.0 ~ 1.1</vt:lpstr>
      <vt:lpstr>SQuAD 1.0 ~ 1.1</vt:lpstr>
      <vt:lpstr>Evaluation of SQuAD 1.0 ~ 1.1</vt:lpstr>
      <vt:lpstr>Ranking of SQuAD 1.0 ~ 1.1</vt:lpstr>
      <vt:lpstr>SQuAD 2.0</vt:lpstr>
      <vt:lpstr>SQuAD 2.0</vt:lpstr>
      <vt:lpstr>Limitations of SQuAD</vt:lpstr>
      <vt:lpstr>DrQA(Chen 2016, 2017)</vt:lpstr>
      <vt:lpstr>DrQA(Chen 2016, 2017)</vt:lpstr>
      <vt:lpstr>Stanford Attentive Reader++(2018)</vt:lpstr>
      <vt:lpstr>Stanford Attentive Reader++(2018)</vt:lpstr>
      <vt:lpstr>BiDAF(Bi-Directional Attention Flow for Machine Comprehension, 2017)</vt:lpstr>
      <vt:lpstr>BiDAF(Bi-Directional Attention Flow for Machine Comprehension, 2017)</vt:lpstr>
      <vt:lpstr>BiDAF(Bi-Directional Attention Flow for Machine Comprehension, 2017)</vt:lpstr>
      <vt:lpstr>BiDAF(Bi-Directional Attention Flow for Machine Comprehension, 2017)</vt:lpstr>
      <vt:lpstr>Others</vt:lpstr>
      <vt:lpstr>Others</vt:lpstr>
      <vt:lpstr>Others</vt:lpstr>
      <vt:lpstr>참고 문헌</vt:lpstr>
      <vt:lpstr>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sjhr</dc:creator>
  <cp:lastModifiedBy>wongyu</cp:lastModifiedBy>
  <cp:revision>4186</cp:revision>
  <cp:lastPrinted>2020-02-26T22:51:53Z</cp:lastPrinted>
  <dcterms:created xsi:type="dcterms:W3CDTF">2013-11-16T15:06:08Z</dcterms:created>
  <dcterms:modified xsi:type="dcterms:W3CDTF">2020-09-10T04:43:57Z</dcterms:modified>
</cp:coreProperties>
</file>