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1075" r:id="rId3"/>
    <p:sldId id="1172" r:id="rId4"/>
    <p:sldId id="1173" r:id="rId5"/>
    <p:sldId id="1174" r:id="rId6"/>
    <p:sldId id="1160" r:id="rId7"/>
    <p:sldId id="1161" r:id="rId8"/>
    <p:sldId id="1175" r:id="rId9"/>
    <p:sldId id="1176" r:id="rId10"/>
    <p:sldId id="1177" r:id="rId11"/>
    <p:sldId id="1178" r:id="rId12"/>
    <p:sldId id="1180" r:id="rId13"/>
    <p:sldId id="1179" r:id="rId14"/>
    <p:sldId id="1162" r:id="rId15"/>
    <p:sldId id="1181" r:id="rId16"/>
    <p:sldId id="1182" r:id="rId17"/>
    <p:sldId id="1163" r:id="rId18"/>
    <p:sldId id="1159" r:id="rId19"/>
    <p:sldId id="276" r:id="rId20"/>
  </p:sldIdLst>
  <p:sldSz cx="9144000" cy="6858000" type="screen4x3"/>
  <p:notesSz cx="6797675" cy="9928225"/>
  <p:embeddedFontLst>
    <p:embeddedFont>
      <p:font typeface="Arial Unicode MS" panose="020B0600000101010101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_ac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2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06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9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앞서 배운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LM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모델링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빈칸 찾기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등에는 사용할 수 없다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 (entire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일 때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하지만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encoding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처럼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entire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라면 강력하다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나눔바른고딕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경우도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Bidirectional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개념을 사용한다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0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읽은 거랑 뒤에서 읽은 것은 다른 문맥 정보를 가져와 결과도 더 풍성해질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7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피처를 뽑아 풍성한 결과를 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포인터로 설명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dirty="0"/>
              <a:t>W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는 각 에러에 대한 </a:t>
            </a:r>
            <a:r>
              <a:rPr lang="en-US" altLang="ko-KR" dirty="0"/>
              <a:t>summation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각 에러에 대한 </a:t>
            </a:r>
            <a:r>
              <a:rPr lang="en-US" altLang="ko-KR" dirty="0"/>
              <a:t>summation</a:t>
            </a:r>
            <a:r>
              <a:rPr lang="ko-KR" altLang="en-US" dirty="0"/>
              <a:t>은 </a:t>
            </a:r>
            <a:r>
              <a:rPr lang="en-US" altLang="ko-KR" dirty="0"/>
              <a:t>W</a:t>
            </a:r>
            <a:r>
              <a:rPr lang="ko-KR" altLang="en-US" dirty="0"/>
              <a:t>를 포함하는 모든 식의 </a:t>
            </a:r>
            <a:r>
              <a:rPr lang="en-US" altLang="ko-KR" dirty="0"/>
              <a:t>chain rule</a:t>
            </a:r>
            <a:r>
              <a:rPr lang="ko-KR" altLang="en-US" dirty="0"/>
              <a:t>의 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구체적으로 </a:t>
            </a:r>
            <a:r>
              <a:rPr lang="ko-KR" altLang="en-US" dirty="0" err="1"/>
              <a:t>풀어쓰면</a:t>
            </a:r>
            <a:r>
              <a:rPr lang="ko-KR" altLang="en-US" dirty="0"/>
              <a:t> 오른쪽 식이고</a:t>
            </a:r>
            <a:endParaRPr lang="en-US" altLang="ko-KR" dirty="0"/>
          </a:p>
          <a:p>
            <a:r>
              <a:rPr lang="ko-KR" altLang="en-US" dirty="0"/>
              <a:t>아래 등식을 보면 </a:t>
            </a:r>
            <a:r>
              <a:rPr lang="en-US" altLang="ko-KR" dirty="0"/>
              <a:t>sub gradient </a:t>
            </a:r>
            <a:r>
              <a:rPr lang="ko-KR" altLang="en-US" dirty="0"/>
              <a:t>값이 </a:t>
            </a:r>
            <a:r>
              <a:rPr lang="en-US" altLang="ko-KR" dirty="0" err="1"/>
              <a:t>Wh</a:t>
            </a:r>
            <a:r>
              <a:rPr lang="ko-KR" altLang="en-US" dirty="0"/>
              <a:t>이며 이것이 계속 곱해지는 것을 볼 수 있다</a:t>
            </a:r>
            <a:r>
              <a:rPr lang="en-US" altLang="ko-KR" dirty="0"/>
              <a:t>. = term</a:t>
            </a:r>
            <a:r>
              <a:rPr lang="ko-KR" altLang="en-US" dirty="0"/>
              <a:t>이 길수록 </a:t>
            </a:r>
            <a:r>
              <a:rPr lang="en-US" altLang="ko-KR" dirty="0"/>
              <a:t>Gradient</a:t>
            </a:r>
            <a:r>
              <a:rPr lang="ko-KR" altLang="en-US" dirty="0"/>
              <a:t>가 사라지겠지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activation function</a:t>
            </a:r>
            <a:r>
              <a:rPr lang="ko-KR" altLang="en-US" dirty="0"/>
              <a:t>도 </a:t>
            </a:r>
            <a:r>
              <a:rPr lang="ko-KR" altLang="en-US" dirty="0" err="1"/>
              <a:t>미분되는</a:t>
            </a:r>
            <a:r>
              <a:rPr lang="ko-KR" altLang="en-US" dirty="0"/>
              <a:t> 것을 볼 수 있다</a:t>
            </a:r>
            <a:r>
              <a:rPr lang="en-US" altLang="ko-KR" dirty="0"/>
              <a:t>. </a:t>
            </a:r>
            <a:r>
              <a:rPr lang="ko-KR" altLang="en-US" dirty="0"/>
              <a:t>그 안의 값이 만약 작다면 얘도 </a:t>
            </a:r>
            <a:r>
              <a:rPr lang="en-US" altLang="ko-KR" dirty="0"/>
              <a:t>gradient vanishing</a:t>
            </a:r>
            <a:r>
              <a:rPr lang="ko-KR" altLang="en-US" dirty="0"/>
              <a:t>에 한 몫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r>
              <a:rPr lang="ko-KR" altLang="en-US" dirty="0"/>
              <a:t>가 해결책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포인터로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4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예시를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8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6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9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class/archive/cs/cs224n/cs224n.1194/" TargetMode="External"/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www.youtube.com/watch?v=QEw0qEa0E50&amp;list=PLoROMvodv4rOhcuXMZkNm7j3fVwBBY42z&amp;index=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sgo.github.io/natural%20language%20processing/2017/03/09/rnnlstm/" TargetMode="External"/><Relationship Id="rId5" Type="http://schemas.openxmlformats.org/officeDocument/2006/relationships/hyperlink" Target="https://jeongukjae.github.io/posts/cs224n-lecture-7-vanishing-gradients-fancy-rnns/" TargetMode="External"/><Relationship Id="rId4" Type="http://schemas.openxmlformats.org/officeDocument/2006/relationships/hyperlink" Target="https://aikorea.org/blog/rnn-tutorial-3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2020.08.28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Vanishing Gradients and Fancy RNNs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BE77F6-14C5-4049-AA1F-B878D7394D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764704"/>
            <a:ext cx="5825455" cy="4190305"/>
          </a:xfrm>
          <a:prstGeom prst="rect">
            <a:avLst/>
          </a:prstGeom>
        </p:spPr>
      </p:pic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6F4764BF-8863-4AEC-81BF-F0F5D39F25B1}"/>
              </a:ext>
            </a:extLst>
          </p:cNvPr>
          <p:cNvSpPr txBox="1">
            <a:spLocks/>
          </p:cNvSpPr>
          <p:nvPr/>
        </p:nvSpPr>
        <p:spPr>
          <a:xfrm>
            <a:off x="5932958" y="764704"/>
            <a:ext cx="2959521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 err="1"/>
              <a:t>Wf</a:t>
            </a:r>
            <a:r>
              <a:rPr lang="en-US" altLang="ko-KR" dirty="0"/>
              <a:t>, </a:t>
            </a:r>
            <a:r>
              <a:rPr lang="en-US" altLang="ko-KR" dirty="0" err="1"/>
              <a:t>Uf</a:t>
            </a:r>
            <a:r>
              <a:rPr lang="en-US" altLang="ko-KR" dirty="0"/>
              <a:t>, bf, Wi, Ui, bi, Wo, </a:t>
            </a:r>
            <a:r>
              <a:rPr lang="en-US" altLang="ko-KR" dirty="0" err="1"/>
              <a:t>Uo</a:t>
            </a:r>
            <a:r>
              <a:rPr lang="en-US" altLang="ko-KR" dirty="0"/>
              <a:t>, </a:t>
            </a:r>
            <a:r>
              <a:rPr lang="en-US" altLang="ko-KR" dirty="0" err="1"/>
              <a:t>bo</a:t>
            </a:r>
            <a:r>
              <a:rPr lang="en-US" altLang="ko-KR" dirty="0"/>
              <a:t>, </a:t>
            </a:r>
            <a:r>
              <a:rPr lang="en-US" altLang="ko-KR" dirty="0" err="1"/>
              <a:t>Wc</a:t>
            </a:r>
            <a:r>
              <a:rPr lang="en-US" altLang="ko-KR" dirty="0"/>
              <a:t>, </a:t>
            </a:r>
            <a:r>
              <a:rPr lang="en-US" altLang="ko-KR" dirty="0" err="1"/>
              <a:t>Uc</a:t>
            </a:r>
            <a:r>
              <a:rPr lang="en-US" altLang="ko-KR" dirty="0"/>
              <a:t>, </a:t>
            </a:r>
            <a:r>
              <a:rPr lang="en-US" altLang="ko-KR" dirty="0" err="1"/>
              <a:t>bc</a:t>
            </a:r>
            <a:r>
              <a:rPr lang="en-US" altLang="ko-KR" dirty="0"/>
              <a:t> </a:t>
            </a:r>
            <a:r>
              <a:rPr lang="ko-KR" altLang="en-US" dirty="0"/>
              <a:t>의 파라미터는 </a:t>
            </a:r>
            <a:r>
              <a:rPr lang="en-US" altLang="ko-KR" dirty="0"/>
              <a:t>RNN</a:t>
            </a:r>
            <a:r>
              <a:rPr lang="ko-KR" altLang="en-US" dirty="0"/>
              <a:t>과 다르게 </a:t>
            </a:r>
            <a:r>
              <a:rPr lang="en-US" altLang="ko-KR" dirty="0"/>
              <a:t>state</a:t>
            </a:r>
            <a:r>
              <a:rPr lang="ko-KR" altLang="en-US" dirty="0"/>
              <a:t>마다 공유하지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29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– Gated Recurrent Units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의 간략화 버전</a:t>
            </a:r>
            <a:endParaRPr lang="en-US" altLang="ko-KR" dirty="0"/>
          </a:p>
          <a:p>
            <a:r>
              <a:rPr lang="en-US" altLang="ko-KR" dirty="0"/>
              <a:t>Cell state</a:t>
            </a:r>
            <a:r>
              <a:rPr lang="ko-KR" altLang="en-US" dirty="0"/>
              <a:t>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u(t): </a:t>
            </a:r>
            <a:r>
              <a:rPr lang="ko-KR" altLang="en-US" dirty="0"/>
              <a:t>이전 </a:t>
            </a:r>
            <a:r>
              <a:rPr lang="en-US" altLang="ko-KR" dirty="0"/>
              <a:t>hidden state </a:t>
            </a:r>
            <a:r>
              <a:rPr lang="ko-KR" altLang="en-US" dirty="0"/>
              <a:t>내용이 얼마나 보존되는지</a:t>
            </a:r>
            <a:endParaRPr lang="en-US" altLang="ko-KR" dirty="0"/>
          </a:p>
          <a:p>
            <a:r>
              <a:rPr lang="en-US" altLang="ko-KR" dirty="0"/>
              <a:t>r(t): h(t)~</a:t>
            </a:r>
            <a:r>
              <a:rPr lang="ko-KR" altLang="en-US" dirty="0"/>
              <a:t>를 계산하는데 있어서 이전 </a:t>
            </a:r>
            <a:r>
              <a:rPr lang="en-US" altLang="ko-KR" dirty="0"/>
              <a:t>hidden state </a:t>
            </a:r>
            <a:r>
              <a:rPr lang="ko-KR" altLang="en-US" dirty="0"/>
              <a:t>내용이 얼마나 보존되는지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40874-2115-481D-B9F6-8F15DA3E23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1412776"/>
            <a:ext cx="65162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현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DF2E4D-911F-4BF6-8927-E50379C6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AFC59-F155-4A33-8AA0-A0CDE4E5EF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4866" y="1412776"/>
            <a:ext cx="7042219" cy="44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vs GRU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7869E5-4552-4F41-AD91-9D87E1F701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0" y="1469231"/>
            <a:ext cx="6477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6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VGP </a:t>
            </a:r>
            <a:r>
              <a:rPr lang="ko-KR" altLang="en-US" dirty="0"/>
              <a:t>해결 방법의 개념을 이용해 여러 모델이 성능 향상을 보였음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LSTM</a:t>
            </a:r>
            <a:r>
              <a:rPr lang="ko-KR" altLang="en-US" dirty="0"/>
              <a:t>은 현재 정보를 계산하기 위해 필요한 정보들을</a:t>
            </a:r>
            <a:r>
              <a:rPr lang="en-US" altLang="ko-KR" dirty="0"/>
              <a:t>(</a:t>
            </a:r>
            <a:r>
              <a:rPr lang="ko-KR" altLang="en-US" dirty="0"/>
              <a:t>이전 정보 </a:t>
            </a:r>
            <a:r>
              <a:rPr lang="en-US" altLang="ko-KR" dirty="0"/>
              <a:t>&amp; new input)</a:t>
            </a:r>
            <a:r>
              <a:rPr lang="ko-KR" altLang="en-US" dirty="0"/>
              <a:t> 얼마나 반영하는지가 핵심이다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en-US" altLang="ko-KR" dirty="0"/>
              <a:t>repeated multiplication by the same weight matrix in BPTT </a:t>
            </a:r>
            <a:r>
              <a:rPr lang="ko-KR" altLang="en-US" dirty="0"/>
              <a:t>문제를 아예 다른 방식인 </a:t>
            </a:r>
            <a:r>
              <a:rPr lang="en-US" altLang="ko-KR" dirty="0"/>
              <a:t>cell memory</a:t>
            </a:r>
            <a:r>
              <a:rPr lang="ko-KR" altLang="en-US" dirty="0"/>
              <a:t>로 해결했다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이전 정보들을 조금만 반영한다면 그 </a:t>
            </a:r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skip</a:t>
            </a:r>
            <a:r>
              <a:rPr lang="ko-KR" altLang="en-US" dirty="0"/>
              <a:t>한다고 볼 수 있고 </a:t>
            </a:r>
            <a:r>
              <a:rPr lang="en-US" altLang="ko-KR" dirty="0"/>
              <a:t>forward &amp; backward propagation </a:t>
            </a:r>
            <a:r>
              <a:rPr lang="ko-KR" altLang="en-US" dirty="0"/>
              <a:t>시 </a:t>
            </a:r>
            <a:r>
              <a:rPr lang="en-US" altLang="ko-KR" dirty="0"/>
              <a:t>VGP </a:t>
            </a:r>
            <a:r>
              <a:rPr lang="ko-KR" altLang="en-US" dirty="0"/>
              <a:t>해결에 도움이 되며 모델이 깊어질수록 효과가 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개념을 </a:t>
            </a:r>
            <a:r>
              <a:rPr lang="en-US" altLang="ko-KR" dirty="0"/>
              <a:t>CNN</a:t>
            </a:r>
            <a:r>
              <a:rPr lang="ko-KR" altLang="en-US" dirty="0"/>
              <a:t>에 적용한 것이 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HighwayNet</a:t>
            </a:r>
            <a:r>
              <a:rPr lang="en-US" altLang="ko-KR" dirty="0"/>
              <a:t> </a:t>
            </a:r>
            <a:r>
              <a:rPr lang="ko-KR" altLang="en-US" dirty="0"/>
              <a:t>등이 있음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4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51AD66-7280-48E9-9279-6E057FAD25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279525"/>
            <a:ext cx="5731510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0B377-04CB-4498-A3DC-9047828F62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5487" y="1340768"/>
            <a:ext cx="5153025" cy="3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</a:t>
            </a:r>
            <a:r>
              <a:rPr lang="ko-KR" altLang="en-US" dirty="0"/>
              <a:t> </a:t>
            </a:r>
            <a:r>
              <a:rPr lang="en-US" altLang="ko-KR" dirty="0"/>
              <a:t>RNNs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81EA13-0FFC-4AA0-A220-8399396FE7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932" y="836713"/>
            <a:ext cx="4627596" cy="3384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1B4842-972A-427C-848D-000EC0FA10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9420" y="3211820"/>
            <a:ext cx="4409169" cy="3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https://aikorea.org/blog/rnn-tutorial-3/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https://jeongukjae.github.io/posts/cs224n-lecture-7-vanishing-gradients-fancy-rnns/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://ratsgo.github.io/natural%20language%20processing/2017/03/09/rnnlstm/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Cs224n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winter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2019 – lecture 7</a:t>
            </a:r>
            <a:endParaRPr lang="en-US" altLang="ko-KR" sz="1500" u="sng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050" dirty="0">
                <a:hlinkClick r:id="rId7"/>
              </a:rPr>
              <a:t>https://www.youtube.com/watch?v=QEw0qEa0E50&amp;list=PLoROMvodv4rOhcuXMZkNm7j3fVwBBY42z&amp;index=7</a:t>
            </a:r>
            <a:endParaRPr lang="en-US" altLang="ko-KR" sz="105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7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Vanishing Gradient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262993-D5E1-4633-9128-41AD55D57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787" y="764704"/>
            <a:ext cx="6448425" cy="3562350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06D27-A79C-4FF0-852B-4BE9C811BF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4556042"/>
            <a:ext cx="2376264" cy="970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180E71-AB30-455A-AA21-06253FE40D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6288" y="5495126"/>
            <a:ext cx="2790825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603C61-A1B1-455F-BBF5-4A3ECE795D0A}"/>
              </a:ext>
            </a:extLst>
          </p:cNvPr>
          <p:cNvSpPr txBox="1"/>
          <p:nvPr/>
        </p:nvSpPr>
        <p:spPr>
          <a:xfrm>
            <a:off x="2735798" y="471099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Equation (1)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0A7EF-8604-46A2-AE72-882F03B7C80A}"/>
              </a:ext>
            </a:extLst>
          </p:cNvPr>
          <p:cNvSpPr txBox="1"/>
          <p:nvPr/>
        </p:nvSpPr>
        <p:spPr>
          <a:xfrm>
            <a:off x="3167846" y="5648597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Equation (2)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E302D44-9031-48C1-B3C2-D78FDD6C3A80}"/>
              </a:ext>
            </a:extLst>
          </p:cNvPr>
          <p:cNvSpPr/>
          <p:nvPr/>
        </p:nvSpPr>
        <p:spPr>
          <a:xfrm>
            <a:off x="5652120" y="5759186"/>
            <a:ext cx="1656184" cy="25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2B77B-02D1-43AB-A0FA-851B06CA299B}"/>
              </a:ext>
            </a:extLst>
          </p:cNvPr>
          <p:cNvSpPr txBox="1"/>
          <p:nvPr/>
        </p:nvSpPr>
        <p:spPr>
          <a:xfrm>
            <a:off x="7299417" y="4882023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VGP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원인이 되는 식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 Range Dependency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활용을 못하게 막는 가장 큰 원인</a:t>
            </a:r>
          </a:p>
        </p:txBody>
      </p:sp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Vanishing Gradient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262993-D5E1-4633-9128-41AD55D57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92" y="692841"/>
            <a:ext cx="5890121" cy="3253922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180E71-AB30-455A-AA21-06253FE40D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275" y="3803137"/>
            <a:ext cx="2790825" cy="67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420C41-2275-4306-B818-B1F94504F0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45308" y="3755511"/>
            <a:ext cx="3886200" cy="7715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41F529-55AC-4480-A140-44E9AE552E4B}"/>
              </a:ext>
            </a:extLst>
          </p:cNvPr>
          <p:cNvSpPr/>
          <p:nvPr/>
        </p:nvSpPr>
        <p:spPr>
          <a:xfrm>
            <a:off x="3583603" y="4095369"/>
            <a:ext cx="1296144" cy="13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D31EBA-BF95-4395-9509-BB878D25D09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64270" y="4485951"/>
            <a:ext cx="833586" cy="792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9D3812-A211-4179-83C3-CD5A64A1CEF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55976" y="4485951"/>
            <a:ext cx="4028184" cy="671951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26DA75A1-4C61-4AD6-876B-826FBAD93701}"/>
              </a:ext>
            </a:extLst>
          </p:cNvPr>
          <p:cNvSpPr/>
          <p:nvPr/>
        </p:nvSpPr>
        <p:spPr>
          <a:xfrm>
            <a:off x="3607140" y="4768336"/>
            <a:ext cx="539552" cy="3651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DF6A0E5-8FE8-4855-B7B7-F1F7C2A6911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907704" y="5399202"/>
            <a:ext cx="5731510" cy="12725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682810-026E-4FB4-AEF7-EC1278144E5B}"/>
              </a:ext>
            </a:extLst>
          </p:cNvPr>
          <p:cNvSpPr txBox="1"/>
          <p:nvPr/>
        </p:nvSpPr>
        <p:spPr>
          <a:xfrm>
            <a:off x="-1023529" y="3906258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(2-1)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45B2B-701A-4393-8DC6-2C5D3CF47941}"/>
              </a:ext>
            </a:extLst>
          </p:cNvPr>
          <p:cNvSpPr txBox="1"/>
          <p:nvPr/>
        </p:nvSpPr>
        <p:spPr>
          <a:xfrm>
            <a:off x="842307" y="4681887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(2-2)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1DB2C9-6FC7-4008-84A9-7F30921239AF}"/>
              </a:ext>
            </a:extLst>
          </p:cNvPr>
          <p:cNvSpPr txBox="1"/>
          <p:nvPr/>
        </p:nvSpPr>
        <p:spPr>
          <a:xfrm>
            <a:off x="190238" y="550757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(2-3)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8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Vanishing Gradient Problem +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3A2B29-5126-4B35-B162-28DE4B37DD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2827" y="1650856"/>
            <a:ext cx="5026298" cy="35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Vanishing Gradient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CCF049-35EA-47B1-AE09-DCC0D11693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68" y="692696"/>
            <a:ext cx="5731510" cy="4388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FFAFA0-8E07-4410-9BD4-5896961053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60970" y="5225197"/>
            <a:ext cx="573151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Gradient Vanishing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gradient</a:t>
            </a:r>
            <a:r>
              <a:rPr lang="ko-KR" altLang="en-US" dirty="0"/>
              <a:t>가 너무 크다면 </a:t>
            </a:r>
            <a:r>
              <a:rPr lang="en-US" altLang="ko-KR" dirty="0"/>
              <a:t>Nan(Not a Number) or  Inf</a:t>
            </a:r>
            <a:r>
              <a:rPr lang="ko-KR" altLang="en-US" dirty="0"/>
              <a:t>로 떠서 쉽게 알아차려 어느 정도의 </a:t>
            </a:r>
            <a:r>
              <a:rPr lang="en-US" altLang="ko-KR" dirty="0"/>
              <a:t>threshold</a:t>
            </a:r>
            <a:r>
              <a:rPr lang="ko-KR" altLang="en-US" dirty="0"/>
              <a:t>를 주어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en-US" altLang="ko-KR" dirty="0"/>
              <a:t>clipping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Vanishing </a:t>
            </a:r>
            <a:r>
              <a:rPr lang="ko-KR" altLang="en-US" dirty="0"/>
              <a:t>문제 해결이 더 시급하며 여러가지 해결책이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W</a:t>
            </a:r>
            <a:r>
              <a:rPr lang="ko-KR" altLang="en-US" dirty="0"/>
              <a:t>를 좋은 값으로 초기화</a:t>
            </a:r>
            <a:br>
              <a:rPr lang="en-US" altLang="ko-KR" dirty="0"/>
            </a:br>
            <a:r>
              <a:rPr lang="en-US" altLang="ko-KR" dirty="0"/>
              <a:t>2. Regularization(</a:t>
            </a:r>
            <a:r>
              <a:rPr lang="ko-KR" altLang="en-US" dirty="0" err="1"/>
              <a:t>오버피팅</a:t>
            </a:r>
            <a:r>
              <a:rPr lang="ko-KR" altLang="en-US" dirty="0"/>
              <a:t> 방지</a:t>
            </a:r>
            <a:r>
              <a:rPr lang="en-US" altLang="ko-KR" dirty="0"/>
              <a:t>, W </a:t>
            </a:r>
            <a:r>
              <a:rPr lang="ko-KR" altLang="en-US" dirty="0"/>
              <a:t>값 저하</a:t>
            </a:r>
            <a:r>
              <a:rPr lang="en-US" altLang="ko-KR" dirty="0"/>
              <a:t>, </a:t>
            </a:r>
            <a:r>
              <a:rPr lang="ko-KR" altLang="en-US" dirty="0"/>
              <a:t>테스트 일반화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(0 </a:t>
            </a:r>
            <a:r>
              <a:rPr lang="ko-KR" altLang="en-US" dirty="0"/>
              <a:t>이하의 값 </a:t>
            </a:r>
            <a:r>
              <a:rPr lang="en-US" altLang="ko-KR" dirty="0"/>
              <a:t>= gradient 0, </a:t>
            </a:r>
            <a:r>
              <a:rPr lang="ko-KR" altLang="en-US" dirty="0"/>
              <a:t>그렇지 않으면 </a:t>
            </a:r>
            <a:r>
              <a:rPr lang="en-US" altLang="ko-KR" dirty="0"/>
              <a:t>gradient 1)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b="1" dirty="0">
                <a:solidFill>
                  <a:srgbClr val="FF0000"/>
                </a:solidFill>
              </a:rPr>
              <a:t>LSTM or GRU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0AA15-FAB8-499D-B592-923E751C4F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686548"/>
            <a:ext cx="5731510" cy="1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– Long Short-Term Memory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dirty="0"/>
              <a:t>Long-Range Dependency</a:t>
            </a:r>
            <a:r>
              <a:rPr lang="ko-KR" altLang="en-US" dirty="0"/>
              <a:t>를 해결하기 위해서는 뒤의 </a:t>
            </a:r>
            <a:r>
              <a:rPr lang="en-US" altLang="ko-KR" dirty="0"/>
              <a:t>timestep</a:t>
            </a:r>
            <a:r>
              <a:rPr lang="ko-KR" altLang="en-US" dirty="0"/>
              <a:t>에서 앞의 정보를 이용하는 것이 어렵다는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hidden state </a:t>
            </a:r>
            <a:r>
              <a:rPr lang="ko-KR" altLang="en-US" dirty="0"/>
              <a:t>를 계속 </a:t>
            </a:r>
            <a:r>
              <a:rPr lang="en-US" altLang="ko-KR" dirty="0"/>
              <a:t>write</a:t>
            </a:r>
            <a:r>
              <a:rPr lang="ko-KR" altLang="en-US" dirty="0"/>
              <a:t>하지 않고 따로 정보를 저장할 수 있는 </a:t>
            </a:r>
            <a:r>
              <a:rPr lang="en-US" altLang="ko-KR" dirty="0"/>
              <a:t>separate memory</a:t>
            </a:r>
            <a:r>
              <a:rPr lang="ko-KR" altLang="en-US" dirty="0"/>
              <a:t>를 만들자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hidden state</a:t>
            </a:r>
            <a:r>
              <a:rPr lang="ko-KR" altLang="en-US" dirty="0">
                <a:solidFill>
                  <a:srgbClr val="FF0000"/>
                </a:solidFill>
              </a:rPr>
              <a:t>를 바로 적용하지 말고</a:t>
            </a:r>
            <a:r>
              <a:rPr lang="en-US" altLang="ko-KR" dirty="0">
                <a:solidFill>
                  <a:srgbClr val="FF0000"/>
                </a:solidFill>
              </a:rPr>
              <a:t> cell state</a:t>
            </a:r>
            <a:r>
              <a:rPr lang="ko-KR" altLang="en-US" dirty="0">
                <a:solidFill>
                  <a:srgbClr val="FF0000"/>
                </a:solidFill>
              </a:rPr>
              <a:t>에서 어느정도 이전 정보를 반영할지에 대해 처리한 후</a:t>
            </a:r>
            <a:r>
              <a:rPr lang="en-US" altLang="ko-KR" dirty="0">
                <a:solidFill>
                  <a:srgbClr val="FF0000"/>
                </a:solidFill>
              </a:rPr>
              <a:t>(=separate memory write)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hidden state</a:t>
            </a:r>
            <a:r>
              <a:rPr lang="ko-KR" altLang="en-US" dirty="0">
                <a:solidFill>
                  <a:srgbClr val="FF0000"/>
                </a:solidFill>
              </a:rPr>
              <a:t>에 반영한다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05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dirty="0"/>
              <a:t>h(t): hidden state, c(t): cell state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둘 다 </a:t>
            </a:r>
            <a:r>
              <a:rPr lang="en-US" altLang="ko-KR" dirty="0"/>
              <a:t>n-length vector / cell-state</a:t>
            </a:r>
            <a:r>
              <a:rPr lang="ko-KR" altLang="en-US" dirty="0"/>
              <a:t>는 </a:t>
            </a:r>
            <a:r>
              <a:rPr lang="en-US" altLang="ko-KR" dirty="0"/>
              <a:t>long-term info</a:t>
            </a:r>
            <a:r>
              <a:rPr lang="ko-KR" altLang="en-US" dirty="0"/>
              <a:t>를 저장하며 </a:t>
            </a:r>
            <a:r>
              <a:rPr lang="en-US" altLang="ko-KR" dirty="0"/>
              <a:t>cell</a:t>
            </a:r>
            <a:r>
              <a:rPr lang="ko-KR" altLang="en-US" dirty="0"/>
              <a:t>에서 </a:t>
            </a:r>
            <a:r>
              <a:rPr lang="en-US" altLang="ko-KR" dirty="0"/>
              <a:t>forget, write, read info </a:t>
            </a:r>
            <a:r>
              <a:rPr lang="ko-KR" altLang="en-US" dirty="0"/>
              <a:t>기능이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Gate</a:t>
            </a:r>
            <a:r>
              <a:rPr lang="ko-KR" altLang="en-US" dirty="0"/>
              <a:t>는 </a:t>
            </a:r>
            <a:r>
              <a:rPr lang="en-US" altLang="ko-KR" dirty="0"/>
              <a:t>forget, input, output gate</a:t>
            </a:r>
            <a:r>
              <a:rPr lang="ko-KR" altLang="en-US" dirty="0"/>
              <a:t>가 있으며 역시 </a:t>
            </a:r>
            <a:r>
              <a:rPr lang="en-US" altLang="ko-KR" dirty="0"/>
              <a:t>n-length vector</a:t>
            </a:r>
            <a:br>
              <a:rPr lang="en-US" altLang="ko-KR" dirty="0"/>
            </a:br>
            <a:r>
              <a:rPr lang="en-US" altLang="ko-KR" dirty="0"/>
              <a:t>gate </a:t>
            </a:r>
            <a:r>
              <a:rPr lang="ko-KR" altLang="en-US" dirty="0"/>
              <a:t>성분은 </a:t>
            </a:r>
            <a:r>
              <a:rPr lang="en-US" altLang="ko-KR" dirty="0"/>
              <a:t>0~1 </a:t>
            </a:r>
            <a:r>
              <a:rPr lang="ko-KR" altLang="en-US" dirty="0"/>
              <a:t>사이의 값을 가짐</a:t>
            </a:r>
            <a:r>
              <a:rPr lang="en-US" altLang="ko-KR" dirty="0"/>
              <a:t>(0 = closed, 1 = open)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마다 </a:t>
            </a:r>
            <a:r>
              <a:rPr lang="en-US" altLang="ko-KR" dirty="0"/>
              <a:t>gate weights</a:t>
            </a:r>
            <a:r>
              <a:rPr lang="ko-KR" altLang="en-US" dirty="0"/>
              <a:t>는 공유되지 않는다</a:t>
            </a:r>
            <a:r>
              <a:rPr lang="en-US" altLang="ko-KR" dirty="0"/>
              <a:t>.(RNN</a:t>
            </a:r>
            <a:r>
              <a:rPr lang="ko-KR" altLang="en-US" dirty="0"/>
              <a:t>에서는 </a:t>
            </a:r>
            <a:r>
              <a:rPr lang="en-US" altLang="ko-KR" dirty="0"/>
              <a:t>W</a:t>
            </a:r>
            <a:r>
              <a:rPr lang="ko-KR" altLang="en-US" dirty="0"/>
              <a:t>를 공유하여 사용했다</a:t>
            </a:r>
            <a:r>
              <a:rPr lang="en-US" altLang="ko-KR" dirty="0"/>
              <a:t>.)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18C9BA-14F8-473B-8ACB-11A8E77120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3733210"/>
            <a:ext cx="66247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dirty="0"/>
              <a:t>f(t)</a:t>
            </a:r>
            <a:r>
              <a:rPr lang="ko-KR" altLang="en-US" dirty="0"/>
              <a:t>는 과거 정보를 잊는 게이트</a:t>
            </a:r>
            <a:r>
              <a:rPr lang="en-US" altLang="ko-KR" dirty="0"/>
              <a:t>(0</a:t>
            </a:r>
            <a:r>
              <a:rPr lang="ko-KR" altLang="en-US" dirty="0"/>
              <a:t>이면 잊고</a:t>
            </a:r>
            <a:r>
              <a:rPr lang="en-US" altLang="ko-KR" dirty="0"/>
              <a:t>, 1</a:t>
            </a:r>
            <a:r>
              <a:rPr lang="ko-KR" altLang="en-US" dirty="0"/>
              <a:t>이면 온전히 기억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(t)</a:t>
            </a:r>
            <a:r>
              <a:rPr lang="ko-KR" altLang="en-US" dirty="0"/>
              <a:t>는 현재 정보를 기억하는 게이트</a:t>
            </a:r>
            <a:r>
              <a:rPr lang="en-US" altLang="ko-KR" dirty="0"/>
              <a:t>(0</a:t>
            </a:r>
            <a:r>
              <a:rPr lang="ko-KR" altLang="en-US" dirty="0"/>
              <a:t>이면 잊고</a:t>
            </a:r>
            <a:r>
              <a:rPr lang="en-US" altLang="ko-KR" dirty="0"/>
              <a:t>, 1</a:t>
            </a:r>
            <a:r>
              <a:rPr lang="ko-KR" altLang="en-US" dirty="0"/>
              <a:t>이면 온전히 기억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c(t)~</a:t>
            </a:r>
            <a:r>
              <a:rPr lang="ko-KR" altLang="en-US" dirty="0"/>
              <a:t>는 이번에 새롭게 </a:t>
            </a:r>
            <a:r>
              <a:rPr lang="en-US" altLang="ko-KR" dirty="0"/>
              <a:t>cell</a:t>
            </a:r>
            <a:r>
              <a:rPr lang="ko-KR" altLang="en-US" dirty="0"/>
              <a:t>에 쓰여질 내용</a:t>
            </a:r>
            <a:r>
              <a:rPr lang="en-US" altLang="ko-KR" dirty="0"/>
              <a:t>(</a:t>
            </a:r>
            <a:r>
              <a:rPr lang="ko-KR" altLang="en-US" dirty="0"/>
              <a:t>현재 정보 </a:t>
            </a:r>
            <a:r>
              <a:rPr lang="en-US" altLang="ko-KR" dirty="0"/>
              <a:t>with </a:t>
            </a:r>
            <a:r>
              <a:rPr lang="en-US" altLang="ko-KR" dirty="0" err="1"/>
              <a:t>i</a:t>
            </a:r>
            <a:r>
              <a:rPr lang="en-US" altLang="ko-KR" dirty="0"/>
              <a:t>(t))</a:t>
            </a:r>
          </a:p>
          <a:p>
            <a:r>
              <a:rPr lang="en-US" altLang="ko-KR" dirty="0"/>
              <a:t>c(t-1)</a:t>
            </a:r>
            <a:r>
              <a:rPr lang="ko-KR" altLang="en-US" dirty="0"/>
              <a:t>은 과거 정보 </a:t>
            </a:r>
            <a:r>
              <a:rPr lang="en-US" altLang="ko-KR" dirty="0"/>
              <a:t>with f(t)</a:t>
            </a:r>
          </a:p>
          <a:p>
            <a:r>
              <a:rPr lang="en-US" altLang="ko-KR" dirty="0"/>
              <a:t>c(t)</a:t>
            </a:r>
            <a:r>
              <a:rPr lang="ko-KR" altLang="en-US" dirty="0"/>
              <a:t>는 최종 </a:t>
            </a:r>
            <a:r>
              <a:rPr lang="en-US" altLang="ko-KR" dirty="0" err="1"/>
              <a:t>cellstate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endParaRPr lang="en-US" altLang="ko-KR" dirty="0"/>
          </a:p>
          <a:p>
            <a:r>
              <a:rPr lang="en-US" altLang="ko-KR" dirty="0"/>
              <a:t>h(t)</a:t>
            </a:r>
            <a:r>
              <a:rPr lang="ko-KR" altLang="en-US" dirty="0"/>
              <a:t>는 </a:t>
            </a:r>
            <a:r>
              <a:rPr lang="en-US" altLang="ko-KR" dirty="0"/>
              <a:t>c(t)</a:t>
            </a:r>
            <a:r>
              <a:rPr lang="ko-KR" altLang="en-US" dirty="0"/>
              <a:t>의 정보를 </a:t>
            </a:r>
            <a:r>
              <a:rPr lang="en-US" altLang="ko-KR" dirty="0"/>
              <a:t>o(t) gate</a:t>
            </a:r>
            <a:r>
              <a:rPr lang="ko-KR" altLang="en-US" dirty="0"/>
              <a:t>를 통해 비율에 따라 반영한 정보</a:t>
            </a:r>
            <a:r>
              <a:rPr lang="en-US" altLang="ko-KR" dirty="0"/>
              <a:t>(o(t) </a:t>
            </a:r>
            <a:r>
              <a:rPr lang="ko-KR" altLang="en-US" dirty="0"/>
              <a:t>역시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c(t)</a:t>
            </a:r>
            <a:r>
              <a:rPr lang="ko-KR" altLang="en-US" dirty="0"/>
              <a:t>의 정보를 반영하지 않고</a:t>
            </a:r>
            <a:r>
              <a:rPr lang="en-US" altLang="ko-KR" dirty="0"/>
              <a:t>, 1</a:t>
            </a:r>
            <a:r>
              <a:rPr lang="ko-KR" altLang="en-US" dirty="0"/>
              <a:t>이면 온전히 반영</a:t>
            </a:r>
            <a:r>
              <a:rPr lang="en-US" altLang="ko-KR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ED9008-E14C-4312-B856-3E6E1A96E9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3733210"/>
            <a:ext cx="6624736" cy="244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A92A3-21F7-4DB0-8DEF-61B6F0166BEB}"/>
              </a:ext>
            </a:extLst>
          </p:cNvPr>
          <p:cNvSpPr txBox="1"/>
          <p:nvPr/>
        </p:nvSpPr>
        <p:spPr>
          <a:xfrm>
            <a:off x="2483767" y="46557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forget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6449B8-80DD-4FDC-A8A9-059B19E0CAC7}"/>
              </a:ext>
            </a:extLst>
          </p:cNvPr>
          <p:cNvSpPr/>
          <p:nvPr/>
        </p:nvSpPr>
        <p:spPr>
          <a:xfrm rot="1847881">
            <a:off x="3428506" y="4996514"/>
            <a:ext cx="405078" cy="18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BBDAC-64C6-4FD0-9694-3EA7E8B3A426}"/>
              </a:ext>
            </a:extLst>
          </p:cNvPr>
          <p:cNvSpPr txBox="1"/>
          <p:nvPr/>
        </p:nvSpPr>
        <p:spPr>
          <a:xfrm>
            <a:off x="3306976" y="557921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474E17F-6FB1-4A00-B992-7E36E1EA6B67}"/>
              </a:ext>
            </a:extLst>
          </p:cNvPr>
          <p:cNvSpPr/>
          <p:nvPr/>
        </p:nvSpPr>
        <p:spPr>
          <a:xfrm rot="16200000">
            <a:off x="3788513" y="5366892"/>
            <a:ext cx="405078" cy="18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2A33E-6A06-4021-853B-D5F534E86BFD}"/>
              </a:ext>
            </a:extLst>
          </p:cNvPr>
          <p:cNvSpPr txBox="1"/>
          <p:nvPr/>
        </p:nvSpPr>
        <p:spPr>
          <a:xfrm>
            <a:off x="4227520" y="5488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7CD0B8-DBFE-4E07-9587-9A03BB71B5BC}"/>
              </a:ext>
            </a:extLst>
          </p:cNvPr>
          <p:cNvSpPr/>
          <p:nvPr/>
        </p:nvSpPr>
        <p:spPr>
          <a:xfrm rot="13958096">
            <a:off x="4585212" y="5321834"/>
            <a:ext cx="405078" cy="18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2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920</Words>
  <Application>Microsoft Office PowerPoint</Application>
  <PresentationFormat>화면 슬라이드 쇼(4:3)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나눔스퀘어_ac</vt:lpstr>
      <vt:lpstr>나눔바른고딕</vt:lpstr>
      <vt:lpstr>나눔스퀘어 ExtraBold</vt:lpstr>
      <vt:lpstr>Arial</vt:lpstr>
      <vt:lpstr>Arial Unicode MS</vt:lpstr>
      <vt:lpstr>Wingdings</vt:lpstr>
      <vt:lpstr>맑은 고딕</vt:lpstr>
      <vt:lpstr>나눔고딕</vt:lpstr>
      <vt:lpstr>나눔스퀘어</vt:lpstr>
      <vt:lpstr>Office 테마</vt:lpstr>
      <vt:lpstr>PowerPoint 프레젠테이션</vt:lpstr>
      <vt:lpstr>Vanishing Gradient Problem</vt:lpstr>
      <vt:lpstr>Vanishing Gradient Problem</vt:lpstr>
      <vt:lpstr>Vanishing Gradient Problem +</vt:lpstr>
      <vt:lpstr>Vanishing Gradient Problem</vt:lpstr>
      <vt:lpstr>Why Gradient Vanishing</vt:lpstr>
      <vt:lpstr>LSTM – Long Short-Term Memory</vt:lpstr>
      <vt:lpstr>LSTM</vt:lpstr>
      <vt:lpstr>LSTM</vt:lpstr>
      <vt:lpstr>LSTM</vt:lpstr>
      <vt:lpstr>GRU – Gated Recurrent Units</vt:lpstr>
      <vt:lpstr>LSTM 현 상황</vt:lpstr>
      <vt:lpstr>LSTM vs GRU</vt:lpstr>
      <vt:lpstr>Other Models</vt:lpstr>
      <vt:lpstr>Bidirectional RNNs</vt:lpstr>
      <vt:lpstr>Bidirectional RNNs</vt:lpstr>
      <vt:lpstr>Multi-layer RNNs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4126</cp:revision>
  <cp:lastPrinted>2020-02-26T22:51:53Z</cp:lastPrinted>
  <dcterms:created xsi:type="dcterms:W3CDTF">2013-11-16T15:06:08Z</dcterms:created>
  <dcterms:modified xsi:type="dcterms:W3CDTF">2020-08-27T05:28:22Z</dcterms:modified>
</cp:coreProperties>
</file>