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64" r:id="rId2"/>
    <p:sldId id="422" r:id="rId3"/>
    <p:sldId id="1249" r:id="rId4"/>
    <p:sldId id="1294" r:id="rId5"/>
    <p:sldId id="1295" r:id="rId6"/>
    <p:sldId id="1296" r:id="rId7"/>
    <p:sldId id="1297" r:id="rId8"/>
    <p:sldId id="1298" r:id="rId9"/>
    <p:sldId id="1299" r:id="rId10"/>
    <p:sldId id="1300" r:id="rId11"/>
    <p:sldId id="1301" r:id="rId12"/>
    <p:sldId id="1302" r:id="rId13"/>
    <p:sldId id="1303" r:id="rId14"/>
    <p:sldId id="1304" r:id="rId15"/>
    <p:sldId id="1305" r:id="rId16"/>
    <p:sldId id="1306" r:id="rId17"/>
    <p:sldId id="1307" r:id="rId18"/>
    <p:sldId id="1308" r:id="rId19"/>
    <p:sldId id="1309" r:id="rId20"/>
    <p:sldId id="1310" r:id="rId21"/>
    <p:sldId id="1311" r:id="rId22"/>
    <p:sldId id="1312" r:id="rId23"/>
    <p:sldId id="1313" r:id="rId24"/>
    <p:sldId id="276" r:id="rId25"/>
  </p:sldIdLst>
  <p:sldSz cx="9144000" cy="6858000" type="screen4x3"/>
  <p:notesSz cx="6797675" cy="9928225"/>
  <p:embeddedFontLst>
    <p:embeddedFont>
      <p:font typeface="Arial Unicode MS" panose="020B0600000101010101" charset="-127"/>
      <p:regular r:id="rId27"/>
    </p:embeddedFont>
    <p:embeddedFont>
      <p:font typeface="나눔고딕" panose="020D0604000000000000" pitchFamily="50" charset="-127"/>
      <p:regular r:id="rId28"/>
      <p:bold r:id="rId29"/>
    </p:embeddedFont>
    <p:embeddedFont>
      <p:font typeface="나눔바른고딕" panose="020B0603020101020101" pitchFamily="50" charset="-127"/>
      <p:regular r:id="rId30"/>
      <p:bold r:id="rId31"/>
    </p:embeddedFont>
    <p:embeddedFont>
      <p:font typeface="나눔스퀘어" panose="020B0600000101010101" pitchFamily="50" charset="-127"/>
      <p:regular r:id="rId32"/>
    </p:embeddedFont>
    <p:embeddedFont>
      <p:font typeface="나눔스퀘어 ExtraBold" panose="020B0600000101010101" pitchFamily="50" charset="-127"/>
      <p:bold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9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9" autoAdjust="0"/>
    <p:restoredTop sz="72824" autoAdjust="0"/>
  </p:normalViewPr>
  <p:slideViewPr>
    <p:cSldViewPr showGuides="1">
      <p:cViewPr varScale="1">
        <p:scale>
          <a:sx n="83" d="100"/>
          <a:sy n="83" d="100"/>
        </p:scale>
        <p:origin x="2784" y="78"/>
      </p:cViewPr>
      <p:guideLst>
        <p:guide orient="horz" pos="2205"/>
        <p:guide pos="27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61A17-B369-40A6-BAD3-08D18F542D5C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09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6D60-A5E2-4D92-9B64-E08BFCA19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1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33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503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865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58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13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키워드 </a:t>
            </a:r>
            <a:r>
              <a:rPr lang="ko-KR" altLang="en-US" dirty="0" err="1"/>
              <a:t>지우는거가</a:t>
            </a:r>
            <a:r>
              <a:rPr lang="ko-KR" altLang="en-US" dirty="0"/>
              <a:t> 일단 </a:t>
            </a:r>
            <a:r>
              <a:rPr lang="en-US" altLang="ko-KR" dirty="0"/>
              <a:t>transition </a:t>
            </a:r>
            <a:r>
              <a:rPr lang="ko-KR" altLang="en-US" dirty="0"/>
              <a:t>없애는 것이고</a:t>
            </a:r>
            <a:r>
              <a:rPr lang="en-US" altLang="ko-KR" dirty="0"/>
              <a:t>(</a:t>
            </a:r>
            <a:r>
              <a:rPr lang="ko-KR" altLang="en-US" dirty="0"/>
              <a:t>근데 방법을 소개 안함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아까 말했듯이 어떤 룰에 따라 </a:t>
            </a:r>
            <a:r>
              <a:rPr lang="en-US" altLang="ko-KR" dirty="0"/>
              <a:t>keyword </a:t>
            </a:r>
            <a:r>
              <a:rPr lang="ko-KR" altLang="en-US" dirty="0"/>
              <a:t>추출 후 그에 따라 </a:t>
            </a:r>
            <a:r>
              <a:rPr lang="en-US" altLang="ko-KR" dirty="0"/>
              <a:t>transitions </a:t>
            </a:r>
            <a:r>
              <a:rPr lang="ko-KR" altLang="en-US" dirty="0"/>
              <a:t>생기고 단순 전처리를 통해 사용</a:t>
            </a:r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keyword </a:t>
            </a:r>
            <a:r>
              <a:rPr lang="ko-KR" altLang="en-US" dirty="0"/>
              <a:t>추출 방식도 문제고</a:t>
            </a:r>
            <a:endParaRPr lang="en-US" altLang="ko-KR" dirty="0"/>
          </a:p>
          <a:p>
            <a:r>
              <a:rPr lang="en-US" altLang="ko-KR" dirty="0"/>
              <a:t>Transitions </a:t>
            </a:r>
            <a:r>
              <a:rPr lang="ko-KR" altLang="en-US" dirty="0" err="1"/>
              <a:t>전처리하는</a:t>
            </a:r>
            <a:r>
              <a:rPr lang="ko-KR" altLang="en-US" dirty="0"/>
              <a:t> 것도 문제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792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논문에서는 아마 </a:t>
            </a:r>
            <a:r>
              <a:rPr lang="en-US" altLang="ko-KR" dirty="0"/>
              <a:t>CKG </a:t>
            </a:r>
            <a:r>
              <a:rPr lang="ko-KR" altLang="en-US" dirty="0"/>
              <a:t>없이 그냥 </a:t>
            </a:r>
            <a:r>
              <a:rPr lang="ko-KR" altLang="en-US" dirty="0" err="1"/>
              <a:t>한듯</a:t>
            </a:r>
            <a:endParaRPr lang="en-US" altLang="ko-KR" dirty="0"/>
          </a:p>
          <a:p>
            <a:r>
              <a:rPr lang="ko-KR" altLang="en-US" dirty="0"/>
              <a:t>이 논문에서는 즉 </a:t>
            </a:r>
            <a:r>
              <a:rPr lang="en-US" altLang="ko-KR" dirty="0"/>
              <a:t>Keyword</a:t>
            </a:r>
            <a:r>
              <a:rPr lang="ko-KR" altLang="en-US" dirty="0"/>
              <a:t>든 </a:t>
            </a:r>
            <a:r>
              <a:rPr lang="en-US" altLang="ko-KR" dirty="0"/>
              <a:t>Concepts</a:t>
            </a:r>
            <a:r>
              <a:rPr lang="ko-KR" altLang="en-US" dirty="0"/>
              <a:t>이든 </a:t>
            </a:r>
            <a:r>
              <a:rPr lang="en-US" altLang="ko-KR" dirty="0"/>
              <a:t>CKG</a:t>
            </a:r>
            <a:r>
              <a:rPr lang="ko-KR" altLang="en-US" dirty="0"/>
              <a:t>를 통해 그것들에 대한 정보를 더 잘 알게 되니까 </a:t>
            </a:r>
            <a:r>
              <a:rPr lang="en-US" altLang="ko-KR" dirty="0"/>
              <a:t>transition</a:t>
            </a:r>
            <a:r>
              <a:rPr lang="ko-KR" altLang="en-US" dirty="0"/>
              <a:t>도 어디로 갈지 어느정도 이를 통해 예측 가능</a:t>
            </a:r>
            <a:endParaRPr lang="en-US" altLang="ko-KR" dirty="0"/>
          </a:p>
          <a:p>
            <a:r>
              <a:rPr lang="ko-KR" altLang="en-US" dirty="0"/>
              <a:t>또한 전처리를 좀 더 다양하게 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저기 그림의 </a:t>
            </a:r>
            <a:r>
              <a:rPr lang="en-US" altLang="ko-KR" dirty="0"/>
              <a:t>CKG</a:t>
            </a:r>
            <a:r>
              <a:rPr lang="ko-KR" altLang="en-US" dirty="0"/>
              <a:t>는 </a:t>
            </a:r>
            <a:r>
              <a:rPr lang="en-US" altLang="ko-KR" dirty="0"/>
              <a:t>concept</a:t>
            </a:r>
            <a:r>
              <a:rPr lang="ko-KR" altLang="en-US" dirty="0"/>
              <a:t>이든</a:t>
            </a:r>
            <a:r>
              <a:rPr lang="en-US" altLang="ko-KR" dirty="0"/>
              <a:t>, keyword</a:t>
            </a:r>
            <a:r>
              <a:rPr lang="ko-KR" altLang="en-US" dirty="0"/>
              <a:t>든 다 짬뽕 돼 있고 그 중 </a:t>
            </a:r>
            <a:r>
              <a:rPr lang="en-US" altLang="ko-KR" dirty="0"/>
              <a:t>1</a:t>
            </a:r>
            <a:r>
              <a:rPr lang="ko-KR" altLang="en-US" dirty="0"/>
              <a:t>번씩 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227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29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5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803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59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046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289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ConvAI2 &gt; Reddit = Prediction</a:t>
            </a:r>
            <a:r>
              <a:rPr lang="ko-KR" altLang="en-US" dirty="0"/>
              <a:t>을 잘해서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75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Concepts </a:t>
            </a:r>
            <a:r>
              <a:rPr lang="ko-KR" altLang="en-US" dirty="0"/>
              <a:t>및 </a:t>
            </a:r>
            <a:r>
              <a:rPr lang="en-US" altLang="ko-KR" dirty="0"/>
              <a:t>CKG</a:t>
            </a:r>
            <a:r>
              <a:rPr lang="ko-KR" altLang="en-US" dirty="0"/>
              <a:t>를 통해 </a:t>
            </a:r>
            <a:r>
              <a:rPr lang="en-US" altLang="ko-KR" dirty="0"/>
              <a:t>utterance</a:t>
            </a:r>
            <a:r>
              <a:rPr lang="ko-KR" altLang="en-US" dirty="0"/>
              <a:t>를 잘 표현</a:t>
            </a:r>
            <a:endParaRPr lang="en-US" altLang="ko-KR" dirty="0"/>
          </a:p>
          <a:p>
            <a:r>
              <a:rPr lang="en-US" altLang="ko-KR" dirty="0"/>
              <a:t>Keywords </a:t>
            </a:r>
            <a:r>
              <a:rPr lang="ko-KR" altLang="en-US" dirty="0"/>
              <a:t>및 </a:t>
            </a:r>
            <a:r>
              <a:rPr lang="en-US" altLang="ko-KR" dirty="0"/>
              <a:t>CKG</a:t>
            </a:r>
            <a:r>
              <a:rPr lang="ko-KR" altLang="en-US" dirty="0"/>
              <a:t>를 통해 </a:t>
            </a:r>
            <a:r>
              <a:rPr lang="en-US" altLang="ko-KR" dirty="0"/>
              <a:t>keyword</a:t>
            </a:r>
            <a:r>
              <a:rPr lang="ko-KR" altLang="en-US" dirty="0"/>
              <a:t>를 잘 표현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CKG </a:t>
            </a:r>
            <a:r>
              <a:rPr lang="ko-KR" altLang="en-US" dirty="0"/>
              <a:t>방식을 아예 뺀다면 </a:t>
            </a:r>
            <a:r>
              <a:rPr lang="ko-KR" altLang="en-US" dirty="0" err="1"/>
              <a:t>의미있는</a:t>
            </a:r>
            <a:r>
              <a:rPr lang="ko-KR" altLang="en-US" dirty="0"/>
              <a:t> </a:t>
            </a:r>
            <a:r>
              <a:rPr lang="en-US" altLang="ko-KR" dirty="0"/>
              <a:t>keyword transition</a:t>
            </a:r>
            <a:r>
              <a:rPr lang="ko-KR" altLang="en-US" dirty="0"/>
              <a:t>이 불가능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704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280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73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직접 관련 논문들 아니고 </a:t>
            </a:r>
            <a:r>
              <a:rPr lang="ko-KR" altLang="en-US" dirty="0" err="1"/>
              <a:t>이전부터의</a:t>
            </a:r>
            <a:r>
              <a:rPr lang="ko-KR" altLang="en-US" dirty="0"/>
              <a:t> 다양성을 올리기 위한 </a:t>
            </a:r>
            <a:r>
              <a:rPr lang="ko-KR" altLang="en-US" dirty="0" err="1"/>
              <a:t>챗봇관련</a:t>
            </a:r>
            <a:r>
              <a:rPr lang="ko-KR" altLang="en-US" dirty="0"/>
              <a:t> 논문들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본 논문에서는 다양성을 올리면서 </a:t>
            </a:r>
            <a:r>
              <a:rPr lang="en-US" altLang="ko-KR" dirty="0"/>
              <a:t>target task</a:t>
            </a:r>
            <a:r>
              <a:rPr lang="ko-KR" altLang="en-US" dirty="0"/>
              <a:t>를 </a:t>
            </a:r>
            <a:r>
              <a:rPr lang="ko-KR" altLang="en-US" dirty="0" err="1"/>
              <a:t>해결하려함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41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상품 판매 </a:t>
            </a:r>
            <a:r>
              <a:rPr lang="ko-KR" altLang="en-US" dirty="0" err="1"/>
              <a:t>챗봇이라면</a:t>
            </a:r>
            <a:r>
              <a:rPr lang="ko-KR" altLang="en-US" dirty="0"/>
              <a:t> 어떠한 상품을 타겟으로 하며 대화할 수도 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심리 치료가 목적이라면 심리를 타겟으로 하며 대화할 수도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다양한 분야에서 사용돼야 하니 </a:t>
            </a:r>
            <a:r>
              <a:rPr lang="en-US" altLang="ko-KR" dirty="0"/>
              <a:t>open domain(</a:t>
            </a:r>
            <a:r>
              <a:rPr lang="ko-KR" altLang="en-US" dirty="0"/>
              <a:t>페르소나 마냥 모델에게 타겟을 주는 것이다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17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023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모델들은 </a:t>
            </a:r>
            <a:r>
              <a:rPr lang="en-US" altLang="ko-KR" dirty="0"/>
              <a:t>Passively(2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했고</a:t>
            </a:r>
            <a:endParaRPr lang="en-US" altLang="ko-KR" dirty="0"/>
          </a:p>
          <a:p>
            <a:r>
              <a:rPr lang="ko-KR" altLang="en-US" dirty="0"/>
              <a:t>이번 </a:t>
            </a:r>
            <a:r>
              <a:rPr lang="ko-KR" altLang="en-US" dirty="0" err="1"/>
              <a:t>테스크를</a:t>
            </a:r>
            <a:r>
              <a:rPr lang="ko-KR" altLang="en-US" dirty="0"/>
              <a:t> 하면은 </a:t>
            </a:r>
            <a:r>
              <a:rPr lang="en-US" altLang="ko-KR" dirty="0"/>
              <a:t>2</a:t>
            </a:r>
            <a:r>
              <a:rPr lang="ko-KR" altLang="en-US" dirty="0"/>
              <a:t>번에 뭔가 곁들여 하게 되는데 그것은 </a:t>
            </a:r>
            <a:r>
              <a:rPr lang="en-US" altLang="ko-KR" dirty="0"/>
              <a:t>3</a:t>
            </a:r>
            <a:r>
              <a:rPr lang="ko-KR" altLang="en-US" dirty="0"/>
              <a:t>번과 같은 문제가 발생할 수 있으나</a:t>
            </a:r>
            <a:endParaRPr lang="en-US" altLang="ko-KR" dirty="0"/>
          </a:p>
          <a:p>
            <a:r>
              <a:rPr lang="ko-KR" altLang="en-US" dirty="0"/>
              <a:t>그것을 잘 조절하면서 </a:t>
            </a:r>
            <a:r>
              <a:rPr lang="en-US" altLang="ko-KR" dirty="0"/>
              <a:t>2</a:t>
            </a:r>
            <a:r>
              <a:rPr lang="ko-KR" altLang="en-US" dirty="0"/>
              <a:t>번의 장점과 </a:t>
            </a:r>
            <a:r>
              <a:rPr lang="en-US" altLang="ko-KR" dirty="0"/>
              <a:t>3</a:t>
            </a:r>
            <a:r>
              <a:rPr lang="ko-KR" altLang="en-US" dirty="0"/>
              <a:t>번의 장점을 합치며 </a:t>
            </a:r>
            <a:r>
              <a:rPr lang="en-US" altLang="ko-KR" dirty="0"/>
              <a:t>tradeoff</a:t>
            </a:r>
            <a:r>
              <a:rPr lang="ko-KR" altLang="en-US" dirty="0"/>
              <a:t>를 잘 조절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92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655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키워드를 추출하는 행위가 초기 키워드 </a:t>
            </a:r>
            <a:r>
              <a:rPr lang="en-US" altLang="ko-KR" dirty="0"/>
              <a:t>transition</a:t>
            </a:r>
            <a:r>
              <a:rPr lang="ko-KR" altLang="en-US" dirty="0"/>
              <a:t>을 자동으로 만드는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물론 본 논문에서도 </a:t>
            </a:r>
            <a:r>
              <a:rPr lang="en-US" altLang="ko-KR" dirty="0"/>
              <a:t>annotation</a:t>
            </a:r>
            <a:r>
              <a:rPr lang="ko-KR" altLang="en-US" dirty="0"/>
              <a:t>을 </a:t>
            </a:r>
            <a:r>
              <a:rPr lang="ko-KR" altLang="en-US" dirty="0" err="1"/>
              <a:t>직접하겠다는</a:t>
            </a:r>
            <a:r>
              <a:rPr lang="ko-KR" altLang="en-US" dirty="0"/>
              <a:t> 것이 아님</a:t>
            </a:r>
            <a:endParaRPr lang="en-US" altLang="ko-KR" dirty="0"/>
          </a:p>
          <a:p>
            <a:r>
              <a:rPr lang="en-US" altLang="ko-KR" dirty="0"/>
              <a:t>Noisy</a:t>
            </a:r>
            <a:r>
              <a:rPr lang="ko-KR" altLang="en-US" dirty="0"/>
              <a:t>하니까 </a:t>
            </a:r>
            <a:r>
              <a:rPr lang="en-US" altLang="ko-KR" dirty="0"/>
              <a:t>less noisy</a:t>
            </a:r>
            <a:r>
              <a:rPr lang="ko-KR" altLang="en-US" dirty="0"/>
              <a:t>하게 하고 그걸 더 잘 사용해보자는 것 </a:t>
            </a:r>
            <a:r>
              <a:rPr lang="en-US" altLang="ko-KR" dirty="0"/>
              <a:t>= CKG </a:t>
            </a:r>
            <a:r>
              <a:rPr lang="ko-KR" altLang="en-US" dirty="0"/>
              <a:t>통해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이전 논문은 </a:t>
            </a:r>
            <a:r>
              <a:rPr lang="en-US" altLang="ko-KR" dirty="0"/>
              <a:t>ConvAI2</a:t>
            </a:r>
            <a:r>
              <a:rPr lang="ko-KR" altLang="en-US" dirty="0"/>
              <a:t>에 대해서 작업했지만</a:t>
            </a:r>
            <a:endParaRPr lang="en-US" altLang="ko-KR" dirty="0"/>
          </a:p>
          <a:p>
            <a:r>
              <a:rPr lang="ko-KR" altLang="en-US" dirty="0"/>
              <a:t>본 논문에서는 새로운 데이터셋을 제안하는 방법과 똑같이 또 만듦</a:t>
            </a:r>
            <a:endParaRPr lang="en-US" altLang="ko-KR" dirty="0"/>
          </a:p>
          <a:p>
            <a:r>
              <a:rPr lang="en-US" altLang="ko-KR" dirty="0"/>
              <a:t>(Reddit)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키워드를 추출 </a:t>
            </a:r>
            <a:r>
              <a:rPr lang="en-US" altLang="ko-KR" dirty="0"/>
              <a:t>=&gt; </a:t>
            </a:r>
            <a:r>
              <a:rPr lang="ko-KR" altLang="en-US" dirty="0"/>
              <a:t>모든 키워드 </a:t>
            </a:r>
            <a:r>
              <a:rPr lang="en-US" altLang="ko-KR" dirty="0"/>
              <a:t>transition </a:t>
            </a:r>
            <a:r>
              <a:rPr lang="ko-KR" altLang="en-US" dirty="0"/>
              <a:t>관계가 생김</a:t>
            </a:r>
            <a:endParaRPr lang="en-US" altLang="ko-KR" dirty="0"/>
          </a:p>
          <a:p>
            <a:r>
              <a:rPr lang="ko-KR" altLang="en-US" dirty="0"/>
              <a:t>여기서 필요한 것만 전처리해 사용</a:t>
            </a:r>
            <a:endParaRPr lang="en-US" altLang="ko-KR" dirty="0"/>
          </a:p>
          <a:p>
            <a:r>
              <a:rPr lang="ko-KR" altLang="en-US" dirty="0"/>
              <a:t>하지만 이전 논문들 전처리해도 </a:t>
            </a:r>
            <a:r>
              <a:rPr lang="ko-KR" altLang="en-US" dirty="0" err="1"/>
              <a:t>불필요한게</a:t>
            </a:r>
            <a:r>
              <a:rPr lang="ko-KR" altLang="en-US" dirty="0"/>
              <a:t> 너무 많다</a:t>
            </a:r>
            <a:r>
              <a:rPr lang="en-US" altLang="ko-KR" dirty="0"/>
              <a:t>(70%)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여기서는 그것을 재정비 </a:t>
            </a:r>
            <a:r>
              <a:rPr lang="en-US" altLang="ko-KR" dirty="0"/>
              <a:t>= less noisy</a:t>
            </a:r>
          </a:p>
          <a:p>
            <a:endParaRPr lang="en-US" altLang="ko-KR" dirty="0"/>
          </a:p>
          <a:p>
            <a:r>
              <a:rPr lang="ko-KR" altLang="en-US" dirty="0"/>
              <a:t>사실 근데 재정비해도 </a:t>
            </a:r>
            <a:r>
              <a:rPr lang="en-US" altLang="ko-KR" dirty="0"/>
              <a:t>rule based</a:t>
            </a:r>
            <a:r>
              <a:rPr lang="ko-KR" altLang="en-US" dirty="0"/>
              <a:t>라 한계가 있음 따라서 </a:t>
            </a:r>
            <a:r>
              <a:rPr lang="en-US" altLang="ko-KR" dirty="0"/>
              <a:t>CKG</a:t>
            </a:r>
            <a:r>
              <a:rPr lang="ko-KR" altLang="en-US" dirty="0"/>
              <a:t>를 이용하면 </a:t>
            </a:r>
            <a:r>
              <a:rPr lang="en-US" altLang="ko-KR" dirty="0"/>
              <a:t>less noisy</a:t>
            </a:r>
            <a:r>
              <a:rPr lang="ko-KR" altLang="en-US" dirty="0"/>
              <a:t>를 더 잘 학습할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noisy-&gt;(new</a:t>
            </a:r>
            <a:r>
              <a:rPr lang="ko-KR" altLang="en-US" dirty="0"/>
              <a:t> </a:t>
            </a:r>
            <a:r>
              <a:rPr lang="ko-KR" altLang="en-US" dirty="0" err="1"/>
              <a:t>전처리</a:t>
            </a:r>
            <a:r>
              <a:rPr lang="en-US" altLang="ko-KR" dirty="0"/>
              <a:t>) -&gt; less noisy -&gt; (CKG) -&gt; </a:t>
            </a:r>
            <a:r>
              <a:rPr lang="ko-KR" altLang="en-US" dirty="0"/>
              <a:t>잘 활용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7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None/>
              <a:defRPr lang="ko-KR" altLang="en-US" sz="2000" kern="1200" spc="-100" baseline="0" dirty="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Wingding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476672"/>
            <a:ext cx="855703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D8DC0A-2B57-4A4F-9EE7-9AF854A92DC7}"/>
              </a:ext>
            </a:extLst>
          </p:cNvPr>
          <p:cNvSpPr/>
          <p:nvPr userDrawn="1"/>
        </p:nvSpPr>
        <p:spPr>
          <a:xfrm>
            <a:off x="215106" y="103932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ECD030-06E1-4624-B821-D4F1C5189E66}"/>
              </a:ext>
            </a:extLst>
          </p:cNvPr>
          <p:cNvSpPr/>
          <p:nvPr userDrawn="1"/>
        </p:nvSpPr>
        <p:spPr>
          <a:xfrm rot="5400000">
            <a:off x="-3031299" y="3314941"/>
            <a:ext cx="6494908" cy="69913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A96C9F-B40C-4686-9A7E-95A07F6A1BAE}"/>
              </a:ext>
            </a:extLst>
          </p:cNvPr>
          <p:cNvSpPr/>
          <p:nvPr userDrawn="1"/>
        </p:nvSpPr>
        <p:spPr>
          <a:xfrm>
            <a:off x="181198" y="6525344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07B200-5930-40B2-8528-9ACE39D773DC}"/>
              </a:ext>
            </a:extLst>
          </p:cNvPr>
          <p:cNvSpPr/>
          <p:nvPr userDrawn="1"/>
        </p:nvSpPr>
        <p:spPr>
          <a:xfrm rot="5400000">
            <a:off x="5684822" y="3319373"/>
            <a:ext cx="6486047" cy="69912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CB8204-D3F1-4B02-B348-0A4CCAAEE5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49" y="260648"/>
            <a:ext cx="1084296" cy="10842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A62E07-59D1-41CE-AFE3-FF7539B8FA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32" y="333938"/>
            <a:ext cx="937715" cy="93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8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1520" y="836712"/>
            <a:ext cx="8640960" cy="528945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defTabSz="9858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spc="-11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4400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1600" spc="-11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altLang="ko-KR" dirty="0"/>
          </a:p>
          <a:p>
            <a:pPr lvl="0"/>
            <a:r>
              <a:rPr lang="ko-KR" altLang="en-US" dirty="0"/>
              <a:t>최근에는 지식 전이</a:t>
            </a:r>
            <a:r>
              <a:rPr lang="en-US" altLang="ko-KR" dirty="0"/>
              <a:t>(Transfer Learning)</a:t>
            </a:r>
            <a:r>
              <a:rPr lang="ko-KR" altLang="en-US" dirty="0"/>
              <a:t>에 기반하여 풍부한 양의 </a:t>
            </a:r>
            <a:r>
              <a:rPr lang="en-US" altLang="ko-KR" dirty="0"/>
              <a:t>relation</a:t>
            </a:r>
            <a:r>
              <a:rPr lang="ko-KR" altLang="en-US" dirty="0"/>
              <a:t>으로부터 적은 양의</a:t>
            </a:r>
            <a:r>
              <a:rPr lang="en-US" altLang="ko-KR" dirty="0"/>
              <a:t>(Long-tailed Low-Resourced) relation</a:t>
            </a:r>
            <a:r>
              <a:rPr lang="ko-KR" altLang="en-US" dirty="0"/>
              <a:t>에 학습한 데이터</a:t>
            </a:r>
            <a:endParaRPr lang="en-US" altLang="ko-KR" dirty="0"/>
          </a:p>
          <a:p>
            <a:pPr lvl="1"/>
            <a:r>
              <a:rPr lang="en-US" altLang="ko-KR" dirty="0"/>
              <a:t>Meta Learning: task(relation) </a:t>
            </a:r>
            <a:r>
              <a:rPr lang="ko-KR" altLang="en-US" dirty="0"/>
              <a:t>별로 </a:t>
            </a:r>
            <a:r>
              <a:rPr lang="en-US" altLang="ko-KR" dirty="0"/>
              <a:t>Support/Query Set</a:t>
            </a:r>
            <a:r>
              <a:rPr lang="ko-KR" altLang="en-US" dirty="0"/>
              <a:t>으로 나누어서 </a:t>
            </a:r>
            <a:r>
              <a:rPr lang="en-US" altLang="ko-KR" dirty="0"/>
              <a:t>Episodic Learning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en-US" altLang="ko-KR" dirty="0"/>
              <a:t>Meta Learning: task(relation) </a:t>
            </a:r>
            <a:r>
              <a:rPr lang="ko-KR" altLang="en-US" dirty="0"/>
              <a:t>별로 </a:t>
            </a:r>
            <a:r>
              <a:rPr lang="en-US" altLang="ko-KR" dirty="0"/>
              <a:t>Support/Query Set</a:t>
            </a:r>
            <a:r>
              <a:rPr lang="ko-KR" altLang="en-US" dirty="0"/>
              <a:t>으로 나누어서 </a:t>
            </a:r>
            <a:r>
              <a:rPr lang="en-US" altLang="ko-KR" dirty="0"/>
              <a:t>Episodic Learning </a:t>
            </a:r>
            <a:r>
              <a:rPr lang="ko-KR" altLang="en-US" dirty="0"/>
              <a:t>수행</a:t>
            </a:r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</a:t>
            </a:r>
            <a:r>
              <a:rPr lang="ko-KR" altLang="en-US" dirty="0"/>
              <a:t> 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</a:t>
            </a:r>
            <a:r>
              <a:rPr lang="ko-KR" altLang="en-US" dirty="0"/>
              <a:t> 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 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8D9FD4D-A1C1-4E0C-8573-6EA0A257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F1ACD64-B8A6-4F11-833B-A4FA7D3B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5976" y="6489180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fld id="{B592EF5A-E95E-4411-9976-253A83E02D3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46F20-2698-4AC9-8B0E-9417F7FA8DF5}"/>
              </a:ext>
            </a:extLst>
          </p:cNvPr>
          <p:cNvSpPr txBox="1"/>
          <p:nvPr userDrawn="1"/>
        </p:nvSpPr>
        <p:spPr>
          <a:xfrm>
            <a:off x="7276387" y="6582015"/>
            <a:ext cx="1550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Internet</a:t>
            </a:r>
            <a:r>
              <a:rPr lang="en-US" altLang="ko-KR" sz="1000" baseline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Computing Lab.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4E8DE-1073-477B-822B-2325B283ED34}"/>
              </a:ext>
            </a:extLst>
          </p:cNvPr>
          <p:cNvSpPr txBox="1"/>
          <p:nvPr userDrawn="1"/>
        </p:nvSpPr>
        <p:spPr>
          <a:xfrm>
            <a:off x="323528" y="6582015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YONSEI</a:t>
            </a:r>
            <a:r>
              <a:rPr lang="en-US" altLang="ko-KR" sz="1000" baseline="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university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35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476672"/>
            <a:ext cx="855703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D8DC0A-2B57-4A4F-9EE7-9AF854A92DC7}"/>
              </a:ext>
            </a:extLst>
          </p:cNvPr>
          <p:cNvSpPr/>
          <p:nvPr userDrawn="1"/>
        </p:nvSpPr>
        <p:spPr>
          <a:xfrm>
            <a:off x="215106" y="103932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ECD030-06E1-4624-B821-D4F1C5189E66}"/>
              </a:ext>
            </a:extLst>
          </p:cNvPr>
          <p:cNvSpPr/>
          <p:nvPr userDrawn="1"/>
        </p:nvSpPr>
        <p:spPr>
          <a:xfrm rot="5400000">
            <a:off x="-3031299" y="3314941"/>
            <a:ext cx="6494908" cy="69913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A96C9F-B40C-4686-9A7E-95A07F6A1BAE}"/>
              </a:ext>
            </a:extLst>
          </p:cNvPr>
          <p:cNvSpPr/>
          <p:nvPr userDrawn="1"/>
        </p:nvSpPr>
        <p:spPr>
          <a:xfrm>
            <a:off x="181198" y="6525344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07B200-5930-40B2-8528-9ACE39D773DC}"/>
              </a:ext>
            </a:extLst>
          </p:cNvPr>
          <p:cNvSpPr/>
          <p:nvPr userDrawn="1"/>
        </p:nvSpPr>
        <p:spPr>
          <a:xfrm rot="5400000">
            <a:off x="5684822" y="3319373"/>
            <a:ext cx="6486047" cy="69912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52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864096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marL="800100" lvl="1" indent="-342900" algn="l" defTabSz="914400" rtl="0" eaLnBrk="1" latin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01519" y="620688"/>
            <a:ext cx="7344816" cy="0"/>
          </a:xfrm>
          <a:prstGeom prst="line">
            <a:avLst/>
          </a:prstGeom>
          <a:ln>
            <a:gradFill>
              <a:gsLst>
                <a:gs pos="0">
                  <a:schemeClr val="tx1"/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0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000" kern="1200" spc="-100" baseline="0" dirty="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"/>
        <a:defRPr lang="en-US" altLang="ko-KR" sz="2200" kern="1200" spc="-120" baseline="0" dirty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  <a:sym typeface="Wingdings"/>
        </a:defRPr>
      </a:lvl1pPr>
      <a:lvl2pPr marL="800100" indent="-342900" algn="l" defTabSz="914400" rtl="0" eaLnBrk="1" latinLnBrk="1" hangingPunct="1">
        <a:lnSpc>
          <a:spcPct val="120000"/>
        </a:lnSpc>
        <a:spcBef>
          <a:spcPts val="832"/>
        </a:spcBef>
        <a:buFont typeface="Wingdings" panose="05000000000000000000" pitchFamily="2" charset="2"/>
        <a:buChar char="ü"/>
        <a:defRPr sz="1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7800" algn="l" defTabSz="914400" rtl="0" eaLnBrk="1" latinLnBrk="1" hangingPunct="1">
        <a:spcBef>
          <a:spcPts val="724"/>
        </a:spcBef>
        <a:buFont typeface="Arial" panose="020B0604020202020204" pitchFamily="34" charset="0"/>
        <a:buChar char="•"/>
        <a:defRPr sz="16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150938" indent="-211138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1389063" indent="-212725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DFD67BA-316B-47FA-93E8-8B465DF75DD6}"/>
              </a:ext>
            </a:extLst>
          </p:cNvPr>
          <p:cNvSpPr txBox="1">
            <a:spLocks/>
          </p:cNvSpPr>
          <p:nvPr/>
        </p:nvSpPr>
        <p:spPr>
          <a:xfrm>
            <a:off x="2824217" y="5433507"/>
            <a:ext cx="3492390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Wongyu Kim (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김원규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01CE098-ADAD-4DFB-922B-897E8F906000}"/>
              </a:ext>
            </a:extLst>
          </p:cNvPr>
          <p:cNvSpPr txBox="1">
            <a:spLocks/>
          </p:cNvSpPr>
          <p:nvPr/>
        </p:nvSpPr>
        <p:spPr>
          <a:xfrm>
            <a:off x="-324544" y="6093296"/>
            <a:ext cx="2500529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2021.01.13</a:t>
            </a:r>
            <a:endParaRPr 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59C968C-7B2C-4F43-B7AF-274B04636FEE}"/>
              </a:ext>
            </a:extLst>
          </p:cNvPr>
          <p:cNvSpPr txBox="1">
            <a:spLocks/>
          </p:cNvSpPr>
          <p:nvPr/>
        </p:nvSpPr>
        <p:spPr>
          <a:xfrm>
            <a:off x="3259755" y="5828016"/>
            <a:ext cx="2624491" cy="649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Internet Computing Laboratory</a:t>
            </a:r>
          </a:p>
          <a:p>
            <a:r>
              <a:rPr 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Department of Computer Science</a:t>
            </a:r>
          </a:p>
          <a:p>
            <a:r>
              <a:rPr 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Yonsei University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E82EE53-B90D-4525-BE0F-6B1F211C854E}"/>
              </a:ext>
            </a:extLst>
          </p:cNvPr>
          <p:cNvSpPr/>
          <p:nvPr/>
        </p:nvSpPr>
        <p:spPr>
          <a:xfrm>
            <a:off x="266700" y="1827670"/>
            <a:ext cx="8607425" cy="18070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ko-KR" sz="36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Keyword-Guided</a:t>
            </a:r>
            <a:r>
              <a:rPr lang="ko-KR" altLang="en-US" sz="36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lang="en-US" altLang="ko-KR" sz="36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Neural</a:t>
            </a:r>
            <a:r>
              <a:rPr lang="ko-KR" altLang="en-US" sz="36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lang="en-US" altLang="ko-KR" sz="36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Conversational</a:t>
            </a:r>
            <a:r>
              <a:rPr lang="ko-KR" altLang="en-US" sz="36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lang="en-US" altLang="ko-KR" sz="36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Model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D819911-D8D4-4113-981C-593BB9FB64B5}"/>
              </a:ext>
            </a:extLst>
          </p:cNvPr>
          <p:cNvSpPr txBox="1">
            <a:spLocks/>
          </p:cNvSpPr>
          <p:nvPr/>
        </p:nvSpPr>
        <p:spPr>
          <a:xfrm>
            <a:off x="1438064" y="3708478"/>
            <a:ext cx="6264696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endParaRPr 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DE81D7-2D7D-4BEC-90A2-FD443C496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96" y="3708478"/>
            <a:ext cx="8235007" cy="169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</a:t>
            </a:r>
            <a:r>
              <a:rPr lang="ko-KR" altLang="en-US" dirty="0"/>
              <a:t> </a:t>
            </a:r>
            <a:r>
              <a:rPr lang="en-US" altLang="ko-KR" dirty="0"/>
              <a:t>Work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factoid knowledge graph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Main key paper</a:t>
            </a:r>
            <a:r>
              <a:rPr lang="ko-KR" altLang="en-US" dirty="0"/>
              <a:t>는 아니고 지식 그래프를 사용해 </a:t>
            </a:r>
            <a:r>
              <a:rPr lang="ko-KR" altLang="en-US" dirty="0" err="1"/>
              <a:t>챗봇에</a:t>
            </a:r>
            <a:r>
              <a:rPr lang="ko-KR" altLang="en-US" dirty="0"/>
              <a:t> 응용한다는 점이 비슷해서 언급</a:t>
            </a:r>
            <a:br>
              <a:rPr lang="en-US" altLang="ko-KR" dirty="0"/>
            </a:br>
            <a:r>
              <a:rPr lang="en-US" altLang="ko-KR" dirty="0"/>
              <a:t>Proactive Human-Machine Conversation with Explicit Conversation Goal (Wu et al. 2019)</a:t>
            </a:r>
          </a:p>
          <a:p>
            <a:pPr lvl="1"/>
            <a:r>
              <a:rPr lang="en-US" altLang="ko-KR" dirty="0"/>
              <a:t>Specific movie domain(vs open domain)</a:t>
            </a:r>
          </a:p>
          <a:p>
            <a:pPr lvl="1"/>
            <a:r>
              <a:rPr lang="en-US" altLang="ko-KR" dirty="0"/>
              <a:t>Factoid knowledge graph for entity transitions(vs CKG for keyword transitions)</a:t>
            </a:r>
          </a:p>
          <a:p>
            <a:pPr lvl="1"/>
            <a:r>
              <a:rPr lang="en-US" altLang="ko-KR" dirty="0"/>
              <a:t>Entity -&gt; target entity(vs arbitrary keyword -&gt; target)</a:t>
            </a:r>
          </a:p>
          <a:p>
            <a:pPr lvl="1"/>
            <a:r>
              <a:rPr lang="en-US" altLang="ko-KR" dirty="0"/>
              <a:t>Proactive Human-Machine Conversation with Explicit Conversation Goal</a:t>
            </a:r>
            <a:br>
              <a:rPr lang="en-US" altLang="ko-KR" dirty="0"/>
            </a:br>
            <a:r>
              <a:rPr lang="en-US" altLang="ko-KR" dirty="0"/>
              <a:t>(Wu et al. 2019)</a:t>
            </a:r>
          </a:p>
        </p:txBody>
      </p:sp>
    </p:spTree>
    <p:extLst>
      <p:ext uri="{BB962C8B-B14F-4D97-AF65-F5344CB8AC3E}">
        <p14:creationId xmlns:p14="http://schemas.microsoft.com/office/powerpoint/2010/main" val="417735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</a:t>
            </a:r>
            <a:r>
              <a:rPr lang="ko-KR" altLang="en-US" dirty="0"/>
              <a:t> </a:t>
            </a:r>
            <a:r>
              <a:rPr lang="en-US" altLang="ko-KR" dirty="0"/>
              <a:t>Work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CKG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Main key paper</a:t>
            </a:r>
            <a:r>
              <a:rPr lang="ko-KR" altLang="en-US" dirty="0"/>
              <a:t>는 아니고 상식 그래프를 통한 여러 논문들 언급</a:t>
            </a:r>
            <a:endParaRPr lang="en-US" altLang="ko-KR" dirty="0"/>
          </a:p>
          <a:p>
            <a:pPr lvl="1"/>
            <a:r>
              <a:rPr lang="en-US" altLang="ko-KR" dirty="0"/>
              <a:t>Augmenting end-to-end dialogue systems with commonsense knowledge</a:t>
            </a:r>
            <a:br>
              <a:rPr lang="en-US" altLang="ko-KR" dirty="0"/>
            </a:br>
            <a:r>
              <a:rPr lang="en-US" altLang="ko-KR" dirty="0"/>
              <a:t>(Young</a:t>
            </a:r>
            <a:r>
              <a:rPr lang="ko-KR" altLang="en-US" dirty="0"/>
              <a:t> </a:t>
            </a:r>
            <a:r>
              <a:rPr lang="en-US" altLang="ko-KR" dirty="0"/>
              <a:t>et al. 2018)</a:t>
            </a:r>
          </a:p>
          <a:p>
            <a:pPr lvl="1"/>
            <a:r>
              <a:rPr lang="en-US" altLang="ko-KR" dirty="0"/>
              <a:t>Commonsense Knowledge Aware Conversation Generation with Graph Attention (Zhou et al. 2018b)</a:t>
            </a:r>
          </a:p>
          <a:p>
            <a:pPr lvl="1"/>
            <a:r>
              <a:rPr lang="en-US" altLang="ko-KR" dirty="0"/>
              <a:t>Grounded Conversation Generation as Guided Traverses in Commonsense Knowledge Graphs (Zhang et al. 2020)</a:t>
            </a:r>
          </a:p>
          <a:p>
            <a:pPr lvl="1"/>
            <a:r>
              <a:rPr lang="en-US" altLang="ko-KR" dirty="0"/>
              <a:t>CARE: Commonsense-Aware Emotional Response Generation with Latent Concepts (Zhong et al. 2021) 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2683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– Task Definition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Goal: to lead the conversation to the target keyword smoothly and fast</a:t>
            </a:r>
          </a:p>
          <a:p>
            <a:r>
              <a:rPr lang="ko-KR" altLang="en-US" dirty="0"/>
              <a:t>미리 주어지는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그리고 각 발화마다 </a:t>
            </a:r>
            <a:r>
              <a:rPr lang="en-US" altLang="ko-KR" dirty="0"/>
              <a:t>keywords</a:t>
            </a:r>
            <a:r>
              <a:rPr lang="ko-KR" altLang="en-US" dirty="0"/>
              <a:t>가 있다</a:t>
            </a:r>
            <a:r>
              <a:rPr lang="en-US" altLang="ko-KR" dirty="0"/>
              <a:t>(</a:t>
            </a:r>
            <a:r>
              <a:rPr lang="en-US" altLang="ko-KR" dirty="0" err="1"/>
              <a:t>ki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이때 </a:t>
            </a:r>
            <a:r>
              <a:rPr lang="en-US" altLang="ko-KR" dirty="0"/>
              <a:t>x1</a:t>
            </a:r>
            <a:r>
              <a:rPr lang="ko-KR" altLang="en-US" dirty="0"/>
              <a:t>과 </a:t>
            </a:r>
            <a:r>
              <a:rPr lang="en-US" altLang="ko-KR" dirty="0"/>
              <a:t>k1</a:t>
            </a:r>
            <a:r>
              <a:rPr lang="ko-KR" altLang="en-US" dirty="0"/>
              <a:t>은 무조건 유저로부터 나와야 함</a:t>
            </a:r>
            <a:endParaRPr lang="en-US" altLang="ko-KR" dirty="0"/>
          </a:p>
          <a:p>
            <a:pPr lvl="1"/>
            <a:r>
              <a:rPr lang="en-US" altLang="ko-KR" dirty="0"/>
              <a:t>Target t</a:t>
            </a:r>
          </a:p>
          <a:p>
            <a:pPr lvl="1"/>
            <a:r>
              <a:rPr lang="en-US" altLang="ko-KR" dirty="0"/>
              <a:t>Gold response y</a:t>
            </a:r>
          </a:p>
          <a:p>
            <a:pPr lvl="1"/>
            <a:r>
              <a:rPr lang="ko-KR" altLang="en-US" dirty="0"/>
              <a:t>일반적으로 쓰는 </a:t>
            </a:r>
            <a:r>
              <a:rPr lang="en-US" altLang="ko-KR" dirty="0"/>
              <a:t>word vocab</a:t>
            </a:r>
            <a:r>
              <a:rPr lang="ko-KR" altLang="en-US" dirty="0"/>
              <a:t>과 </a:t>
            </a:r>
            <a:r>
              <a:rPr lang="en-US" altLang="ko-KR" dirty="0"/>
              <a:t>keyword vocab</a:t>
            </a:r>
            <a:r>
              <a:rPr lang="ko-KR" altLang="en-US" dirty="0"/>
              <a:t>이 따로 존재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모델이 답변할 때 타겟 단어가 있으면 성공적인 답변이라 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F44B8C-D1FE-480B-897A-6F28B503F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16832"/>
            <a:ext cx="58007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5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– CKG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ConceptNet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 err="1"/>
              <a:t>ConceptNet</a:t>
            </a:r>
            <a:r>
              <a:rPr lang="ko-KR" altLang="en-US" dirty="0"/>
              <a:t>의 </a:t>
            </a:r>
            <a:r>
              <a:rPr lang="en-US" altLang="ko-KR" dirty="0"/>
              <a:t>triplets </a:t>
            </a:r>
            <a:r>
              <a:rPr lang="ko-KR" altLang="en-US" dirty="0"/>
              <a:t>중 다음 조건을 만족하는 것 들을 사용</a:t>
            </a:r>
            <a:endParaRPr lang="en-US" altLang="ko-KR" dirty="0"/>
          </a:p>
          <a:p>
            <a:pPr lvl="2"/>
            <a:r>
              <a:rPr lang="en-US" altLang="ko-KR" dirty="0"/>
              <a:t>Relation weight</a:t>
            </a:r>
            <a:r>
              <a:rPr lang="ko-KR" altLang="en-US" dirty="0"/>
              <a:t>가 적어도 </a:t>
            </a:r>
            <a:r>
              <a:rPr lang="en-US" altLang="ko-KR" dirty="0"/>
              <a:t>1 </a:t>
            </a:r>
            <a:r>
              <a:rPr lang="ko-KR" altLang="en-US" dirty="0"/>
              <a:t>이상</a:t>
            </a:r>
            <a:r>
              <a:rPr lang="en-US" altLang="ko-KR" dirty="0"/>
              <a:t>(0~10 </a:t>
            </a:r>
            <a:r>
              <a:rPr lang="ko-KR" altLang="en-US" dirty="0"/>
              <a:t>중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한 노드는 </a:t>
            </a:r>
            <a:r>
              <a:rPr lang="en-US" altLang="ko-KR" dirty="0"/>
              <a:t>keyword vocab</a:t>
            </a:r>
            <a:r>
              <a:rPr lang="ko-KR" altLang="en-US" dirty="0"/>
              <a:t>에 있고 다른 한 노드는 </a:t>
            </a:r>
            <a:r>
              <a:rPr lang="en-US" altLang="ko-KR" dirty="0"/>
              <a:t>word vocab</a:t>
            </a:r>
            <a:r>
              <a:rPr lang="ko-KR" altLang="en-US" dirty="0"/>
              <a:t>에 포함돼야 함</a:t>
            </a:r>
            <a:endParaRPr lang="en-US" altLang="ko-KR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A093354-92A8-4F6F-9CC3-0CF260BA1EE7}"/>
              </a:ext>
            </a:extLst>
          </p:cNvPr>
          <p:cNvSpPr/>
          <p:nvPr/>
        </p:nvSpPr>
        <p:spPr>
          <a:xfrm>
            <a:off x="1619670" y="2420888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Having_lunch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AC929D8-1143-4897-A904-DDE4701C5241}"/>
              </a:ext>
            </a:extLst>
          </p:cNvPr>
          <p:cNvSpPr/>
          <p:nvPr/>
        </p:nvSpPr>
        <p:spPr>
          <a:xfrm>
            <a:off x="6228184" y="2420888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food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B8D118B-5364-42E2-AF3B-DE505A23FF91}"/>
              </a:ext>
            </a:extLst>
          </p:cNvPr>
          <p:cNvCxnSpPr>
            <a:stCxn id="2" idx="6"/>
            <a:endCxn id="6" idx="2"/>
          </p:cNvCxnSpPr>
          <p:nvPr/>
        </p:nvCxnSpPr>
        <p:spPr>
          <a:xfrm>
            <a:off x="3059830" y="3068960"/>
            <a:ext cx="3168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8D5360-70F7-4CB6-9637-EA9A00F19DFD}"/>
              </a:ext>
            </a:extLst>
          </p:cNvPr>
          <p:cNvSpPr txBox="1"/>
          <p:nvPr/>
        </p:nvSpPr>
        <p:spPr>
          <a:xfrm>
            <a:off x="2286000" y="26996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1.5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C3B850-7800-4CFB-A4B1-D2F2C0290F87}"/>
              </a:ext>
            </a:extLst>
          </p:cNvPr>
          <p:cNvSpPr/>
          <p:nvPr/>
        </p:nvSpPr>
        <p:spPr>
          <a:xfrm>
            <a:off x="1295634" y="4779014"/>
            <a:ext cx="2088232" cy="1800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Having_lunch</a:t>
            </a:r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…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88C601-FAA8-4BE0-9C18-D76136A87560}"/>
              </a:ext>
            </a:extLst>
          </p:cNvPr>
          <p:cNvSpPr/>
          <p:nvPr/>
        </p:nvSpPr>
        <p:spPr>
          <a:xfrm>
            <a:off x="5904148" y="4779015"/>
            <a:ext cx="2088232" cy="1800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Food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340C15-D561-4F78-8802-C11551AA3331}"/>
              </a:ext>
            </a:extLst>
          </p:cNvPr>
          <p:cNvSpPr txBox="1"/>
          <p:nvPr/>
        </p:nvSpPr>
        <p:spPr>
          <a:xfrm>
            <a:off x="53750" y="415467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word vocab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3B955B-064C-4A6D-999D-CA7F8C498702}"/>
              </a:ext>
            </a:extLst>
          </p:cNvPr>
          <p:cNvSpPr txBox="1"/>
          <p:nvPr/>
        </p:nvSpPr>
        <p:spPr>
          <a:xfrm>
            <a:off x="4662264" y="415467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Keyword vocab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404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– CKG-aware Next-Turn Keyword Prediction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ko-KR" altLang="en-US" dirty="0"/>
              <a:t>일단 </a:t>
            </a:r>
            <a:r>
              <a:rPr lang="en-US" altLang="ko-KR" dirty="0"/>
              <a:t>gold</a:t>
            </a:r>
            <a:r>
              <a:rPr lang="ko-KR" altLang="en-US" dirty="0"/>
              <a:t>의 키워드들 중 앞 두 발화의</a:t>
            </a:r>
            <a:br>
              <a:rPr lang="en-US" altLang="ko-KR" dirty="0"/>
            </a:br>
            <a:r>
              <a:rPr lang="ko-KR" altLang="en-US" dirty="0"/>
              <a:t>키워드를 보고 너무 이상한 것은 그냥 </a:t>
            </a:r>
            <a:br>
              <a:rPr lang="en-US" altLang="ko-KR" dirty="0"/>
            </a:br>
            <a:r>
              <a:rPr lang="ko-KR" altLang="en-US" dirty="0"/>
              <a:t>지움</a:t>
            </a:r>
            <a:r>
              <a:rPr lang="en-US" altLang="ko-KR" dirty="0"/>
              <a:t> = </a:t>
            </a:r>
            <a:r>
              <a:rPr lang="ko-KR" altLang="en-US" dirty="0"/>
              <a:t>필요한 키워드만 고려하게 됨</a:t>
            </a:r>
            <a:endParaRPr lang="en-US" altLang="ko-KR" dirty="0"/>
          </a:p>
          <a:p>
            <a:r>
              <a:rPr lang="ko-KR" altLang="en-US" dirty="0"/>
              <a:t>그 상태로 다음 답변 발화의 키워드들</a:t>
            </a:r>
            <a:br>
              <a:rPr lang="en-US" altLang="ko-KR" dirty="0"/>
            </a:br>
            <a:r>
              <a:rPr lang="ko-KR" altLang="en-US" dirty="0"/>
              <a:t>은 어떤 것이 나올지 예측하게 됨</a:t>
            </a:r>
            <a:br>
              <a:rPr lang="en-US" altLang="ko-KR" dirty="0"/>
            </a:b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A45D54F-3FE4-47F7-988E-3A334C79D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692696"/>
            <a:ext cx="4183994" cy="30243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BB6352-9D48-477A-AC86-4D5FB6AA469A}"/>
              </a:ext>
            </a:extLst>
          </p:cNvPr>
          <p:cNvSpPr txBox="1"/>
          <p:nvPr/>
        </p:nvSpPr>
        <p:spPr>
          <a:xfrm>
            <a:off x="4666029" y="383678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Gold: Great. Very good to start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young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I’ve been playing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guitar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since I was </a:t>
            </a:r>
            <a:r>
              <a:rPr lang="en-US" altLang="ko-KR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three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CA348B8-EE39-4372-9637-5A3101F0184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952029" y="4483118"/>
            <a:ext cx="753687" cy="89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A1CAA49-E06A-4276-8F0B-64794EC1BA5B}"/>
              </a:ext>
            </a:extLst>
          </p:cNvPr>
          <p:cNvCxnSpPr>
            <a:cxnSpLocks/>
          </p:cNvCxnSpPr>
          <p:nvPr/>
        </p:nvCxnSpPr>
        <p:spPr>
          <a:xfrm flipH="1">
            <a:off x="7810904" y="4424111"/>
            <a:ext cx="871200" cy="949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1885F9-BE65-4370-8FD8-A395A284C456}"/>
              </a:ext>
            </a:extLst>
          </p:cNvPr>
          <p:cNvSpPr txBox="1"/>
          <p:nvPr/>
        </p:nvSpPr>
        <p:spPr>
          <a:xfrm>
            <a:off x="6950921" y="5306662"/>
            <a:ext cx="1614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keywords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4DCEE7-52CA-48C5-991E-C80C3EAF4D31}"/>
              </a:ext>
            </a:extLst>
          </p:cNvPr>
          <p:cNvSpPr txBox="1"/>
          <p:nvPr/>
        </p:nvSpPr>
        <p:spPr>
          <a:xfrm>
            <a:off x="5125766" y="5341938"/>
            <a:ext cx="1614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target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E5A03E0-21BB-48E9-B2BE-7315CC5B8854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 flipH="1">
            <a:off x="5933156" y="4483118"/>
            <a:ext cx="1018873" cy="8588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3F25C44-8FBE-4563-9772-837B4796BEB3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7758311" y="4149080"/>
            <a:ext cx="807389" cy="115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59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– CKG-aware Next-Turn Keyword Prediction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b="1" dirty="0"/>
              <a:t>Utterance</a:t>
            </a:r>
            <a:r>
              <a:rPr lang="ko-KR" altLang="en-US" b="1" dirty="0"/>
              <a:t> </a:t>
            </a:r>
            <a:r>
              <a:rPr lang="en-US" altLang="ko-KR" b="1" dirty="0"/>
              <a:t>Representation</a:t>
            </a:r>
          </a:p>
          <a:p>
            <a:pPr lvl="1"/>
            <a:r>
              <a:rPr lang="en-US" altLang="ko-KR" dirty="0"/>
              <a:t>Word Embedding</a:t>
            </a:r>
          </a:p>
          <a:p>
            <a:pPr lvl="1"/>
            <a:r>
              <a:rPr lang="en-US" altLang="ko-KR" dirty="0"/>
              <a:t>Hierarchical GRU</a:t>
            </a:r>
          </a:p>
          <a:p>
            <a:r>
              <a:rPr lang="en-US" altLang="ko-KR" dirty="0"/>
              <a:t>CKG Graph Representation</a:t>
            </a:r>
          </a:p>
          <a:p>
            <a:pPr lvl="1"/>
            <a:r>
              <a:rPr lang="en-US" altLang="ko-KR" dirty="0"/>
              <a:t>Word Embedding(</a:t>
            </a:r>
            <a:r>
              <a:rPr lang="ko-KR" altLang="en-US" dirty="0"/>
              <a:t>각 노드를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GGNN(Li</a:t>
            </a:r>
            <a:r>
              <a:rPr lang="ko-KR" altLang="en-US" dirty="0"/>
              <a:t> </a:t>
            </a:r>
            <a:r>
              <a:rPr lang="en-US" altLang="ko-KR" dirty="0"/>
              <a:t>et</a:t>
            </a:r>
            <a:r>
              <a:rPr lang="ko-KR" altLang="en-US" dirty="0"/>
              <a:t> </a:t>
            </a:r>
            <a:r>
              <a:rPr lang="en-US" altLang="ko-KR" dirty="0"/>
              <a:t>al.</a:t>
            </a:r>
            <a:r>
              <a:rPr lang="ko-KR" altLang="en-US" dirty="0"/>
              <a:t> </a:t>
            </a:r>
            <a:r>
              <a:rPr lang="en-US" altLang="ko-KR" dirty="0"/>
              <a:t>2016b)</a:t>
            </a:r>
          </a:p>
          <a:p>
            <a:pPr lvl="2"/>
            <a:r>
              <a:rPr lang="en-US" altLang="ko-KR" dirty="0"/>
              <a:t>Keywords </a:t>
            </a:r>
            <a:r>
              <a:rPr lang="ko-KR" altLang="en-US" dirty="0"/>
              <a:t>노드들에 대해서 </a:t>
            </a:r>
            <a:r>
              <a:rPr lang="en-US" altLang="ko-KR" dirty="0"/>
              <a:t>1</a:t>
            </a:r>
            <a:r>
              <a:rPr lang="ko-KR" altLang="en-US" dirty="0"/>
              <a:t>번</a:t>
            </a:r>
            <a:br>
              <a:rPr lang="en-US" altLang="ko-KR" dirty="0"/>
            </a:br>
            <a:r>
              <a:rPr lang="en-US" altLang="ko-KR" dirty="0"/>
              <a:t>= </a:t>
            </a:r>
            <a:r>
              <a:rPr lang="en-US" altLang="ko-KR" b="1" dirty="0"/>
              <a:t>keyword rep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이전 두 발화의 토큰들과 관련된 노드들에</a:t>
            </a:r>
            <a:br>
              <a:rPr lang="en-US" altLang="ko-KR" dirty="0"/>
            </a:br>
            <a:r>
              <a:rPr lang="ko-KR" altLang="en-US" dirty="0"/>
              <a:t>대해서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/>
              <a:t>= </a:t>
            </a:r>
            <a:r>
              <a:rPr lang="en-US" altLang="ko-KR" b="1" dirty="0"/>
              <a:t>concept rep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그 후 각 </a:t>
            </a:r>
            <a:r>
              <a:rPr lang="en-US" altLang="ko-KR" dirty="0"/>
              <a:t>rep</a:t>
            </a:r>
            <a:r>
              <a:rPr lang="ko-KR" altLang="en-US" dirty="0"/>
              <a:t>에 대해서 </a:t>
            </a:r>
            <a:r>
              <a:rPr lang="en-US" altLang="ko-KR" dirty="0"/>
              <a:t>mean pooling + </a:t>
            </a:r>
            <a:r>
              <a:rPr lang="ko-KR" altLang="en-US" dirty="0"/>
              <a:t>두 </a:t>
            </a:r>
            <a:r>
              <a:rPr lang="en-US" altLang="ko-KR" dirty="0"/>
              <a:t>rep</a:t>
            </a:r>
            <a:r>
              <a:rPr lang="ko-KR" altLang="en-US" dirty="0"/>
              <a:t>을 합치는 </a:t>
            </a:r>
            <a:r>
              <a:rPr lang="en-US" altLang="ko-KR" dirty="0"/>
              <a:t>max pooling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Word Embedding Layer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공유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0B19EA-2671-4B1E-BCF8-3D5594643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831460"/>
            <a:ext cx="5004048" cy="3225937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BDC7B08-3246-4E29-9CEA-5BBCB6E3439F}"/>
              </a:ext>
            </a:extLst>
          </p:cNvPr>
          <p:cNvCxnSpPr>
            <a:cxnSpLocks/>
          </p:cNvCxnSpPr>
          <p:nvPr/>
        </p:nvCxnSpPr>
        <p:spPr>
          <a:xfrm flipV="1">
            <a:off x="5292080" y="1156102"/>
            <a:ext cx="2376264" cy="936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E1E6316-061B-4BCD-8769-F3070B5C8978}"/>
              </a:ext>
            </a:extLst>
          </p:cNvPr>
          <p:cNvCxnSpPr>
            <a:cxnSpLocks/>
          </p:cNvCxnSpPr>
          <p:nvPr/>
        </p:nvCxnSpPr>
        <p:spPr>
          <a:xfrm flipV="1">
            <a:off x="5436096" y="1300118"/>
            <a:ext cx="2954597" cy="936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D7E42CC-2C12-4B9C-B692-2ECDE221EBB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8661155" y="1084094"/>
            <a:ext cx="159317" cy="320900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08569FE-98F3-4B39-9A6F-D8BE55077CB5}"/>
              </a:ext>
            </a:extLst>
          </p:cNvPr>
          <p:cNvSpPr txBox="1"/>
          <p:nvPr/>
        </p:nvSpPr>
        <p:spPr>
          <a:xfrm>
            <a:off x="7853765" y="4293096"/>
            <a:ext cx="1614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vocab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30E18C8-9633-4939-98D5-E126660AA888}"/>
              </a:ext>
            </a:extLst>
          </p:cNvPr>
          <p:cNvCxnSpPr>
            <a:cxnSpLocks/>
          </p:cNvCxnSpPr>
          <p:nvPr/>
        </p:nvCxnSpPr>
        <p:spPr>
          <a:xfrm>
            <a:off x="6841410" y="3931738"/>
            <a:ext cx="590222" cy="44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803A6AA-E448-4C60-98E1-D667F7188BFF}"/>
              </a:ext>
            </a:extLst>
          </p:cNvPr>
          <p:cNvCxnSpPr>
            <a:cxnSpLocks/>
          </p:cNvCxnSpPr>
          <p:nvPr/>
        </p:nvCxnSpPr>
        <p:spPr>
          <a:xfrm flipH="1">
            <a:off x="6190433" y="3931738"/>
            <a:ext cx="650977" cy="36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68F8A9A-1B66-486C-BC14-E48ECB366BB3}"/>
              </a:ext>
            </a:extLst>
          </p:cNvPr>
          <p:cNvSpPr txBox="1"/>
          <p:nvPr/>
        </p:nvSpPr>
        <p:spPr>
          <a:xfrm>
            <a:off x="5292080" y="4233967"/>
            <a:ext cx="1614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guitar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8572CC-CBB1-4B1B-AB89-D262D345E920}"/>
              </a:ext>
            </a:extLst>
          </p:cNvPr>
          <p:cNvSpPr txBox="1"/>
          <p:nvPr/>
        </p:nvSpPr>
        <p:spPr>
          <a:xfrm>
            <a:off x="6560722" y="4263532"/>
            <a:ext cx="1614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young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4F13FA-C7D9-4B09-B648-B0C5C3F9927E}"/>
              </a:ext>
            </a:extLst>
          </p:cNvPr>
          <p:cNvSpPr txBox="1"/>
          <p:nvPr/>
        </p:nvSpPr>
        <p:spPr>
          <a:xfrm>
            <a:off x="4918370" y="3923764"/>
            <a:ext cx="3822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Multi label classification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0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– CKG-Guided Keyword Selection Strategy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Keywords</a:t>
            </a:r>
            <a:r>
              <a:rPr lang="ko-KR" altLang="en-US" dirty="0"/>
              <a:t> 예측 후 그 중 가장 </a:t>
            </a:r>
            <a:r>
              <a:rPr lang="en-US" altLang="ko-KR" dirty="0"/>
              <a:t>target</a:t>
            </a:r>
            <a:r>
              <a:rPr lang="ko-KR" altLang="en-US" dirty="0"/>
              <a:t>에 가까운 </a:t>
            </a:r>
            <a:r>
              <a:rPr lang="en-US" altLang="ko-KR" dirty="0"/>
              <a:t>1</a:t>
            </a:r>
            <a:r>
              <a:rPr lang="ko-KR" altLang="en-US" dirty="0"/>
              <a:t>개로 추려야 함</a:t>
            </a:r>
            <a:endParaRPr lang="en-US" altLang="ko-KR" dirty="0"/>
          </a:p>
          <a:p>
            <a:r>
              <a:rPr lang="en-US" altLang="ko-KR" dirty="0"/>
              <a:t>Target</a:t>
            </a:r>
            <a:r>
              <a:rPr lang="ko-KR" altLang="en-US" dirty="0"/>
              <a:t>과의 거리를 </a:t>
            </a:r>
            <a:r>
              <a:rPr lang="ko-KR" altLang="en-US" dirty="0" err="1"/>
              <a:t>플로이드</a:t>
            </a:r>
            <a:r>
              <a:rPr lang="en-US" altLang="ko-KR" dirty="0"/>
              <a:t>-</a:t>
            </a:r>
            <a:r>
              <a:rPr lang="ko-KR" altLang="en-US" dirty="0" err="1"/>
              <a:t>와샬</a:t>
            </a:r>
            <a:r>
              <a:rPr lang="ko-KR" altLang="en-US" dirty="0"/>
              <a:t> 알고리즘</a:t>
            </a:r>
            <a:r>
              <a:rPr lang="en-US" altLang="ko-KR" dirty="0"/>
              <a:t>(Floyd 1962)</a:t>
            </a:r>
            <a:r>
              <a:rPr lang="ko-KR" altLang="en-US" dirty="0"/>
              <a:t>로 구함</a:t>
            </a:r>
            <a:r>
              <a:rPr lang="en-US" altLang="ko-KR" dirty="0"/>
              <a:t>(</a:t>
            </a:r>
            <a:r>
              <a:rPr lang="en-US" altLang="ko-KR" dirty="0" err="1"/>
              <a:t>ConceptNet</a:t>
            </a:r>
            <a:r>
              <a:rPr lang="en-US" altLang="ko-KR" dirty="0"/>
              <a:t> </a:t>
            </a:r>
            <a:r>
              <a:rPr lang="ko-KR" altLang="en-US" dirty="0"/>
              <a:t>안에서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최종적으로 </a:t>
            </a:r>
            <a:r>
              <a:rPr lang="en-US" altLang="ko-KR" dirty="0"/>
              <a:t>keyword 1</a:t>
            </a:r>
            <a:r>
              <a:rPr lang="ko-KR" altLang="en-US" dirty="0"/>
              <a:t>개가 선택되고 이것을 타겟과 비교해 </a:t>
            </a:r>
            <a:r>
              <a:rPr lang="en-US" altLang="ko-KR" dirty="0"/>
              <a:t>predictor</a:t>
            </a:r>
            <a:r>
              <a:rPr lang="ko-KR" altLang="en-US" dirty="0"/>
              <a:t>를 </a:t>
            </a:r>
            <a:r>
              <a:rPr lang="en-US" altLang="ko-KR" dirty="0"/>
              <a:t>CEL(NLL) </a:t>
            </a:r>
            <a:r>
              <a:rPr lang="ko-KR" altLang="en-US" dirty="0"/>
              <a:t>방식으로 학습시킬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8004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– Keyword-Augmented Response Retrieval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b="1" dirty="0"/>
              <a:t>Utterance Rep: History rep, Candidate rep</a:t>
            </a:r>
          </a:p>
          <a:p>
            <a:r>
              <a:rPr lang="en-US" altLang="ko-KR" b="1" dirty="0"/>
              <a:t>Keyword &amp; Concept Rep: History rep, Candidate Rep</a:t>
            </a:r>
          </a:p>
          <a:p>
            <a:r>
              <a:rPr lang="en-US" altLang="ko-KR" b="1" dirty="0"/>
              <a:t>Matching: Utterance + Concept Matching, Keyword Matching</a:t>
            </a:r>
          </a:p>
          <a:p>
            <a:r>
              <a:rPr lang="en-US" altLang="ko-KR" b="1" dirty="0"/>
              <a:t>NLL loss for RR model training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189F75-B799-40C0-A16D-7869DBB8B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02" y="2736304"/>
            <a:ext cx="8741995" cy="386104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92F9D19-A77D-4A2C-8AB3-9F3E8C217A76}"/>
              </a:ext>
            </a:extLst>
          </p:cNvPr>
          <p:cNvCxnSpPr>
            <a:cxnSpLocks/>
          </p:cNvCxnSpPr>
          <p:nvPr/>
        </p:nvCxnSpPr>
        <p:spPr>
          <a:xfrm flipV="1">
            <a:off x="3347864" y="2736304"/>
            <a:ext cx="0" cy="2348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5F6C2A-9C1D-4F3D-B073-72EE2368AB82}"/>
              </a:ext>
            </a:extLst>
          </p:cNvPr>
          <p:cNvSpPr txBox="1"/>
          <p:nvPr/>
        </p:nvSpPr>
        <p:spPr>
          <a:xfrm>
            <a:off x="-468560" y="2366972"/>
            <a:ext cx="7504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앞에서 </a:t>
            </a:r>
            <a:r>
              <a:rPr lang="en-US" altLang="ko-KR" dirty="0"/>
              <a:t>optimization </a:t>
            </a:r>
            <a:r>
              <a:rPr lang="ko-KR" altLang="en-US" dirty="0"/>
              <a:t>됨</a:t>
            </a:r>
          </a:p>
        </p:txBody>
      </p:sp>
    </p:spTree>
    <p:extLst>
      <p:ext uri="{BB962C8B-B14F-4D97-AF65-F5344CB8AC3E}">
        <p14:creationId xmlns:p14="http://schemas.microsoft.com/office/powerpoint/2010/main" val="1935384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- Dataset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ConvAI2</a:t>
            </a:r>
          </a:p>
          <a:p>
            <a:r>
              <a:rPr lang="en-US" altLang="ko-KR" dirty="0"/>
              <a:t>Reddit</a:t>
            </a:r>
          </a:p>
          <a:p>
            <a:pPr lvl="1"/>
            <a:r>
              <a:rPr lang="en-US" altLang="ko-KR" dirty="0"/>
              <a:t>ConvAI2</a:t>
            </a:r>
            <a:r>
              <a:rPr lang="ko-KR" altLang="en-US" dirty="0"/>
              <a:t>보다 크고 더 다양</a:t>
            </a:r>
            <a:endParaRPr lang="en-US" altLang="ko-KR" dirty="0"/>
          </a:p>
          <a:p>
            <a:r>
              <a:rPr lang="ko-KR" altLang="en-US" dirty="0"/>
              <a:t>두 데이터셋 모두 </a:t>
            </a:r>
            <a:r>
              <a:rPr lang="en-US" altLang="ko-KR" dirty="0"/>
              <a:t>TF-IDF</a:t>
            </a:r>
            <a:r>
              <a:rPr lang="ko-KR" altLang="en-US" dirty="0"/>
              <a:t>와 </a:t>
            </a:r>
            <a:r>
              <a:rPr lang="en-US" altLang="ko-KR" dirty="0"/>
              <a:t>POS Features</a:t>
            </a:r>
            <a:r>
              <a:rPr lang="ko-KR" altLang="en-US" dirty="0"/>
              <a:t>를 이용해 키워드 추출 </a:t>
            </a:r>
            <a:r>
              <a:rPr lang="en-US" altLang="ko-KR" dirty="0"/>
              <a:t>= (Tang et al. 2019)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ko-KR" altLang="en-US" dirty="0"/>
              <a:t>하지만 </a:t>
            </a:r>
            <a:r>
              <a:rPr lang="ko-KR" altLang="en-US" dirty="0" err="1"/>
              <a:t>전처리</a:t>
            </a:r>
            <a:r>
              <a:rPr lang="ko-KR" altLang="en-US" dirty="0"/>
              <a:t> 방식이 다름</a:t>
            </a:r>
            <a:r>
              <a:rPr lang="en-US" altLang="ko-KR" dirty="0"/>
              <a:t> (Tang et al. 2019)</a:t>
            </a:r>
            <a:r>
              <a:rPr lang="ko-KR" altLang="en-US" dirty="0"/>
              <a:t> 에서는 </a:t>
            </a:r>
            <a:r>
              <a:rPr lang="en-US" altLang="ko-KR" dirty="0"/>
              <a:t>Dataset</a:t>
            </a:r>
            <a:r>
              <a:rPr lang="ko-KR" altLang="en-US" dirty="0"/>
              <a:t>이 너무 </a:t>
            </a:r>
            <a:r>
              <a:rPr lang="en-US" altLang="ko-KR" dirty="0"/>
              <a:t>noisy</a:t>
            </a:r>
          </a:p>
          <a:p>
            <a:pPr lvl="1"/>
            <a:r>
              <a:rPr lang="en-US" altLang="ko-KR" dirty="0"/>
              <a:t>CKG</a:t>
            </a:r>
            <a:r>
              <a:rPr lang="ko-KR" altLang="en-US" dirty="0"/>
              <a:t>에서 커버하지 못하는 </a:t>
            </a:r>
            <a:r>
              <a:rPr lang="en-US" altLang="ko-KR" dirty="0"/>
              <a:t>keyword transition</a:t>
            </a:r>
            <a:r>
              <a:rPr lang="ko-KR" altLang="en-US" dirty="0"/>
              <a:t>은 삭제</a:t>
            </a:r>
            <a:endParaRPr lang="en-US" altLang="ko-KR" dirty="0"/>
          </a:p>
          <a:p>
            <a:pPr lvl="1"/>
            <a:r>
              <a:rPr lang="ko-KR" altLang="en-US" dirty="0"/>
              <a:t>또한</a:t>
            </a:r>
            <a:r>
              <a:rPr lang="en-US" altLang="ko-KR" dirty="0"/>
              <a:t>, self-loops</a:t>
            </a:r>
            <a:r>
              <a:rPr lang="ko-KR" altLang="en-US" dirty="0"/>
              <a:t>의 </a:t>
            </a:r>
            <a:r>
              <a:rPr lang="en-US" altLang="ko-KR" dirty="0"/>
              <a:t>keyword transition</a:t>
            </a:r>
            <a:r>
              <a:rPr lang="ko-KR" altLang="en-US" dirty="0"/>
              <a:t>은 삭제</a:t>
            </a:r>
            <a:endParaRPr lang="en-US" altLang="ko-KR" dirty="0"/>
          </a:p>
          <a:p>
            <a:pPr lvl="2"/>
            <a:r>
              <a:rPr lang="en-US" altLang="ko-KR" dirty="0"/>
              <a:t>Vegan -&gt; vegan </a:t>
            </a:r>
            <a:r>
              <a:rPr lang="ko-KR" altLang="en-US" dirty="0"/>
              <a:t>같은 경우</a:t>
            </a:r>
            <a:endParaRPr lang="en-US" altLang="ko-KR" dirty="0"/>
          </a:p>
          <a:p>
            <a:pPr lvl="2"/>
            <a:r>
              <a:rPr lang="en-US" altLang="ko-KR" dirty="0"/>
              <a:t>Target</a:t>
            </a:r>
            <a:r>
              <a:rPr lang="ko-KR" altLang="en-US" dirty="0"/>
              <a:t>으로 가지 못함</a:t>
            </a:r>
            <a:endParaRPr lang="en-US" altLang="ko-KR" dirty="0"/>
          </a:p>
          <a:p>
            <a:r>
              <a:rPr lang="ko-KR" altLang="en-US" dirty="0"/>
              <a:t>이로써 각 데이터셋에 대해 사용할 수 있는 </a:t>
            </a:r>
            <a:r>
              <a:rPr lang="en-US" altLang="ko-KR" dirty="0"/>
              <a:t>CKG</a:t>
            </a:r>
            <a:r>
              <a:rPr lang="ko-KR" altLang="en-US" dirty="0"/>
              <a:t>의 노드와 </a:t>
            </a:r>
            <a:r>
              <a:rPr lang="ko-KR" altLang="en-US" dirty="0" err="1"/>
              <a:t>엣지</a:t>
            </a:r>
            <a:r>
              <a:rPr lang="ko-KR" altLang="en-US" dirty="0"/>
              <a:t> 수는</a:t>
            </a:r>
            <a:endParaRPr lang="en-US" altLang="ko-KR" dirty="0"/>
          </a:p>
          <a:p>
            <a:pPr lvl="1"/>
            <a:r>
              <a:rPr lang="en-US" altLang="ko-KR" dirty="0"/>
              <a:t>87K/221K on ConvAI2</a:t>
            </a:r>
          </a:p>
          <a:p>
            <a:pPr lvl="1"/>
            <a:r>
              <a:rPr lang="en-US" altLang="ko-KR" dirty="0"/>
              <a:t>97K/273K on Reddit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7E2244-898F-42E3-9FCE-8F7C0817B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5138884"/>
            <a:ext cx="5205016" cy="160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7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– Results, Keywords Prediction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R@k</a:t>
            </a:r>
            <a:r>
              <a:rPr lang="en-US" altLang="ko-KR" dirty="0"/>
              <a:t>: k</a:t>
            </a:r>
            <a:r>
              <a:rPr lang="ko-KR" altLang="en-US" dirty="0"/>
              <a:t>개를 뽑았을 때</a:t>
            </a:r>
            <a:r>
              <a:rPr lang="en-US" altLang="ko-KR" dirty="0"/>
              <a:t>, </a:t>
            </a:r>
            <a:r>
              <a:rPr lang="ko-KR" altLang="en-US" dirty="0"/>
              <a:t>전체 </a:t>
            </a:r>
            <a:r>
              <a:rPr lang="en-US" altLang="ko-KR" dirty="0"/>
              <a:t>keywords </a:t>
            </a:r>
            <a:r>
              <a:rPr lang="ko-KR" altLang="en-US" dirty="0"/>
              <a:t>중 몇 개나</a:t>
            </a:r>
            <a:r>
              <a:rPr lang="en-US" altLang="ko-KR" dirty="0"/>
              <a:t> </a:t>
            </a:r>
            <a:r>
              <a:rPr lang="ko-KR" altLang="en-US" dirty="0"/>
              <a:t>뽑아냈냐</a:t>
            </a:r>
            <a:endParaRPr lang="en-US" altLang="ko-KR" dirty="0"/>
          </a:p>
          <a:p>
            <a:r>
              <a:rPr lang="en-US" altLang="ko-KR" dirty="0" err="1"/>
              <a:t>P@k</a:t>
            </a:r>
            <a:r>
              <a:rPr lang="en-US" altLang="ko-KR" dirty="0"/>
              <a:t>: k</a:t>
            </a:r>
            <a:r>
              <a:rPr lang="ko-KR" altLang="en-US" dirty="0"/>
              <a:t>개를 뽑았을 때</a:t>
            </a:r>
            <a:r>
              <a:rPr lang="en-US" altLang="ko-KR" dirty="0"/>
              <a:t>, </a:t>
            </a:r>
            <a:r>
              <a:rPr lang="ko-KR" altLang="en-US" dirty="0"/>
              <a:t>몇 개가 </a:t>
            </a:r>
            <a:r>
              <a:rPr lang="en-US" altLang="ko-KR" dirty="0"/>
              <a:t>keywords</a:t>
            </a:r>
            <a:r>
              <a:rPr lang="ko-KR" altLang="en-US" dirty="0"/>
              <a:t>에 포함되냐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모든 부분에서 일관적으로 상향</a:t>
            </a:r>
            <a:endParaRPr lang="en-US" altLang="ko-KR" dirty="0"/>
          </a:p>
          <a:p>
            <a:pPr lvl="1"/>
            <a:r>
              <a:rPr lang="ko-KR" altLang="en-US" dirty="0"/>
              <a:t>이전 방법보다 </a:t>
            </a:r>
            <a:r>
              <a:rPr lang="en-US" altLang="ko-KR" dirty="0"/>
              <a:t>CKG</a:t>
            </a:r>
            <a:r>
              <a:rPr lang="ko-KR" altLang="en-US" dirty="0"/>
              <a:t>를 활용하니 </a:t>
            </a:r>
            <a:r>
              <a:rPr lang="en-US" altLang="ko-KR" dirty="0"/>
              <a:t>Keywords Prediction</a:t>
            </a:r>
            <a:r>
              <a:rPr lang="ko-KR" altLang="en-US" dirty="0"/>
              <a:t>에 좋은 영향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46F317-B6BA-4B27-AD95-294494994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2696"/>
            <a:ext cx="9144000" cy="161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2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3D54B7-15B2-4DB6-A3F0-9ABDE04A3CD6}"/>
              </a:ext>
            </a:extLst>
          </p:cNvPr>
          <p:cNvSpPr txBox="1"/>
          <p:nvPr/>
        </p:nvSpPr>
        <p:spPr>
          <a:xfrm>
            <a:off x="437268" y="3328118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spc="-12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A267ACF-C331-474C-8319-25070A98925A}"/>
              </a:ext>
            </a:extLst>
          </p:cNvPr>
          <p:cNvCxnSpPr/>
          <p:nvPr/>
        </p:nvCxnSpPr>
        <p:spPr>
          <a:xfrm>
            <a:off x="3858307" y="1977148"/>
            <a:ext cx="0" cy="35175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DE26577-3E57-419D-8EBA-24D368C4EC8B}"/>
              </a:ext>
            </a:extLst>
          </p:cNvPr>
          <p:cNvSpPr txBox="1"/>
          <p:nvPr/>
        </p:nvSpPr>
        <p:spPr>
          <a:xfrm>
            <a:off x="3968506" y="2150873"/>
            <a:ext cx="49959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Related Work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Approach(Commonsense-aware Keyword-Guided neural Conversational model, CKC)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Experiments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Conclusion and Future Work</a:t>
            </a:r>
          </a:p>
          <a:p>
            <a:pPr>
              <a:spcAft>
                <a:spcPts val="1200"/>
              </a:spcAft>
            </a:pPr>
            <a:endParaRPr lang="en-US" altLang="ko-KR" sz="2000" spc="-1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altLang="ko-KR" sz="2000" spc="-1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7">
            <a:extLst>
              <a:ext uri="{FF2B5EF4-FFF2-40B4-BE49-F238E27FC236}">
                <a16:creationId xmlns:a16="http://schemas.microsoft.com/office/drawing/2014/main" id="{C2467F56-D282-4F78-8420-3B6E41C466EE}"/>
              </a:ext>
            </a:extLst>
          </p:cNvPr>
          <p:cNvSpPr/>
          <p:nvPr/>
        </p:nvSpPr>
        <p:spPr>
          <a:xfrm>
            <a:off x="264319" y="404665"/>
            <a:ext cx="8615362" cy="8937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ko-KR" sz="2800" dirty="0"/>
              <a:t>Filling the Gap of Utterance-aware and Speaker-aware Representation for Multi-turn Dialogue</a:t>
            </a:r>
            <a:endParaRPr lang="en-US" altLang="ko-KR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0352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– Results, Keyword-Augmented Response Retrieval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R@k</a:t>
            </a:r>
            <a:r>
              <a:rPr lang="en-US" altLang="ko-KR" dirty="0"/>
              <a:t>: k</a:t>
            </a:r>
            <a:r>
              <a:rPr lang="ko-KR" altLang="en-US" dirty="0"/>
              <a:t>개를 뽑았을 때</a:t>
            </a:r>
            <a:r>
              <a:rPr lang="en-US" altLang="ko-KR" dirty="0"/>
              <a:t>, </a:t>
            </a:r>
            <a:r>
              <a:rPr lang="ko-KR" altLang="en-US" dirty="0"/>
              <a:t>전체 </a:t>
            </a:r>
            <a:r>
              <a:rPr lang="en-US" altLang="ko-KR" dirty="0"/>
              <a:t>gold candidates </a:t>
            </a:r>
            <a:r>
              <a:rPr lang="ko-KR" altLang="en-US" dirty="0"/>
              <a:t>중 몇 개나</a:t>
            </a:r>
            <a:r>
              <a:rPr lang="en-US" altLang="ko-KR" dirty="0"/>
              <a:t> </a:t>
            </a:r>
            <a:r>
              <a:rPr lang="ko-KR" altLang="en-US" dirty="0"/>
              <a:t>뽑아냈냐</a:t>
            </a:r>
            <a:endParaRPr lang="en-US" altLang="ko-KR" dirty="0"/>
          </a:p>
          <a:p>
            <a:r>
              <a:rPr lang="en-US" altLang="ko-KR" dirty="0"/>
              <a:t>MRR: gold candidate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개라도 얼마나 빨리 나오냐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부분에서 일관적으로 상향</a:t>
            </a:r>
            <a:endParaRPr lang="en-US" altLang="ko-KR" dirty="0"/>
          </a:p>
          <a:p>
            <a:pPr lvl="1"/>
            <a:r>
              <a:rPr lang="ko-KR" altLang="en-US" dirty="0"/>
              <a:t>이전 방법보다 </a:t>
            </a:r>
            <a:r>
              <a:rPr lang="en-US" altLang="ko-KR" dirty="0"/>
              <a:t>CKG</a:t>
            </a:r>
            <a:r>
              <a:rPr lang="ko-KR" altLang="en-US" dirty="0"/>
              <a:t>를 활용하니 </a:t>
            </a:r>
            <a:r>
              <a:rPr lang="en-US" altLang="ko-KR" dirty="0"/>
              <a:t>Response Retrieval</a:t>
            </a:r>
            <a:r>
              <a:rPr lang="ko-KR" altLang="en-US" dirty="0"/>
              <a:t>에 좋은 영향</a:t>
            </a:r>
            <a:endParaRPr lang="en-US" altLang="ko-KR" dirty="0"/>
          </a:p>
          <a:p>
            <a:r>
              <a:rPr lang="ko-KR" altLang="en-US" dirty="0"/>
              <a:t>근데 </a:t>
            </a:r>
            <a:r>
              <a:rPr lang="en-US" altLang="ko-KR" dirty="0"/>
              <a:t>Keywords Prediction </a:t>
            </a:r>
            <a:r>
              <a:rPr lang="ko-KR" altLang="en-US" dirty="0"/>
              <a:t>때 보다 격차가 유난히 더 심함</a:t>
            </a:r>
            <a:endParaRPr lang="en-US" altLang="ko-KR" dirty="0"/>
          </a:p>
          <a:p>
            <a:pPr lvl="1"/>
            <a:r>
              <a:rPr lang="ko-KR" altLang="en-US" dirty="0"/>
              <a:t>본 논문 모델이 </a:t>
            </a:r>
            <a:r>
              <a:rPr lang="en-US" altLang="ko-KR" dirty="0"/>
              <a:t>keywords prediction</a:t>
            </a:r>
            <a:r>
              <a:rPr lang="ko-KR" altLang="en-US" dirty="0"/>
              <a:t>을 더 알차게 사용</a:t>
            </a:r>
            <a:endParaRPr lang="en-US" altLang="ko-KR" dirty="0"/>
          </a:p>
          <a:p>
            <a:pPr lvl="1"/>
            <a:r>
              <a:rPr lang="ko-KR" altLang="en-US" dirty="0"/>
              <a:t>이유</a:t>
            </a:r>
            <a:endParaRPr lang="en-US" altLang="ko-KR" dirty="0"/>
          </a:p>
          <a:p>
            <a:pPr lvl="2"/>
            <a:r>
              <a:rPr lang="en-US" altLang="ko-KR" dirty="0"/>
              <a:t>Utterance</a:t>
            </a:r>
            <a:r>
              <a:rPr lang="ko-KR" altLang="en-US" dirty="0"/>
              <a:t>의 </a:t>
            </a:r>
            <a:r>
              <a:rPr lang="en-US" altLang="ko-KR" dirty="0"/>
              <a:t>concepts </a:t>
            </a:r>
            <a:r>
              <a:rPr lang="ko-KR" altLang="en-US" dirty="0"/>
              <a:t>또한 </a:t>
            </a:r>
            <a:r>
              <a:rPr lang="en-US" altLang="ko-KR" dirty="0"/>
              <a:t>CKG</a:t>
            </a:r>
            <a:r>
              <a:rPr lang="ko-KR" altLang="en-US" dirty="0"/>
              <a:t>으로부터 따와 </a:t>
            </a:r>
            <a:r>
              <a:rPr lang="en-US" altLang="ko-KR" dirty="0"/>
              <a:t>rep</a:t>
            </a:r>
            <a:r>
              <a:rPr lang="ko-KR" altLang="en-US" dirty="0"/>
              <a:t>으로 사용했기 때문</a:t>
            </a:r>
            <a:endParaRPr lang="en-US" altLang="ko-KR" dirty="0"/>
          </a:p>
          <a:p>
            <a:pPr lvl="2"/>
            <a:r>
              <a:rPr lang="ko-KR" altLang="en-US" dirty="0"/>
              <a:t>매칭 모듈 때문에</a:t>
            </a:r>
            <a:r>
              <a:rPr lang="en-US" altLang="ko-KR" dirty="0"/>
              <a:t>(</a:t>
            </a:r>
            <a:r>
              <a:rPr lang="ko-KR" altLang="en-US" dirty="0"/>
              <a:t>기존 논문은 </a:t>
            </a:r>
            <a:r>
              <a:rPr lang="en-US" altLang="ko-KR" dirty="0"/>
              <a:t>predicted keywords</a:t>
            </a:r>
            <a:r>
              <a:rPr lang="ko-KR" altLang="en-US" dirty="0"/>
              <a:t>와 </a:t>
            </a:r>
            <a:r>
              <a:rPr lang="en-US" altLang="ko-KR" dirty="0"/>
              <a:t>candidates</a:t>
            </a:r>
            <a:r>
              <a:rPr lang="ko-KR" altLang="en-US" dirty="0"/>
              <a:t>를 직접적으로 비교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F8C1E4-B39F-40C4-956E-4323FACD3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8720"/>
            <a:ext cx="9144000" cy="140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54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9680C3-9B74-421A-8E31-8FBDEC8C8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792485"/>
            <a:ext cx="7010400" cy="2276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BCEAD1-3097-4D8B-B7A6-27862BAC4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425" y="3726491"/>
            <a:ext cx="65817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61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716568-AC19-4549-81F9-5A60159C4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" y="692696"/>
            <a:ext cx="4750178" cy="3600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47DACD-5B44-4D1A-8AA5-4321420B6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254" y="4293096"/>
            <a:ext cx="70104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41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 &amp; Future Work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ko-KR" altLang="en-US" dirty="0"/>
              <a:t>현재 데이터셋은 타겟 워드와 </a:t>
            </a:r>
            <a:r>
              <a:rPr lang="en-US" altLang="ko-KR" dirty="0"/>
              <a:t>gold candidates</a:t>
            </a:r>
            <a:r>
              <a:rPr lang="ko-KR" altLang="en-US" dirty="0"/>
              <a:t>가 연관이 부족하다는 것</a:t>
            </a:r>
            <a:endParaRPr lang="en-US" altLang="ko-KR" dirty="0"/>
          </a:p>
          <a:p>
            <a:r>
              <a:rPr lang="ko-KR" altLang="en-US" dirty="0"/>
              <a:t>따라서 본 논문 모델 </a:t>
            </a:r>
            <a:r>
              <a:rPr lang="en-US" altLang="ko-KR" dirty="0"/>
              <a:t>&amp; </a:t>
            </a:r>
            <a:r>
              <a:rPr lang="ko-KR" altLang="en-US" dirty="0"/>
              <a:t>이전 모델들이 </a:t>
            </a:r>
            <a:r>
              <a:rPr lang="en-US" altLang="ko-KR" dirty="0"/>
              <a:t>keywords predictor</a:t>
            </a:r>
            <a:r>
              <a:rPr lang="ko-KR" altLang="en-US"/>
              <a:t>가 타겟 </a:t>
            </a:r>
            <a:r>
              <a:rPr lang="ko-KR" altLang="en-US" dirty="0"/>
              <a:t>워드까지 잘 선택한다 하더라도 사실상 답변이 어색할 수 있다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target word</a:t>
            </a:r>
            <a:r>
              <a:rPr lang="ko-KR" altLang="en-US" dirty="0"/>
              <a:t>와 </a:t>
            </a:r>
            <a:r>
              <a:rPr lang="en-US" altLang="ko-KR" dirty="0"/>
              <a:t>gold candidate</a:t>
            </a:r>
            <a:r>
              <a:rPr lang="ko-KR" altLang="en-US" dirty="0"/>
              <a:t>가 연관성이 있는 데이터셋을 만들어 </a:t>
            </a:r>
            <a:r>
              <a:rPr lang="en-US" altLang="ko-KR" dirty="0"/>
              <a:t>retrieval </a:t>
            </a:r>
            <a:r>
              <a:rPr lang="ko-KR" altLang="en-US" dirty="0"/>
              <a:t>모델을 학습한다면 더 좋은 모델이 될 것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445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58F9E84-C27A-4136-971E-4F64568A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 &amp; Answers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E33FC9-0C48-4FEC-B2C2-70282AF3A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24</a:t>
            </a:fld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F8D0409-6C48-4D0F-ACD5-754D395B14DB}"/>
              </a:ext>
            </a:extLst>
          </p:cNvPr>
          <p:cNvSpPr txBox="1">
            <a:spLocks/>
          </p:cNvSpPr>
          <p:nvPr/>
        </p:nvSpPr>
        <p:spPr>
          <a:xfrm>
            <a:off x="1511660" y="3134554"/>
            <a:ext cx="6120680" cy="912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1200" spc="0" baseline="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6000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Thank you</a:t>
            </a:r>
            <a:endParaRPr lang="ko-KR" altLang="en-US" sz="6000" spc="-1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533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Recent efforts in open-domain neural conversational models are primarily aiming to improve the response diversity</a:t>
            </a:r>
          </a:p>
          <a:p>
            <a:pPr lvl="1"/>
            <a:r>
              <a:rPr lang="en-US" altLang="ko-KR" dirty="0"/>
              <a:t>A Simple, Fast Diverse Decoding Algorithm for Neural Generation</a:t>
            </a:r>
            <a:br>
              <a:rPr lang="en-US" altLang="ko-KR" dirty="0"/>
            </a:br>
            <a:r>
              <a:rPr lang="en-US" altLang="ko-KR" dirty="0"/>
              <a:t>(Li, Monroe, and </a:t>
            </a:r>
            <a:r>
              <a:rPr lang="en-US" altLang="ko-KR" dirty="0" err="1"/>
              <a:t>Jurafsky</a:t>
            </a:r>
            <a:r>
              <a:rPr lang="en-US" altLang="ko-KR" dirty="0"/>
              <a:t> 2016)</a:t>
            </a:r>
          </a:p>
          <a:p>
            <a:pPr lvl="1"/>
            <a:r>
              <a:rPr lang="en-US" altLang="ko-KR" dirty="0"/>
              <a:t>Generating informative and diverse conversational responses via adversarial information maximization (Zhang et al. 2018b)</a:t>
            </a:r>
          </a:p>
          <a:p>
            <a:r>
              <a:rPr lang="en-US" altLang="ko-KR" dirty="0"/>
              <a:t>Or endowing responses with</a:t>
            </a:r>
          </a:p>
          <a:p>
            <a:pPr lvl="1"/>
            <a:r>
              <a:rPr lang="en-US" altLang="ko-KR" dirty="0"/>
              <a:t>Knowledge</a:t>
            </a:r>
          </a:p>
          <a:p>
            <a:pPr lvl="2"/>
            <a:r>
              <a:rPr lang="en-US" altLang="ko-KR" dirty="0"/>
              <a:t>Commonsense Knowledge Aware Conversation Generation with Graph Attention</a:t>
            </a:r>
            <a:br>
              <a:rPr lang="en-US" altLang="ko-KR" dirty="0"/>
            </a:br>
            <a:r>
              <a:rPr lang="en-US" altLang="ko-KR" dirty="0"/>
              <a:t>(Zhou et al. 2018b)</a:t>
            </a:r>
          </a:p>
          <a:p>
            <a:pPr lvl="2"/>
            <a:r>
              <a:rPr lang="en-US" altLang="ko-KR" dirty="0"/>
              <a:t>Wizard of Wikipedia: Knowledge-Powered Conversational Agents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Dinan</a:t>
            </a:r>
            <a:r>
              <a:rPr lang="en-US" altLang="ko-KR" dirty="0"/>
              <a:t> et al. 2019b)</a:t>
            </a:r>
          </a:p>
          <a:p>
            <a:pPr lvl="1"/>
            <a:r>
              <a:rPr lang="en-US" altLang="ko-KR" dirty="0"/>
              <a:t>Personality</a:t>
            </a:r>
          </a:p>
          <a:p>
            <a:pPr lvl="2"/>
            <a:r>
              <a:rPr lang="en-US" altLang="ko-KR" dirty="0"/>
              <a:t>A Persona-Based Neural Conversation Model</a:t>
            </a:r>
            <a:br>
              <a:rPr lang="en-US" altLang="ko-KR" dirty="0"/>
            </a:br>
            <a:r>
              <a:rPr lang="en-US" altLang="ko-KR" dirty="0"/>
              <a:t>(Li et al. 2016a)</a:t>
            </a:r>
          </a:p>
          <a:p>
            <a:pPr lvl="2"/>
            <a:r>
              <a:rPr lang="en-US" altLang="ko-KR" dirty="0"/>
              <a:t>Personalizing Dialogue Agents: I have a dog, do you have pets too?</a:t>
            </a:r>
            <a:br>
              <a:rPr lang="en-US" altLang="ko-KR" dirty="0"/>
            </a:br>
            <a:r>
              <a:rPr lang="en-US" altLang="ko-KR" dirty="0"/>
              <a:t>(Zhang et al. 2018a)</a:t>
            </a:r>
          </a:p>
          <a:p>
            <a:pPr lvl="1"/>
            <a:r>
              <a:rPr lang="en-US" altLang="ko-KR" dirty="0"/>
              <a:t>Emotion</a:t>
            </a:r>
          </a:p>
          <a:p>
            <a:pPr lvl="2"/>
            <a:r>
              <a:rPr lang="en-US" altLang="ko-KR" dirty="0"/>
              <a:t>Emotional Chatting Machine: Emotional Conversation Generation with Internal and External Memory </a:t>
            </a:r>
            <a:br>
              <a:rPr lang="en-US" altLang="ko-KR" dirty="0"/>
            </a:br>
            <a:r>
              <a:rPr lang="en-US" altLang="ko-KR" dirty="0"/>
              <a:t>(Zhou et al. 2018a)</a:t>
            </a:r>
          </a:p>
          <a:p>
            <a:pPr lvl="2"/>
            <a:r>
              <a:rPr lang="en-US" altLang="ko-KR" dirty="0"/>
              <a:t>An Affect-Rich Neural Conversational Model with Biased Attention and Weighted Cross-Entropy Loss</a:t>
            </a:r>
            <a:br>
              <a:rPr lang="en-US" altLang="ko-KR" dirty="0"/>
            </a:br>
            <a:r>
              <a:rPr lang="en-US" altLang="ko-KR" dirty="0"/>
              <a:t>(Zhong, Wang, and Miao 2019)</a:t>
            </a:r>
          </a:p>
          <a:p>
            <a:pPr lvl="1"/>
            <a:r>
              <a:rPr lang="en-US" altLang="ko-KR" dirty="0"/>
              <a:t>Empathy</a:t>
            </a:r>
          </a:p>
          <a:p>
            <a:pPr lvl="2"/>
            <a:r>
              <a:rPr lang="en-US" altLang="ko-KR" dirty="0"/>
              <a:t>Towards Empathetic Open-domain Conversation Models: A New Benchmark and Dataset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Rashkin</a:t>
            </a:r>
            <a:r>
              <a:rPr lang="en-US" altLang="ko-KR" dirty="0"/>
              <a:t> et al. 2019)</a:t>
            </a:r>
          </a:p>
          <a:p>
            <a:pPr lvl="2"/>
            <a:r>
              <a:rPr lang="en-US" altLang="ko-KR" dirty="0"/>
              <a:t>Towards Persona-Based Empathetic Conversational Models</a:t>
            </a:r>
            <a:br>
              <a:rPr lang="en-US" altLang="ko-KR" dirty="0"/>
            </a:br>
            <a:r>
              <a:rPr lang="en-US" altLang="ko-KR" dirty="0"/>
              <a:t>(Zhong et al. 2020)</a:t>
            </a:r>
          </a:p>
        </p:txBody>
      </p:sp>
    </p:spTree>
    <p:extLst>
      <p:ext uri="{BB962C8B-B14F-4D97-AF65-F5344CB8AC3E}">
        <p14:creationId xmlns:p14="http://schemas.microsoft.com/office/powerpoint/2010/main" val="97164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These methods are focusing on models that passively respond to user messages</a:t>
            </a:r>
          </a:p>
          <a:p>
            <a:r>
              <a:rPr lang="ko-KR" altLang="en-US" dirty="0"/>
              <a:t>하지만 현실 세계의 </a:t>
            </a:r>
            <a:r>
              <a:rPr lang="ko-KR" altLang="en-US" dirty="0" err="1"/>
              <a:t>챗봇은</a:t>
            </a:r>
            <a:r>
              <a:rPr lang="ko-KR" altLang="en-US" dirty="0"/>
              <a:t> 대화를 특정 타겟 토픽으로 이끌어가는 것이 필요함</a:t>
            </a:r>
            <a:endParaRPr lang="en-US" altLang="ko-KR" dirty="0"/>
          </a:p>
          <a:p>
            <a:pPr lvl="1"/>
            <a:r>
              <a:rPr lang="en-US" altLang="ko-KR" dirty="0"/>
              <a:t>E.g., Conversational recommendation, psychotherapy and education</a:t>
            </a:r>
          </a:p>
          <a:p>
            <a:pPr lvl="1"/>
            <a:r>
              <a:rPr lang="en-US" altLang="ko-KR" dirty="0"/>
              <a:t>During a casual conversation, the agent may actively lead the user to a specific product or service that agent wants to introduce and recommend</a:t>
            </a:r>
          </a:p>
          <a:p>
            <a:pPr lvl="1"/>
            <a:r>
              <a:rPr lang="ko-KR" altLang="en-US" dirty="0"/>
              <a:t>이러한 </a:t>
            </a:r>
            <a:r>
              <a:rPr lang="en-US" altLang="ko-KR" dirty="0"/>
              <a:t>Task</a:t>
            </a:r>
            <a:r>
              <a:rPr lang="ko-KR" altLang="en-US" dirty="0"/>
              <a:t>와 새로운 벤치마크로 </a:t>
            </a:r>
            <a:r>
              <a:rPr lang="en-US" altLang="ko-KR" dirty="0"/>
              <a:t>Open Domain Dialogue</a:t>
            </a:r>
            <a:r>
              <a:rPr lang="ko-KR" altLang="en-US" dirty="0"/>
              <a:t>에서 파생된 문제를 해결하려고 함</a:t>
            </a:r>
            <a:endParaRPr lang="en-US" altLang="ko-KR" dirty="0"/>
          </a:p>
          <a:p>
            <a:pPr lvl="2"/>
            <a:r>
              <a:rPr lang="en-US" altLang="ko-KR" b="1" dirty="0"/>
              <a:t>Target-Guided Open-Domain Conversation (Tang</a:t>
            </a:r>
            <a:r>
              <a:rPr lang="ko-KR" altLang="en-US" b="1" dirty="0"/>
              <a:t> </a:t>
            </a:r>
            <a:r>
              <a:rPr lang="en-US" altLang="ko-KR" b="1" dirty="0"/>
              <a:t>et al. 2019)</a:t>
            </a:r>
          </a:p>
          <a:p>
            <a:pPr lvl="2"/>
            <a:r>
              <a:rPr lang="en-US" altLang="ko-KR" b="1" dirty="0"/>
              <a:t>Dynamic Knowledge Routing Network for Target-Guided Open Domain Conversation</a:t>
            </a:r>
            <a:br>
              <a:rPr lang="en-US" altLang="ko-KR" b="1" dirty="0"/>
            </a:br>
            <a:r>
              <a:rPr lang="en-US" altLang="ko-KR" b="1" dirty="0"/>
              <a:t>(Qin et al. 2020)</a:t>
            </a:r>
          </a:p>
        </p:txBody>
      </p:sp>
    </p:spTree>
    <p:extLst>
      <p:ext uri="{BB962C8B-B14F-4D97-AF65-F5344CB8AC3E}">
        <p14:creationId xmlns:p14="http://schemas.microsoft.com/office/powerpoint/2010/main" val="182761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다음과 같은 </a:t>
            </a:r>
            <a:r>
              <a:rPr lang="en-US" altLang="ko-KR" dirty="0"/>
              <a:t>Target Guided Open-Domain Conversation </a:t>
            </a:r>
            <a:r>
              <a:rPr lang="ko-KR" altLang="en-US" dirty="0"/>
              <a:t>문제를 해결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CFFED8-8123-4D17-B42D-BB7F3F036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38348"/>
            <a:ext cx="6672064" cy="24947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230FDD-0394-486A-9B5F-2C652EAE4FBD}"/>
              </a:ext>
            </a:extLst>
          </p:cNvPr>
          <p:cNvSpPr txBox="1"/>
          <p:nvPr/>
        </p:nvSpPr>
        <p:spPr>
          <a:xfrm>
            <a:off x="6923584" y="3429000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7A31B0F-12DC-4FBF-AAD9-EFBB0122A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499292"/>
              </p:ext>
            </p:extLst>
          </p:nvPr>
        </p:nvGraphicFramePr>
        <p:xfrm>
          <a:off x="0" y="3860673"/>
          <a:ext cx="576064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3262502828"/>
                    </a:ext>
                  </a:extLst>
                </a:gridCol>
              </a:tblGrid>
              <a:tr h="334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데이터셋 구조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59304"/>
                  </a:ext>
                </a:extLst>
              </a:tr>
              <a:tr h="334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발화들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63736"/>
                  </a:ext>
                </a:extLst>
              </a:tr>
              <a:tr h="334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Gold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답변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16314"/>
                  </a:ext>
                </a:extLst>
              </a:tr>
              <a:tr h="57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말한 발화의 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Keyword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들</a:t>
                      </a:r>
                      <a:b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학습을 위한 입력으로 사용되지만 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gold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사용되지는 않음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72619"/>
                  </a:ext>
                </a:extLst>
              </a:tr>
              <a:tr h="577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챗봇이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말한 발화의 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Keyword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들</a:t>
                      </a:r>
                      <a:endParaRPr lang="en-US" altLang="ko-KR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입력으로도 사용되고 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loss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구하기 위한 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gold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사용됨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109124"/>
                  </a:ext>
                </a:extLst>
              </a:tr>
              <a:tr h="334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Target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5160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22E2433-B4AC-43D6-A0C9-59AA4BCD10EF}"/>
              </a:ext>
            </a:extLst>
          </p:cNvPr>
          <p:cNvCxnSpPr>
            <a:cxnSpLocks/>
          </p:cNvCxnSpPr>
          <p:nvPr/>
        </p:nvCxnSpPr>
        <p:spPr>
          <a:xfrm>
            <a:off x="5564624" y="3613666"/>
            <a:ext cx="17281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376C1E9-BDFF-4332-B829-744A92C9B9DF}"/>
              </a:ext>
            </a:extLst>
          </p:cNvPr>
          <p:cNvCxnSpPr>
            <a:cxnSpLocks/>
          </p:cNvCxnSpPr>
          <p:nvPr/>
        </p:nvCxnSpPr>
        <p:spPr>
          <a:xfrm flipH="1">
            <a:off x="3995936" y="1844824"/>
            <a:ext cx="144016" cy="3600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D1003E3-E735-4436-ABB9-98797F7A91B8}"/>
              </a:ext>
            </a:extLst>
          </p:cNvPr>
          <p:cNvCxnSpPr>
            <a:cxnSpLocks/>
          </p:cNvCxnSpPr>
          <p:nvPr/>
        </p:nvCxnSpPr>
        <p:spPr>
          <a:xfrm>
            <a:off x="3995936" y="2204864"/>
            <a:ext cx="864096" cy="2880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54C2265-A0C6-4866-9365-DEE92FD8C172}"/>
              </a:ext>
            </a:extLst>
          </p:cNvPr>
          <p:cNvCxnSpPr>
            <a:cxnSpLocks/>
          </p:cNvCxnSpPr>
          <p:nvPr/>
        </p:nvCxnSpPr>
        <p:spPr>
          <a:xfrm flipH="1">
            <a:off x="3635896" y="1844824"/>
            <a:ext cx="504056" cy="3600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45A178F-7B70-42D3-B8B1-8FFEEDAFE824}"/>
              </a:ext>
            </a:extLst>
          </p:cNvPr>
          <p:cNvCxnSpPr>
            <a:cxnSpLocks/>
          </p:cNvCxnSpPr>
          <p:nvPr/>
        </p:nvCxnSpPr>
        <p:spPr>
          <a:xfrm flipH="1">
            <a:off x="2555776" y="2871410"/>
            <a:ext cx="636497" cy="38800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0E33F2B-8DD7-4C91-8FA8-F63BF1282014}"/>
              </a:ext>
            </a:extLst>
          </p:cNvPr>
          <p:cNvCxnSpPr>
            <a:cxnSpLocks/>
          </p:cNvCxnSpPr>
          <p:nvPr/>
        </p:nvCxnSpPr>
        <p:spPr>
          <a:xfrm>
            <a:off x="7235280" y="1713854"/>
            <a:ext cx="91244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3A08A4-0BF4-4A11-AFB3-BE2A5122D75D}"/>
              </a:ext>
            </a:extLst>
          </p:cNvPr>
          <p:cNvSpPr txBox="1"/>
          <p:nvPr/>
        </p:nvSpPr>
        <p:spPr>
          <a:xfrm>
            <a:off x="7079432" y="1702549"/>
            <a:ext cx="1224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Keyword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Transition</a:t>
            </a:r>
            <a:endParaRPr lang="ko-KR" altLang="en-US" b="1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BB030EE-F93B-446E-96ED-2684975E0D0F}"/>
              </a:ext>
            </a:extLst>
          </p:cNvPr>
          <p:cNvCxnSpPr>
            <a:cxnSpLocks/>
          </p:cNvCxnSpPr>
          <p:nvPr/>
        </p:nvCxnSpPr>
        <p:spPr>
          <a:xfrm flipH="1">
            <a:off x="3192273" y="2546622"/>
            <a:ext cx="1651285" cy="3247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837EC8E-1552-4869-B7B1-3E90B8AE4A66}"/>
              </a:ext>
            </a:extLst>
          </p:cNvPr>
          <p:cNvCxnSpPr>
            <a:cxnSpLocks/>
          </p:cNvCxnSpPr>
          <p:nvPr/>
        </p:nvCxnSpPr>
        <p:spPr>
          <a:xfrm>
            <a:off x="2582064" y="3233255"/>
            <a:ext cx="2782024" cy="3804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9EE04AD-13CD-421B-91D6-0C01B11447DF}"/>
              </a:ext>
            </a:extLst>
          </p:cNvPr>
          <p:cNvSpPr txBox="1"/>
          <p:nvPr/>
        </p:nvSpPr>
        <p:spPr>
          <a:xfrm>
            <a:off x="6012160" y="3919939"/>
            <a:ext cx="3024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Comics drawings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8EE15A-9B66-4D2A-9700-9FA2ADABF7BE}"/>
              </a:ext>
            </a:extLst>
          </p:cNvPr>
          <p:cNvSpPr txBox="1"/>
          <p:nvPr/>
        </p:nvSpPr>
        <p:spPr>
          <a:xfrm>
            <a:off x="6985249" y="4339761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italian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2D009C-093B-4D86-A6FA-64941CBE7AA3}"/>
              </a:ext>
            </a:extLst>
          </p:cNvPr>
          <p:cNvSpPr txBox="1"/>
          <p:nvPr/>
        </p:nvSpPr>
        <p:spPr>
          <a:xfrm>
            <a:off x="6942741" y="4786119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vegan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1D9907-7FDA-4406-BEBE-BB295F3E240D}"/>
              </a:ext>
            </a:extLst>
          </p:cNvPr>
          <p:cNvSpPr txBox="1"/>
          <p:nvPr/>
        </p:nvSpPr>
        <p:spPr>
          <a:xfrm>
            <a:off x="6921465" y="528384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vegan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44073A-CD9E-4F00-B6FB-F4BEDD5122D4}"/>
              </a:ext>
            </a:extLst>
          </p:cNvPr>
          <p:cNvSpPr txBox="1"/>
          <p:nvPr/>
        </p:nvSpPr>
        <p:spPr>
          <a:xfrm>
            <a:off x="6904226" y="5732815"/>
            <a:ext cx="143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sandwiches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FD08BF-02C7-48A3-BF19-1DCDD1974D7D}"/>
              </a:ext>
            </a:extLst>
          </p:cNvPr>
          <p:cNvSpPr txBox="1"/>
          <p:nvPr/>
        </p:nvSpPr>
        <p:spPr>
          <a:xfrm>
            <a:off x="6816919" y="6372036"/>
            <a:ext cx="143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juice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6E80A2C-C526-48DE-A332-8EF9415A3629}"/>
              </a:ext>
            </a:extLst>
          </p:cNvPr>
          <p:cNvCxnSpPr>
            <a:cxnSpLocks/>
          </p:cNvCxnSpPr>
          <p:nvPr/>
        </p:nvCxnSpPr>
        <p:spPr>
          <a:xfrm>
            <a:off x="7510127" y="4138656"/>
            <a:ext cx="44682" cy="247000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652AD53-AC37-4562-A3E0-188817FC748C}"/>
              </a:ext>
            </a:extLst>
          </p:cNvPr>
          <p:cNvCxnSpPr>
            <a:cxnSpLocks/>
          </p:cNvCxnSpPr>
          <p:nvPr/>
        </p:nvCxnSpPr>
        <p:spPr>
          <a:xfrm>
            <a:off x="4843558" y="2546622"/>
            <a:ext cx="0" cy="3247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1A87F79-CC36-40B6-8B7B-D2ED9927D9D9}"/>
              </a:ext>
            </a:extLst>
          </p:cNvPr>
          <p:cNvCxnSpPr>
            <a:cxnSpLocks/>
          </p:cNvCxnSpPr>
          <p:nvPr/>
        </p:nvCxnSpPr>
        <p:spPr>
          <a:xfrm>
            <a:off x="3299777" y="2871410"/>
            <a:ext cx="1795301" cy="38800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0D6662A-F5AF-4761-976B-5275A75A1A0D}"/>
              </a:ext>
            </a:extLst>
          </p:cNvPr>
          <p:cNvCxnSpPr>
            <a:cxnSpLocks/>
          </p:cNvCxnSpPr>
          <p:nvPr/>
        </p:nvCxnSpPr>
        <p:spPr>
          <a:xfrm flipH="1">
            <a:off x="2516563" y="3244560"/>
            <a:ext cx="131003" cy="4228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E541E52-234A-4C41-B396-0F3A7149D01C}"/>
              </a:ext>
            </a:extLst>
          </p:cNvPr>
          <p:cNvCxnSpPr>
            <a:cxnSpLocks/>
          </p:cNvCxnSpPr>
          <p:nvPr/>
        </p:nvCxnSpPr>
        <p:spPr>
          <a:xfrm>
            <a:off x="2647566" y="3221950"/>
            <a:ext cx="1325510" cy="4030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90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Challenge</a:t>
            </a:r>
          </a:p>
          <a:p>
            <a:pPr lvl="1"/>
            <a:r>
              <a:rPr lang="en-US" altLang="ko-KR" dirty="0"/>
              <a:t>How to balance the tradeoff between maximizing keyword transition smoothness and minimizing the number of turns taken to reach the target</a:t>
            </a:r>
          </a:p>
          <a:p>
            <a:pPr lvl="1"/>
            <a:r>
              <a:rPr lang="ko-KR" altLang="en-US" dirty="0"/>
              <a:t>그리고 기본적으로 답변 발화는 타겟 단어에 관한 내용이 나와야 성공했다 판단</a:t>
            </a:r>
            <a:br>
              <a:rPr lang="en-US" altLang="ko-KR" dirty="0"/>
            </a:br>
            <a:r>
              <a:rPr lang="en-US" altLang="ko-KR" dirty="0"/>
              <a:t>(success rate)</a:t>
            </a:r>
          </a:p>
          <a:p>
            <a:r>
              <a:rPr lang="en-US" altLang="ko-KR" dirty="0"/>
              <a:t>Passively responding to the user solely based on history</a:t>
            </a:r>
          </a:p>
          <a:p>
            <a:pPr lvl="1"/>
            <a:r>
              <a:rPr lang="en-US" altLang="ko-KR" dirty="0"/>
              <a:t>High smoothness / many turns to reach the target</a:t>
            </a:r>
          </a:p>
          <a:p>
            <a:r>
              <a:rPr lang="en-US" altLang="ko-KR" dirty="0"/>
              <a:t>Directly</a:t>
            </a:r>
            <a:r>
              <a:rPr lang="ko-KR" altLang="en-US" dirty="0"/>
              <a:t> </a:t>
            </a:r>
            <a:r>
              <a:rPr lang="en-US" altLang="ko-KR" dirty="0"/>
              <a:t>jumping to the target word by ignoring the history</a:t>
            </a:r>
          </a:p>
          <a:p>
            <a:pPr lvl="1"/>
            <a:r>
              <a:rPr lang="en-US" altLang="ko-KR" dirty="0"/>
              <a:t>low smoothness / less turns to reach the target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382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</a:t>
            </a:r>
            <a:r>
              <a:rPr lang="ko-KR" altLang="en-US" dirty="0"/>
              <a:t> </a:t>
            </a:r>
            <a:r>
              <a:rPr lang="en-US" altLang="ko-KR" dirty="0"/>
              <a:t>Work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Target guided Open-Domain Conversation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Target-Guided Open-Domain Conversation (Tang</a:t>
            </a:r>
            <a:r>
              <a:rPr lang="ko-KR" altLang="en-US" dirty="0"/>
              <a:t> </a:t>
            </a:r>
            <a:r>
              <a:rPr lang="en-US" altLang="ko-KR" dirty="0"/>
              <a:t>et al. 2019)</a:t>
            </a:r>
            <a:r>
              <a:rPr lang="ko-KR" altLang="en-US" dirty="0"/>
              <a:t>에서 </a:t>
            </a:r>
            <a:r>
              <a:rPr lang="en-US" altLang="ko-KR" dirty="0"/>
              <a:t>Task</a:t>
            </a:r>
            <a:r>
              <a:rPr lang="ko-KR" altLang="en-US" dirty="0"/>
              <a:t>를 해결하기 위해 두 가지 </a:t>
            </a:r>
            <a:r>
              <a:rPr lang="en-US" altLang="ko-KR" dirty="0"/>
              <a:t>sub-problems</a:t>
            </a:r>
            <a:r>
              <a:rPr lang="ko-KR" altLang="en-US" dirty="0"/>
              <a:t>로 쪼갬</a:t>
            </a:r>
            <a:endParaRPr lang="en-US" altLang="ko-KR" dirty="0"/>
          </a:p>
          <a:p>
            <a:pPr lvl="1"/>
            <a:r>
              <a:rPr lang="en-US" altLang="ko-KR" dirty="0"/>
              <a:t>Next-turn keyword selection</a:t>
            </a:r>
          </a:p>
          <a:p>
            <a:pPr lvl="2"/>
            <a:r>
              <a:rPr lang="ko-KR" altLang="en-US" dirty="0"/>
              <a:t>모델이 답변하기 전에 이번 답변 때 사용할</a:t>
            </a:r>
            <a:r>
              <a:rPr lang="en-US" altLang="ko-KR" dirty="0"/>
              <a:t>, transition</a:t>
            </a:r>
            <a:r>
              <a:rPr lang="ko-KR" altLang="en-US" dirty="0"/>
              <a:t>이 적절하게 이루어질 </a:t>
            </a:r>
            <a:r>
              <a:rPr lang="en-US" altLang="ko-KR" dirty="0"/>
              <a:t>keywords</a:t>
            </a:r>
            <a:r>
              <a:rPr lang="ko-KR" altLang="en-US" dirty="0"/>
              <a:t>를 예측하는 작업</a:t>
            </a:r>
            <a:endParaRPr lang="en-US" altLang="ko-KR" dirty="0"/>
          </a:p>
          <a:p>
            <a:pPr lvl="1"/>
            <a:r>
              <a:rPr lang="en-US" altLang="ko-KR" dirty="0"/>
              <a:t>Keyword-augmented response retrieval</a:t>
            </a:r>
          </a:p>
          <a:p>
            <a:pPr lvl="2"/>
            <a:r>
              <a:rPr lang="ko-KR" altLang="en-US" dirty="0"/>
              <a:t>예측된 </a:t>
            </a:r>
            <a:r>
              <a:rPr lang="en-US" altLang="ko-KR" dirty="0"/>
              <a:t>keyword</a:t>
            </a:r>
            <a:r>
              <a:rPr lang="ko-KR" altLang="en-US" dirty="0"/>
              <a:t>와 </a:t>
            </a:r>
            <a:r>
              <a:rPr lang="en-US" altLang="ko-KR" dirty="0"/>
              <a:t>history</a:t>
            </a:r>
            <a:r>
              <a:rPr lang="ko-KR" altLang="en-US" dirty="0"/>
              <a:t>를 가지고 </a:t>
            </a:r>
            <a:r>
              <a:rPr lang="en-US" altLang="ko-KR" dirty="0"/>
              <a:t>candidates </a:t>
            </a:r>
            <a:r>
              <a:rPr lang="ko-KR" altLang="en-US" dirty="0"/>
              <a:t>중 가장 유사한 답변을 고르는 것</a:t>
            </a:r>
            <a:endParaRPr lang="en-US" altLang="ko-KR" dirty="0"/>
          </a:p>
          <a:p>
            <a:pPr lvl="1"/>
            <a:r>
              <a:rPr lang="ko-KR" altLang="en-US" dirty="0"/>
              <a:t>본 논문에서는 위와 같은 프로세스를 따르되 업그레이드 시킴</a:t>
            </a:r>
            <a:endParaRPr lang="en-US" altLang="ko-KR" dirty="0"/>
          </a:p>
          <a:p>
            <a:r>
              <a:rPr lang="en-US" altLang="ko-KR" dirty="0"/>
              <a:t>Dynamic Knowledge Routing Network for Target-Guided Open Domain Conversation (Qin et al. 2020)</a:t>
            </a:r>
            <a:r>
              <a:rPr lang="ko-KR" altLang="en-US" dirty="0"/>
              <a:t>은 본 논문 전의 </a:t>
            </a:r>
            <a:r>
              <a:rPr lang="en-US" altLang="ko-KR" dirty="0"/>
              <a:t>SOTA</a:t>
            </a:r>
            <a:r>
              <a:rPr lang="ko-KR" altLang="en-US" dirty="0"/>
              <a:t>로 역시 </a:t>
            </a:r>
            <a:r>
              <a:rPr lang="en-US" altLang="ko-KR" dirty="0"/>
              <a:t>(Tang et al. 2019)</a:t>
            </a:r>
            <a:r>
              <a:rPr lang="ko-KR" altLang="en-US" dirty="0"/>
              <a:t>를 업그레이드 시킴</a:t>
            </a:r>
            <a:endParaRPr lang="en-US" altLang="ko-KR" dirty="0"/>
          </a:p>
          <a:p>
            <a:pPr lvl="1"/>
            <a:r>
              <a:rPr lang="en-US" altLang="ko-KR" dirty="0"/>
              <a:t>1) Next-turn keyword prediction by only considering keyword transitions that are present in the training dataset</a:t>
            </a:r>
          </a:p>
          <a:p>
            <a:pPr lvl="1"/>
            <a:r>
              <a:rPr lang="en-US" altLang="ko-KR" dirty="0"/>
              <a:t>2) keyword-augmented response retrieval by constraining that the selected response must contain the predicted keyword or a keyword closer to the target keyword</a:t>
            </a:r>
          </a:p>
        </p:txBody>
      </p:sp>
    </p:spTree>
    <p:extLst>
      <p:ext uri="{BB962C8B-B14F-4D97-AF65-F5344CB8AC3E}">
        <p14:creationId xmlns:p14="http://schemas.microsoft.com/office/powerpoint/2010/main" val="419631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</a:t>
            </a:r>
            <a:r>
              <a:rPr lang="ko-KR" altLang="en-US" dirty="0"/>
              <a:t> </a:t>
            </a:r>
            <a:r>
              <a:rPr lang="en-US" altLang="ko-KR" dirty="0"/>
              <a:t>Work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Target guided Open-Domain Conversation(</a:t>
            </a:r>
            <a:r>
              <a:rPr lang="ko-KR" altLang="en-US" dirty="0"/>
              <a:t>문제점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(Tang</a:t>
            </a:r>
            <a:r>
              <a:rPr lang="ko-KR" altLang="en-US" dirty="0"/>
              <a:t> </a:t>
            </a:r>
            <a:r>
              <a:rPr lang="en-US" altLang="ko-KR" dirty="0"/>
              <a:t>et</a:t>
            </a:r>
            <a:r>
              <a:rPr lang="ko-KR" altLang="en-US" dirty="0"/>
              <a:t> </a:t>
            </a:r>
            <a:r>
              <a:rPr lang="en-US" altLang="ko-KR" dirty="0"/>
              <a:t>al.</a:t>
            </a:r>
            <a:r>
              <a:rPr lang="ko-KR" altLang="en-US" dirty="0"/>
              <a:t> </a:t>
            </a:r>
            <a:r>
              <a:rPr lang="en-US" altLang="ko-KR" dirty="0"/>
              <a:t>2019)</a:t>
            </a:r>
            <a:r>
              <a:rPr lang="ko-KR" altLang="en-US" dirty="0"/>
              <a:t>와 </a:t>
            </a:r>
            <a:r>
              <a:rPr lang="en-US" altLang="ko-KR" dirty="0"/>
              <a:t>(Qin et al. 2020)</a:t>
            </a:r>
            <a:r>
              <a:rPr lang="ko-KR" altLang="en-US" dirty="0"/>
              <a:t>의 문제점</a:t>
            </a:r>
            <a:endParaRPr lang="en-US" altLang="ko-KR" dirty="0"/>
          </a:p>
          <a:p>
            <a:pPr lvl="1"/>
            <a:r>
              <a:rPr lang="ko-KR" altLang="en-US" dirty="0"/>
              <a:t>데이터셋을 사람이 직접 구축하는 것이 아니라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Keyword </a:t>
            </a:r>
            <a:r>
              <a:rPr lang="ko-KR" altLang="en-US" dirty="0"/>
              <a:t>추출과 </a:t>
            </a:r>
            <a:r>
              <a:rPr lang="en-US" altLang="ko-KR" dirty="0"/>
              <a:t>Keyword transition </a:t>
            </a:r>
            <a:r>
              <a:rPr lang="ko-KR" altLang="en-US" dirty="0"/>
              <a:t>전처리를 사람이 직접 대화를 읽고 문장마다 하는 것이 아님</a:t>
            </a:r>
            <a:r>
              <a:rPr lang="en-US" altLang="ko-KR" dirty="0"/>
              <a:t>) </a:t>
            </a:r>
            <a:r>
              <a:rPr lang="ko-KR" altLang="en-US" dirty="0"/>
              <a:t>신뢰성이 떨어지고 </a:t>
            </a:r>
            <a:r>
              <a:rPr lang="en-US" altLang="ko-KR" dirty="0"/>
              <a:t>noisy</a:t>
            </a:r>
            <a:r>
              <a:rPr lang="ko-KR" altLang="en-US" dirty="0"/>
              <a:t> 데이터가 너무 많다 </a:t>
            </a:r>
            <a:r>
              <a:rPr lang="en-US" altLang="ko-KR" dirty="0"/>
              <a:t>= keyword transitions</a:t>
            </a:r>
            <a:r>
              <a:rPr lang="ko-KR" altLang="en-US" dirty="0"/>
              <a:t>에 대해 </a:t>
            </a:r>
            <a:r>
              <a:rPr lang="en-US" altLang="ko-KR" dirty="0"/>
              <a:t>600</a:t>
            </a:r>
            <a:r>
              <a:rPr lang="ko-KR" altLang="en-US" dirty="0"/>
              <a:t>개를 테스트 해봤는데 </a:t>
            </a:r>
            <a:r>
              <a:rPr lang="en-US" altLang="ko-KR" dirty="0"/>
              <a:t>70</a:t>
            </a:r>
            <a:r>
              <a:rPr lang="ko-KR" altLang="en-US" dirty="0"/>
              <a:t>퍼센트나 부적절</a:t>
            </a:r>
            <a:endParaRPr lang="en-US" altLang="ko-KR" dirty="0"/>
          </a:p>
          <a:p>
            <a:pPr lvl="2"/>
            <a:r>
              <a:rPr lang="ko-KR" altLang="en-US" dirty="0"/>
              <a:t>따라서 이런 데이터셋으로 학습한 </a:t>
            </a:r>
            <a:r>
              <a:rPr lang="en-US" altLang="ko-KR" dirty="0"/>
              <a:t>next keyword predictor </a:t>
            </a:r>
            <a:r>
              <a:rPr lang="ko-KR" altLang="en-US" dirty="0"/>
              <a:t>역시 </a:t>
            </a:r>
            <a:r>
              <a:rPr lang="en-US" altLang="ko-KR" dirty="0"/>
              <a:t>unreliable</a:t>
            </a:r>
          </a:p>
          <a:p>
            <a:pPr lvl="1"/>
            <a:r>
              <a:rPr lang="ko-KR" altLang="en-US" dirty="0"/>
              <a:t>데이터셋도 잘못됐고 </a:t>
            </a:r>
            <a:r>
              <a:rPr lang="en-US" altLang="ko-KR" dirty="0"/>
              <a:t>next keyword(predictor</a:t>
            </a:r>
            <a:r>
              <a:rPr lang="ko-KR" altLang="en-US" dirty="0"/>
              <a:t>의 알고리즘</a:t>
            </a:r>
            <a:r>
              <a:rPr lang="en-US" altLang="ko-KR" dirty="0"/>
              <a:t>)</a:t>
            </a:r>
            <a:r>
              <a:rPr lang="ko-KR" altLang="en-US" dirty="0"/>
              <a:t>를 선택하는 과정도 아쉽</a:t>
            </a:r>
            <a:endParaRPr lang="en-US" altLang="ko-KR" dirty="0"/>
          </a:p>
          <a:p>
            <a:pPr lvl="2"/>
            <a:r>
              <a:rPr lang="ko-KR" altLang="en-US" dirty="0"/>
              <a:t>단지 워드 </a:t>
            </a:r>
            <a:r>
              <a:rPr lang="ko-KR" altLang="en-US" dirty="0" err="1"/>
              <a:t>임베딩</a:t>
            </a:r>
            <a:r>
              <a:rPr lang="en-US" altLang="ko-KR" dirty="0"/>
              <a:t>(</a:t>
            </a:r>
            <a:r>
              <a:rPr lang="en-US" altLang="ko-KR" dirty="0" err="1"/>
              <a:t>GloVe</a:t>
            </a:r>
            <a:r>
              <a:rPr lang="en-US" altLang="ko-KR" dirty="0"/>
              <a:t>)</a:t>
            </a:r>
            <a:r>
              <a:rPr lang="ko-KR" altLang="en-US" dirty="0"/>
              <a:t>의 코사인 유사도를 통해 </a:t>
            </a:r>
            <a:r>
              <a:rPr lang="en-US" altLang="ko-KR" dirty="0"/>
              <a:t>target </a:t>
            </a:r>
            <a:r>
              <a:rPr lang="ko-KR" altLang="en-US" dirty="0"/>
              <a:t>단어에 더 가까운 </a:t>
            </a:r>
            <a:r>
              <a:rPr lang="en-US" altLang="ko-KR" dirty="0"/>
              <a:t>keyword</a:t>
            </a:r>
            <a:r>
              <a:rPr lang="ko-KR" altLang="en-US" dirty="0"/>
              <a:t>를 선택함</a:t>
            </a:r>
            <a:endParaRPr lang="en-US" altLang="ko-KR" dirty="0"/>
          </a:p>
          <a:p>
            <a:pPr lvl="2"/>
            <a:r>
              <a:rPr lang="ko-KR" altLang="en-US" dirty="0"/>
              <a:t>워드 </a:t>
            </a:r>
            <a:r>
              <a:rPr lang="ko-KR" altLang="en-US" dirty="0" err="1"/>
              <a:t>임베딩</a:t>
            </a:r>
            <a:r>
              <a:rPr lang="ko-KR" altLang="en-US" dirty="0"/>
              <a:t> 물론 좋다</a:t>
            </a:r>
            <a:r>
              <a:rPr lang="en-US" altLang="ko-KR" dirty="0"/>
              <a:t>(similar contexts have similar meanings, distributional) </a:t>
            </a:r>
            <a:r>
              <a:rPr lang="ko-KR" altLang="en-US" dirty="0"/>
              <a:t>하지만 </a:t>
            </a:r>
            <a:r>
              <a:rPr lang="en-US" altLang="ko-KR" dirty="0"/>
              <a:t>how humans relate words in conversational turn-taking</a:t>
            </a:r>
            <a:r>
              <a:rPr lang="ko-KR" altLang="en-US" dirty="0"/>
              <a:t>은 반영하지 못함</a:t>
            </a:r>
            <a:endParaRPr lang="en-US" altLang="ko-KR" dirty="0"/>
          </a:p>
          <a:p>
            <a:pPr lvl="1"/>
            <a:r>
              <a:rPr lang="en-US" altLang="ko-KR" dirty="0"/>
              <a:t>Retrieval </a:t>
            </a:r>
            <a:r>
              <a:rPr lang="ko-KR" altLang="en-US" dirty="0"/>
              <a:t>과정은 문제 삼지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/>
              <a:t>본 논문에서는 상식 그래프를 통해 위 문제를 해결</a:t>
            </a:r>
            <a:r>
              <a:rPr lang="en-US" altLang="ko-KR" b="1" dirty="0"/>
              <a:t> + retrieval </a:t>
            </a:r>
            <a:r>
              <a:rPr lang="ko-KR" altLang="en-US" b="1" dirty="0"/>
              <a:t>과정도 더불어 업그레이드 시킴</a:t>
            </a:r>
            <a:endParaRPr lang="en-US" altLang="ko-KR" b="1" dirty="0"/>
          </a:p>
          <a:p>
            <a:pPr lvl="2"/>
            <a:r>
              <a:rPr lang="en-US" altLang="ko-KR" dirty="0"/>
              <a:t>Humans rely on commonsense to reason, and commonsense reasoning plays an important role in the cognitive process of conversational turn-taking (</a:t>
            </a:r>
            <a:r>
              <a:rPr lang="en-US" altLang="ko-KR" dirty="0" err="1"/>
              <a:t>Schegloff</a:t>
            </a:r>
            <a:r>
              <a:rPr lang="en-US" altLang="ko-KR" dirty="0"/>
              <a:t> 1991; Stocky, </a:t>
            </a:r>
            <a:r>
              <a:rPr lang="en-US" altLang="ko-KR" dirty="0" err="1"/>
              <a:t>Faaborg</a:t>
            </a:r>
            <a:r>
              <a:rPr lang="en-US" altLang="ko-KR" dirty="0"/>
              <a:t>, and Lieberman 2004; Lieberman et al. 2004)</a:t>
            </a:r>
          </a:p>
        </p:txBody>
      </p:sp>
    </p:spTree>
    <p:extLst>
      <p:ext uri="{BB962C8B-B14F-4D97-AF65-F5344CB8AC3E}">
        <p14:creationId xmlns:p14="http://schemas.microsoft.com/office/powerpoint/2010/main" val="972818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</a:t>
            </a:r>
            <a:r>
              <a:rPr lang="ko-KR" altLang="en-US" dirty="0"/>
              <a:t> </a:t>
            </a:r>
            <a:r>
              <a:rPr lang="en-US" altLang="ko-KR" dirty="0"/>
              <a:t>Work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Target guided Open-Domain Conversation(</a:t>
            </a:r>
            <a:r>
              <a:rPr lang="ko-KR" altLang="en-US" dirty="0"/>
              <a:t>문제점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E536A80-2091-4FD4-ABA5-9F9E73923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6357" y="836712"/>
            <a:ext cx="6831285" cy="4638751"/>
          </a:xfr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8632AE7-469E-4BFF-960F-C0877788EEF6}"/>
              </a:ext>
            </a:extLst>
          </p:cNvPr>
          <p:cNvCxnSpPr>
            <a:cxnSpLocks/>
          </p:cNvCxnSpPr>
          <p:nvPr/>
        </p:nvCxnSpPr>
        <p:spPr>
          <a:xfrm flipH="1">
            <a:off x="3851920" y="2852936"/>
            <a:ext cx="1368152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6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11742</TotalTime>
  <Words>1999</Words>
  <Application>Microsoft Office PowerPoint</Application>
  <PresentationFormat>화면 슬라이드 쇼(4:3)</PresentationFormat>
  <Paragraphs>282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맑은 고딕</vt:lpstr>
      <vt:lpstr>나눔스퀘어</vt:lpstr>
      <vt:lpstr>Arial</vt:lpstr>
      <vt:lpstr>나눔스퀘어 ExtraBold</vt:lpstr>
      <vt:lpstr>Arial Unicode MS</vt:lpstr>
      <vt:lpstr>나눔바른고딕</vt:lpstr>
      <vt:lpstr>Wingdings</vt:lpstr>
      <vt:lpstr>나눔고딕</vt:lpstr>
      <vt:lpstr>Office 테마</vt:lpstr>
      <vt:lpstr>PowerPoint 프레젠테이션</vt:lpstr>
      <vt:lpstr>PowerPoint 프레젠테이션</vt:lpstr>
      <vt:lpstr>Introduction</vt:lpstr>
      <vt:lpstr>Introduction</vt:lpstr>
      <vt:lpstr>Introduction</vt:lpstr>
      <vt:lpstr>Introduction</vt:lpstr>
      <vt:lpstr>Related Work – Target guided Open-Domain Conversation</vt:lpstr>
      <vt:lpstr>Related Work – Target guided Open-Domain Conversation(문제점)</vt:lpstr>
      <vt:lpstr>Related Work – Target guided Open-Domain Conversation(문제점)</vt:lpstr>
      <vt:lpstr>Related Work – factoid knowledge graph</vt:lpstr>
      <vt:lpstr>Related Work – CKG</vt:lpstr>
      <vt:lpstr>Approach – Task Definition</vt:lpstr>
      <vt:lpstr>Approach – CKG</vt:lpstr>
      <vt:lpstr>Approach – CKG-aware Next-Turn Keyword Prediction</vt:lpstr>
      <vt:lpstr>Approach – CKG-aware Next-Turn Keyword Prediction</vt:lpstr>
      <vt:lpstr>Approach – CKG-Guided Keyword Selection Strategy</vt:lpstr>
      <vt:lpstr>Approach – Keyword-Augmented Response Retrieval </vt:lpstr>
      <vt:lpstr>Experiments - Dataset</vt:lpstr>
      <vt:lpstr>Experiments – Results, Keywords Prediction</vt:lpstr>
      <vt:lpstr>Experiments – Results, Keyword-Augmented Response Retrieval</vt:lpstr>
      <vt:lpstr>Experiments</vt:lpstr>
      <vt:lpstr>Experiments</vt:lpstr>
      <vt:lpstr>Conclusion &amp; Future Work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sjhr</dc:creator>
  <cp:lastModifiedBy>wongyu</cp:lastModifiedBy>
  <cp:revision>4555</cp:revision>
  <cp:lastPrinted>2020-02-26T22:51:53Z</cp:lastPrinted>
  <dcterms:created xsi:type="dcterms:W3CDTF">2013-11-16T15:06:08Z</dcterms:created>
  <dcterms:modified xsi:type="dcterms:W3CDTF">2021-01-13T04:45:56Z</dcterms:modified>
</cp:coreProperties>
</file>