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422" r:id="rId3"/>
    <p:sldId id="1249" r:id="rId4"/>
    <p:sldId id="1075" r:id="rId5"/>
    <p:sldId id="1250" r:id="rId6"/>
    <p:sldId id="1251" r:id="rId7"/>
    <p:sldId id="1253" r:id="rId8"/>
    <p:sldId id="1252" r:id="rId9"/>
    <p:sldId id="1254" r:id="rId10"/>
    <p:sldId id="1243" r:id="rId11"/>
    <p:sldId id="1255" r:id="rId12"/>
    <p:sldId id="1256" r:id="rId13"/>
    <p:sldId id="1257" r:id="rId14"/>
    <p:sldId id="1258" r:id="rId15"/>
    <p:sldId id="1259" r:id="rId16"/>
    <p:sldId id="1260" r:id="rId17"/>
    <p:sldId id="1262" r:id="rId18"/>
    <p:sldId id="1261" r:id="rId19"/>
    <p:sldId id="276" r:id="rId20"/>
  </p:sldIdLst>
  <p:sldSz cx="9144000" cy="6858000" type="screen4x3"/>
  <p:notesSz cx="6797675" cy="9928225"/>
  <p:embeddedFontLst>
    <p:embeddedFont>
      <p:font typeface="Arial Unicode MS" panose="020B0600000101010101" charset="-127"/>
      <p:regular r:id="rId22"/>
    </p:embeddedFont>
    <p:embeddedFont>
      <p:font typeface="나눔고딕" panose="020D0604000000000000" pitchFamily="50" charset="-127"/>
      <p:regular r:id="rId23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나눔스퀘어" panose="020B0600000101010101" pitchFamily="50" charset="-127"/>
      <p:regular r:id="rId27"/>
    </p:embeddedFont>
    <p:embeddedFont>
      <p:font typeface="나눔스퀘어 ExtraBold" panose="020B06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설명해주기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816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모델만 </a:t>
            </a:r>
            <a:r>
              <a:rPr lang="ko-KR" altLang="en-US" dirty="0" err="1"/>
              <a:t>비교한게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모델만 </a:t>
            </a:r>
            <a:r>
              <a:rPr lang="ko-KR" altLang="en-US" dirty="0" err="1"/>
              <a:t>비교한게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27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모델만 </a:t>
            </a:r>
            <a:r>
              <a:rPr lang="ko-KR" altLang="en-US" dirty="0" err="1"/>
              <a:t>비교한게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2019 </a:t>
            </a:r>
            <a:r>
              <a:rPr lang="ko-KR" altLang="en-US" dirty="0"/>
              <a:t>모델만 </a:t>
            </a:r>
            <a:r>
              <a:rPr lang="ko-KR" altLang="en-US" dirty="0" err="1"/>
              <a:t>비교한게</a:t>
            </a:r>
            <a:r>
              <a:rPr lang="ko-KR" altLang="en-US" dirty="0"/>
              <a:t> 아쉽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18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Weibo</a:t>
            </a:r>
            <a:r>
              <a:rPr lang="ko-KR" altLang="en-US" dirty="0"/>
              <a:t>에 대해 진행하지 않은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42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Weibo</a:t>
            </a:r>
            <a:r>
              <a:rPr lang="ko-KR" altLang="en-US" dirty="0"/>
              <a:t>에 대해 진행하지 않은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500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Weibo</a:t>
            </a:r>
            <a:r>
              <a:rPr lang="ko-KR" altLang="en-US" dirty="0"/>
              <a:t>에 대해 진행하지 않은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52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Weibo</a:t>
            </a:r>
            <a:r>
              <a:rPr lang="ko-KR" altLang="en-US" dirty="0"/>
              <a:t>에 대해 진행하지 않은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83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Engagement &amp; diversity</a:t>
            </a:r>
            <a:r>
              <a:rPr lang="ko-KR" altLang="en-US" dirty="0"/>
              <a:t>랑 </a:t>
            </a:r>
            <a:r>
              <a:rPr lang="en-US" altLang="ko-KR" dirty="0"/>
              <a:t>informative</a:t>
            </a:r>
            <a:r>
              <a:rPr lang="ko-KR" altLang="en-US" dirty="0"/>
              <a:t>랑 매우 비슷하지만 느낌이 다름 </a:t>
            </a:r>
            <a:endParaRPr lang="en-US" altLang="ko-KR" dirty="0"/>
          </a:p>
          <a:p>
            <a:r>
              <a:rPr lang="en-US" altLang="ko-KR" dirty="0"/>
              <a:t>Engagement &amp; diversity = </a:t>
            </a:r>
            <a:r>
              <a:rPr lang="ko-KR" altLang="en-US" dirty="0"/>
              <a:t>뭔가 구체적으로 답하긴 하지만 어떤 정보를 </a:t>
            </a:r>
            <a:r>
              <a:rPr lang="ko-KR" altLang="en-US" dirty="0" err="1"/>
              <a:t>준다기</a:t>
            </a:r>
            <a:r>
              <a:rPr lang="ko-KR" altLang="en-US" dirty="0"/>
              <a:t> 보다는 흥미로운 답변</a:t>
            </a:r>
            <a:endParaRPr lang="en-US" altLang="ko-KR" dirty="0"/>
          </a:p>
          <a:p>
            <a:r>
              <a:rPr lang="en-US" altLang="ko-KR" dirty="0"/>
              <a:t>Informative</a:t>
            </a:r>
            <a:r>
              <a:rPr lang="ko-KR" altLang="en-US" dirty="0"/>
              <a:t>는 뭔가 이전 발화 </a:t>
            </a:r>
            <a:r>
              <a:rPr lang="en-US" altLang="ko-KR" dirty="0"/>
              <a:t>&amp; </a:t>
            </a:r>
            <a:r>
              <a:rPr lang="ko-KR" altLang="en-US" dirty="0"/>
              <a:t>질문에 더 구체적으로 답을 하는 것이고</a:t>
            </a:r>
            <a:r>
              <a:rPr lang="en-US" altLang="ko-KR" dirty="0"/>
              <a:t>, </a:t>
            </a:r>
            <a:r>
              <a:rPr lang="ko-KR" altLang="en-US" dirty="0"/>
              <a:t>어떤 정보를 구체적으로 주는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Discourse</a:t>
            </a:r>
            <a:r>
              <a:rPr lang="ko-KR" altLang="en-US" dirty="0"/>
              <a:t>와 </a:t>
            </a:r>
            <a:r>
              <a:rPr lang="en-US" altLang="ko-KR" dirty="0"/>
              <a:t>utterance, token </a:t>
            </a:r>
            <a:r>
              <a:rPr lang="ko-KR" altLang="en-US" dirty="0"/>
              <a:t>레벨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Good morning, can I help you, coffee please </a:t>
            </a:r>
            <a:r>
              <a:rPr lang="ko-KR" altLang="en-US" dirty="0"/>
              <a:t>설명 </a:t>
            </a:r>
            <a:r>
              <a:rPr lang="en-US" altLang="ko-KR" dirty="0"/>
              <a:t>= full pair wise = inefficient = regardless their distances and semantic units = </a:t>
            </a:r>
            <a:r>
              <a:rPr lang="ko-KR" altLang="en-US" dirty="0" err="1"/>
              <a:t>디코더에도</a:t>
            </a:r>
            <a:r>
              <a:rPr lang="ko-KR" altLang="en-US" dirty="0"/>
              <a:t> 악영향</a:t>
            </a:r>
            <a:r>
              <a:rPr lang="en-US" altLang="ko-KR" dirty="0"/>
              <a:t>(</a:t>
            </a:r>
            <a:r>
              <a:rPr lang="ko-KR" altLang="en-US" dirty="0"/>
              <a:t>모든 단어를 한번에 고려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Engagement &amp; diversity</a:t>
            </a:r>
            <a:r>
              <a:rPr lang="ko-KR" altLang="en-US" dirty="0"/>
              <a:t>랑 </a:t>
            </a:r>
            <a:r>
              <a:rPr lang="en-US" altLang="ko-KR" dirty="0"/>
              <a:t>informative</a:t>
            </a:r>
            <a:r>
              <a:rPr lang="ko-KR" altLang="en-US" dirty="0"/>
              <a:t>랑 매우 비슷하지만 느낌이 다름 </a:t>
            </a:r>
            <a:endParaRPr lang="en-US" altLang="ko-KR" dirty="0"/>
          </a:p>
          <a:p>
            <a:r>
              <a:rPr lang="en-US" altLang="ko-KR" dirty="0"/>
              <a:t>Engagement &amp; diversity = </a:t>
            </a:r>
            <a:r>
              <a:rPr lang="ko-KR" altLang="en-US" dirty="0"/>
              <a:t>뭔가 구체적으로 답하긴 하지만 어떤 정보를 </a:t>
            </a:r>
            <a:r>
              <a:rPr lang="ko-KR" altLang="en-US" dirty="0" err="1"/>
              <a:t>준다기</a:t>
            </a:r>
            <a:r>
              <a:rPr lang="ko-KR" altLang="en-US" dirty="0"/>
              <a:t> 보다는 흥미로운 답변</a:t>
            </a:r>
            <a:endParaRPr lang="en-US" altLang="ko-KR" dirty="0"/>
          </a:p>
          <a:p>
            <a:r>
              <a:rPr lang="en-US" altLang="ko-KR" dirty="0"/>
              <a:t>Informative</a:t>
            </a:r>
            <a:r>
              <a:rPr lang="ko-KR" altLang="en-US" dirty="0"/>
              <a:t>는 뭔가 이전 발화 </a:t>
            </a:r>
            <a:r>
              <a:rPr lang="en-US" altLang="ko-KR" dirty="0"/>
              <a:t>&amp; </a:t>
            </a:r>
            <a:r>
              <a:rPr lang="ko-KR" altLang="en-US" dirty="0"/>
              <a:t>질문에 더 구체적으로 답을 하는 것이고</a:t>
            </a:r>
            <a:r>
              <a:rPr lang="en-US" altLang="ko-KR" dirty="0"/>
              <a:t>, </a:t>
            </a:r>
            <a:r>
              <a:rPr lang="ko-KR" altLang="en-US" dirty="0"/>
              <a:t>어떤 정보를 구체적으로 주는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Discourse</a:t>
            </a:r>
            <a:r>
              <a:rPr lang="ko-KR" altLang="en-US" dirty="0"/>
              <a:t>와 </a:t>
            </a:r>
            <a:r>
              <a:rPr lang="en-US" altLang="ko-KR" dirty="0"/>
              <a:t>utterance, token </a:t>
            </a:r>
            <a:r>
              <a:rPr lang="ko-KR" altLang="en-US" dirty="0"/>
              <a:t>레벨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Good morning, can I help you, coffee please </a:t>
            </a:r>
            <a:r>
              <a:rPr lang="ko-KR" altLang="en-US" dirty="0"/>
              <a:t>설명 </a:t>
            </a:r>
            <a:r>
              <a:rPr lang="en-US" altLang="ko-KR" dirty="0"/>
              <a:t>= full pair wise = inefficient = regardless their distances and semantic units = </a:t>
            </a:r>
            <a:r>
              <a:rPr lang="ko-KR" altLang="en-US" dirty="0" err="1"/>
              <a:t>디코더에도</a:t>
            </a:r>
            <a:r>
              <a:rPr lang="ko-KR" altLang="en-US" dirty="0"/>
              <a:t> 악영향</a:t>
            </a:r>
            <a:r>
              <a:rPr lang="en-US" altLang="ko-KR" dirty="0"/>
              <a:t>(</a:t>
            </a:r>
            <a:r>
              <a:rPr lang="ko-KR" altLang="en-US" dirty="0"/>
              <a:t>모든 단어를 한번에 고려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15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6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마스크된</a:t>
            </a:r>
            <a:r>
              <a:rPr lang="ko-KR" altLang="en-US" dirty="0"/>
              <a:t> 문장을 맞춤으로써 뭔가 </a:t>
            </a:r>
            <a:r>
              <a:rPr lang="en-US" altLang="ko-KR" dirty="0"/>
              <a:t>coherence </a:t>
            </a:r>
            <a:r>
              <a:rPr lang="ko-KR" altLang="en-US" dirty="0"/>
              <a:t>능력 생김</a:t>
            </a:r>
            <a:r>
              <a:rPr lang="en-US" altLang="ko-KR" dirty="0"/>
              <a:t> = HIBERT</a:t>
            </a:r>
            <a:r>
              <a:rPr lang="ko-KR" altLang="en-US" dirty="0"/>
              <a:t>에서 쓰던 방법을 </a:t>
            </a:r>
            <a:r>
              <a:rPr lang="en-US" altLang="ko-KR" dirty="0"/>
              <a:t>regression</a:t>
            </a:r>
            <a:r>
              <a:rPr lang="ko-KR" altLang="en-US" dirty="0"/>
              <a:t>으로 했다 </a:t>
            </a:r>
            <a:r>
              <a:rPr lang="en-US" altLang="ko-KR" dirty="0"/>
              <a:t>(HIBERT</a:t>
            </a:r>
            <a:r>
              <a:rPr lang="ko-KR" altLang="en-US" dirty="0"/>
              <a:t>가 </a:t>
            </a:r>
            <a:r>
              <a:rPr lang="en-US" altLang="ko-KR" dirty="0"/>
              <a:t>Classification</a:t>
            </a:r>
            <a:r>
              <a:rPr lang="ko-KR" altLang="en-US" dirty="0"/>
              <a:t>인지 </a:t>
            </a:r>
            <a:r>
              <a:rPr lang="en-US" altLang="ko-KR" dirty="0"/>
              <a:t>regression</a:t>
            </a:r>
            <a:r>
              <a:rPr lang="ko-KR" altLang="en-US" dirty="0"/>
              <a:t>인지는 모르겠다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Classification</a:t>
            </a:r>
            <a:r>
              <a:rPr lang="ko-KR" altLang="en-US" dirty="0"/>
              <a:t>이 아닌 </a:t>
            </a:r>
            <a:r>
              <a:rPr lang="en-US" altLang="ko-KR" dirty="0"/>
              <a:t>regression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35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Classification</a:t>
            </a:r>
            <a:r>
              <a:rPr lang="ko-KR" altLang="en-US" dirty="0"/>
              <a:t>이 아닌 </a:t>
            </a:r>
            <a:r>
              <a:rPr lang="en-US" altLang="ko-KR" dirty="0"/>
              <a:t>regression</a:t>
            </a:r>
          </a:p>
          <a:p>
            <a:endParaRPr lang="en-US" altLang="ko-KR" dirty="0"/>
          </a:p>
          <a:p>
            <a:r>
              <a:rPr lang="ko-KR" altLang="en-US" dirty="0"/>
              <a:t>모두 내적 </a:t>
            </a:r>
            <a:r>
              <a:rPr lang="en-US" altLang="ko-KR" dirty="0"/>
              <a:t>= self-attention</a:t>
            </a:r>
            <a:r>
              <a:rPr lang="ko-KR" altLang="en-US" dirty="0"/>
              <a:t>에서 영감 받음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Rank-1</a:t>
            </a:r>
            <a:r>
              <a:rPr lang="ko-KR" altLang="en-US" dirty="0"/>
              <a:t>으로 가게끔 </a:t>
            </a:r>
            <a:r>
              <a:rPr lang="en-US" altLang="ko-KR" dirty="0"/>
              <a:t>= learning to rank(Cao et al. </a:t>
            </a:r>
            <a:r>
              <a:rPr lang="en-US" altLang="ko-KR"/>
              <a:t>2007)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3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164340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2020.12.24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DialogBERT</a:t>
            </a: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: Discourse-Aware Response Generation via Learning to Recover and Rank Utterances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1DB60-6715-4A97-B460-6C4C91012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64" y="3789040"/>
            <a:ext cx="6264696" cy="12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Datasets</a:t>
            </a:r>
          </a:p>
          <a:p>
            <a:pPr lvl="1"/>
            <a:r>
              <a:rPr lang="en-US" altLang="ko-KR" dirty="0"/>
              <a:t>Weibo</a:t>
            </a:r>
          </a:p>
          <a:p>
            <a:pPr lvl="2"/>
            <a:r>
              <a:rPr lang="en-US" altLang="ko-KR" dirty="0"/>
              <a:t>Chinese Twitter-equivalent service</a:t>
            </a:r>
          </a:p>
          <a:p>
            <a:pPr lvl="1"/>
            <a:r>
              <a:rPr lang="en-US" altLang="ko-KR" dirty="0" err="1"/>
              <a:t>MultiWOZ</a:t>
            </a:r>
            <a:endParaRPr lang="en-US" altLang="ko-KR" dirty="0"/>
          </a:p>
          <a:p>
            <a:pPr lvl="2"/>
            <a:r>
              <a:rPr lang="en-US" altLang="ko-KR" dirty="0"/>
              <a:t>Task-oriented conversations</a:t>
            </a:r>
          </a:p>
          <a:p>
            <a:pPr lvl="2"/>
            <a:r>
              <a:rPr lang="en-US" altLang="ko-KR" dirty="0"/>
              <a:t>But multiple domains and topics and its daily-chatting style =&gt; open-domain conversations</a:t>
            </a:r>
          </a:p>
          <a:p>
            <a:pPr lvl="1"/>
            <a:r>
              <a:rPr lang="en-US" altLang="ko-KR" dirty="0" err="1"/>
              <a:t>DailyDialog</a:t>
            </a:r>
            <a:endParaRPr lang="en-US" altLang="ko-KR" dirty="0"/>
          </a:p>
          <a:p>
            <a:pPr lvl="2"/>
            <a:r>
              <a:rPr lang="en-US" altLang="ko-KR" dirty="0"/>
              <a:t>Multi-turn daily English dialogues for English learners = more chit-chat styles than above two datasets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B909D-5BCF-472B-98A9-EACBF25F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11" y="3861048"/>
            <a:ext cx="6552778" cy="2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2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Baseline PL Models</a:t>
            </a:r>
          </a:p>
          <a:p>
            <a:pPr lvl="1"/>
            <a:r>
              <a:rPr lang="en-US" altLang="ko-KR" dirty="0"/>
              <a:t>BART(Lewis et al. 2019)</a:t>
            </a:r>
          </a:p>
          <a:p>
            <a:pPr lvl="2"/>
            <a:r>
              <a:rPr lang="en-US" altLang="ko-KR" dirty="0"/>
              <a:t>PLM with encoder-decoder style for conditional text generation = BERT + GPT</a:t>
            </a:r>
          </a:p>
          <a:p>
            <a:pPr lvl="2"/>
            <a:r>
              <a:rPr lang="en-US" altLang="ko-KR" dirty="0"/>
              <a:t>Conversational systems</a:t>
            </a:r>
            <a:r>
              <a:rPr lang="ko-KR" altLang="en-US" dirty="0"/>
              <a:t>에서 많이 사용됨</a:t>
            </a:r>
            <a:endParaRPr lang="en-US" altLang="ko-KR" dirty="0"/>
          </a:p>
          <a:p>
            <a:pPr lvl="1"/>
            <a:r>
              <a:rPr lang="en-US" altLang="ko-KR" dirty="0" err="1"/>
              <a:t>DialogGPT</a:t>
            </a:r>
            <a:r>
              <a:rPr lang="en-US" altLang="ko-KR" dirty="0"/>
              <a:t>(Zhang et al. 2019)</a:t>
            </a:r>
          </a:p>
          <a:p>
            <a:pPr lvl="2"/>
            <a:r>
              <a:rPr lang="en-US" altLang="ko-KR" dirty="0"/>
              <a:t>Auto-regressive nature</a:t>
            </a:r>
          </a:p>
          <a:p>
            <a:pPr lvl="2"/>
            <a:r>
              <a:rPr lang="en-US" altLang="ko-KR" dirty="0"/>
              <a:t>Single-turn setting</a:t>
            </a:r>
          </a:p>
          <a:p>
            <a:pPr lvl="1"/>
            <a:r>
              <a:rPr lang="en-US" altLang="ko-KR" dirty="0" err="1"/>
              <a:t>ContextPretrain</a:t>
            </a:r>
            <a:r>
              <a:rPr lang="en-US" altLang="ko-KR" dirty="0"/>
              <a:t>(Mehri et al. 2019)</a:t>
            </a:r>
          </a:p>
          <a:p>
            <a:pPr lvl="2"/>
            <a:r>
              <a:rPr lang="en-US" altLang="ko-KR" dirty="0"/>
              <a:t>Masked context retrieval</a:t>
            </a:r>
          </a:p>
          <a:p>
            <a:pPr lvl="2"/>
            <a:r>
              <a:rPr lang="en-US" altLang="ko-KR" dirty="0"/>
              <a:t>Inconsistent utterance identification</a:t>
            </a:r>
          </a:p>
          <a:p>
            <a:pPr lvl="2"/>
            <a:r>
              <a:rPr lang="en-US" altLang="ko-KR" dirty="0"/>
              <a:t>Not Transformer -&gt; RNN decoder(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평가 시 같은 환경을 맞춰 주기 위해 트랜스포머로 변경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569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Metrics</a:t>
            </a:r>
          </a:p>
          <a:p>
            <a:pPr lvl="1"/>
            <a:r>
              <a:rPr lang="en-US" altLang="ko-KR" dirty="0"/>
              <a:t>PPL</a:t>
            </a:r>
          </a:p>
          <a:p>
            <a:pPr lvl="2"/>
            <a:r>
              <a:rPr lang="ko-KR" altLang="en-US" dirty="0"/>
              <a:t>얼마나 자신감 있게 생성 </a:t>
            </a:r>
            <a:r>
              <a:rPr lang="en-US" altLang="ko-KR" dirty="0"/>
              <a:t>= </a:t>
            </a:r>
            <a:r>
              <a:rPr lang="ko-KR" altLang="en-US" dirty="0"/>
              <a:t>높은 확률로 다음 단어를 생성하는지 평가</a:t>
            </a:r>
            <a:endParaRPr lang="en-US" altLang="ko-KR" dirty="0"/>
          </a:p>
          <a:p>
            <a:pPr lvl="2"/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자연스러움 등 평가</a:t>
            </a:r>
            <a:endParaRPr lang="en-US" altLang="ko-KR" dirty="0"/>
          </a:p>
          <a:p>
            <a:pPr lvl="1"/>
            <a:r>
              <a:rPr lang="en-US" altLang="ko-KR" dirty="0"/>
              <a:t>BLEU</a:t>
            </a:r>
          </a:p>
          <a:p>
            <a:pPr lvl="2"/>
            <a:r>
              <a:rPr lang="en-US" altLang="ko-KR" dirty="0"/>
              <a:t>Gold Utterance</a:t>
            </a:r>
            <a:r>
              <a:rPr lang="ko-KR" altLang="en-US" dirty="0"/>
              <a:t>와 </a:t>
            </a:r>
            <a:r>
              <a:rPr lang="en-US" altLang="ko-KR" dirty="0"/>
              <a:t>n-grams matching </a:t>
            </a:r>
            <a:r>
              <a:rPr lang="ko-KR" altLang="en-US" dirty="0"/>
              <a:t>평가</a:t>
            </a:r>
            <a:endParaRPr lang="en-US" altLang="ko-KR" dirty="0"/>
          </a:p>
          <a:p>
            <a:pPr lvl="1"/>
            <a:r>
              <a:rPr lang="en-US" altLang="ko-KR" dirty="0"/>
              <a:t>NIST</a:t>
            </a:r>
          </a:p>
          <a:p>
            <a:pPr lvl="2"/>
            <a:r>
              <a:rPr lang="en-US" altLang="ko-KR" dirty="0"/>
              <a:t>A variant of BLEU</a:t>
            </a:r>
          </a:p>
          <a:p>
            <a:pPr lvl="2"/>
            <a:r>
              <a:rPr lang="en-US" altLang="ko-KR" dirty="0"/>
              <a:t>Uninformative n-grams</a:t>
            </a:r>
            <a:r>
              <a:rPr lang="ko-KR" altLang="en-US" dirty="0"/>
              <a:t>에 페널티 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784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Automatic</a:t>
            </a:r>
            <a:r>
              <a:rPr lang="ko-KR" altLang="en-US" dirty="0"/>
              <a:t> </a:t>
            </a:r>
            <a:r>
              <a:rPr lang="en-US" altLang="ko-KR" dirty="0"/>
              <a:t>Evaluations</a:t>
            </a:r>
          </a:p>
          <a:p>
            <a:pPr lvl="1"/>
            <a:r>
              <a:rPr lang="ko-KR" altLang="en-US" dirty="0"/>
              <a:t>모든 데이터셋</a:t>
            </a:r>
            <a:r>
              <a:rPr lang="en-US" altLang="ko-KR" dirty="0"/>
              <a:t>, </a:t>
            </a:r>
            <a:r>
              <a:rPr lang="ko-KR" altLang="en-US" dirty="0" err="1"/>
              <a:t>메트릭에서</a:t>
            </a:r>
            <a:r>
              <a:rPr lang="ko-KR" altLang="en-US" dirty="0"/>
              <a:t> 압도</a:t>
            </a:r>
            <a:r>
              <a:rPr lang="en-US" altLang="ko-KR" dirty="0"/>
              <a:t> = </a:t>
            </a:r>
            <a:r>
              <a:rPr lang="ko-KR" altLang="en-US" dirty="0"/>
              <a:t>어느 하나 빠짐없이 골고루 향상하니까 모델의 밸런스가 좋다 </a:t>
            </a:r>
            <a:r>
              <a:rPr lang="en-US" altLang="ko-KR" dirty="0"/>
              <a:t>= </a:t>
            </a:r>
            <a:r>
              <a:rPr lang="ko-KR" altLang="en-US" dirty="0"/>
              <a:t>확실한 향상 </a:t>
            </a:r>
            <a:r>
              <a:rPr lang="en-US" altLang="ko-KR" dirty="0"/>
              <a:t>= </a:t>
            </a:r>
            <a:r>
              <a:rPr lang="ko-KR" altLang="en-US" dirty="0"/>
              <a:t>이 방법이 전반적으로 괜찮다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데이터셋이 큰 </a:t>
            </a:r>
            <a:r>
              <a:rPr lang="en-US" altLang="ko-KR" dirty="0"/>
              <a:t>Weibo</a:t>
            </a:r>
            <a:r>
              <a:rPr lang="ko-KR" altLang="en-US" dirty="0"/>
              <a:t>는 테스트 표본이 많으니까 모델 간의 성능 차이를 더 확실히 알 수 있다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B170F-65B1-4AFF-BE8E-94F0ECA6A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2060848"/>
            <a:ext cx="7740352" cy="22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Transformer Layers(context encoder)</a:t>
            </a:r>
          </a:p>
          <a:p>
            <a:pPr lvl="1"/>
            <a:r>
              <a:rPr lang="ko-KR" altLang="en-US" dirty="0"/>
              <a:t>큰 영향 없음 </a:t>
            </a:r>
            <a:r>
              <a:rPr lang="en-US" altLang="ko-KR" dirty="0"/>
              <a:t>= </a:t>
            </a:r>
            <a:r>
              <a:rPr lang="ko-KR" altLang="en-US" dirty="0"/>
              <a:t>모델이 </a:t>
            </a:r>
            <a:r>
              <a:rPr lang="ko-KR" altLang="en-US" dirty="0" err="1"/>
              <a:t>어떻냐가</a:t>
            </a:r>
            <a:r>
              <a:rPr lang="ko-KR" altLang="en-US" dirty="0"/>
              <a:t> </a:t>
            </a:r>
            <a:r>
              <a:rPr lang="ko-KR" altLang="en-US" dirty="0" err="1"/>
              <a:t>중요한게</a:t>
            </a:r>
            <a:r>
              <a:rPr lang="ko-KR" altLang="en-US" dirty="0"/>
              <a:t> 아니라 그냥 </a:t>
            </a:r>
            <a:r>
              <a:rPr lang="en-US" altLang="ko-KR" dirty="0"/>
              <a:t>word-level</a:t>
            </a:r>
            <a:r>
              <a:rPr lang="ko-KR" altLang="en-US" dirty="0"/>
              <a:t>에서 </a:t>
            </a:r>
            <a:r>
              <a:rPr lang="en-US" altLang="ko-KR" dirty="0"/>
              <a:t>utterance-level</a:t>
            </a:r>
            <a:r>
              <a:rPr lang="ko-KR" altLang="en-US" dirty="0"/>
              <a:t>로 함으로써 </a:t>
            </a:r>
            <a:r>
              <a:rPr lang="en-US" altLang="ko-KR" dirty="0"/>
              <a:t>discourse-level interaction</a:t>
            </a:r>
            <a:r>
              <a:rPr lang="ko-KR" altLang="en-US" dirty="0"/>
              <a:t>을 잘 포착하기 때문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이런 방법을 쓰면 아래 </a:t>
            </a:r>
            <a:r>
              <a:rPr lang="en-US" altLang="ko-KR" dirty="0"/>
              <a:t>layer</a:t>
            </a:r>
            <a:r>
              <a:rPr lang="ko-KR" altLang="en-US" dirty="0"/>
              <a:t>에서도 충분히 좋은 </a:t>
            </a:r>
            <a:r>
              <a:rPr lang="en-US" altLang="ko-KR" dirty="0"/>
              <a:t>representation</a:t>
            </a:r>
            <a:r>
              <a:rPr lang="ko-KR" altLang="en-US" dirty="0"/>
              <a:t>을 잘 포착해서 </a:t>
            </a:r>
            <a:r>
              <a:rPr lang="en-US" altLang="ko-KR" dirty="0"/>
              <a:t>layer </a:t>
            </a:r>
            <a:r>
              <a:rPr lang="ko-KR" altLang="en-US" dirty="0"/>
              <a:t>많아도 크게 의미 없다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721E46-28FB-48B7-87B8-DBAAABC7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3356992"/>
            <a:ext cx="6419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3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Ablation Study</a:t>
            </a:r>
          </a:p>
          <a:p>
            <a:pPr lvl="1"/>
            <a:r>
              <a:rPr lang="en-US" altLang="ko-KR" dirty="0" err="1"/>
              <a:t>MURetr</a:t>
            </a:r>
            <a:r>
              <a:rPr lang="en-US" altLang="ko-KR" dirty="0"/>
              <a:t> = Masked Utterance Retrieval = </a:t>
            </a:r>
            <a:r>
              <a:rPr lang="en-US" altLang="ko-KR" dirty="0" err="1"/>
              <a:t>ContextPretrain</a:t>
            </a:r>
            <a:r>
              <a:rPr lang="en-US" altLang="ko-KR" dirty="0"/>
              <a:t>(Mehri et al. 2019)</a:t>
            </a:r>
          </a:p>
          <a:p>
            <a:pPr lvl="2"/>
            <a:r>
              <a:rPr lang="en-US" altLang="ko-KR" dirty="0"/>
              <a:t>Negative utterance classification vs </a:t>
            </a:r>
            <a:r>
              <a:rPr lang="en-US" altLang="ko-KR" b="1" dirty="0"/>
              <a:t>Regression</a:t>
            </a:r>
            <a:r>
              <a:rPr lang="en-US" altLang="ko-KR" dirty="0"/>
              <a:t>(exact vector matching)</a:t>
            </a:r>
          </a:p>
          <a:p>
            <a:pPr lvl="1"/>
            <a:r>
              <a:rPr lang="en-US" altLang="ko-KR" dirty="0"/>
              <a:t>UOC = Utterance Order Classification = (Sun et al. 2019)</a:t>
            </a:r>
          </a:p>
          <a:p>
            <a:pPr lvl="2"/>
            <a:r>
              <a:rPr lang="en-US" altLang="ko-KR" dirty="0"/>
              <a:t>Order index classification vs Exact</a:t>
            </a:r>
            <a:r>
              <a:rPr lang="ko-KR" altLang="en-US" dirty="0"/>
              <a:t> </a:t>
            </a:r>
            <a:r>
              <a:rPr lang="en-US" altLang="ko-KR" dirty="0"/>
              <a:t>matching(</a:t>
            </a:r>
            <a:r>
              <a:rPr lang="en-US" altLang="ko-KR" b="1" dirty="0"/>
              <a:t>regression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BD654-6948-4A29-AFEC-D6B5FCDC5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048" y="4680449"/>
            <a:ext cx="5555903" cy="1916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B809F-EDFD-4631-B2A8-443EFE63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4" y="2659867"/>
            <a:ext cx="6332291" cy="184925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2CD827-EDBB-4394-A4E5-F3E45A39993C}"/>
              </a:ext>
            </a:extLst>
          </p:cNvPr>
          <p:cNvSpPr/>
          <p:nvPr/>
        </p:nvSpPr>
        <p:spPr>
          <a:xfrm>
            <a:off x="4535446" y="3933056"/>
            <a:ext cx="3162059" cy="3712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Costing Time</a:t>
            </a:r>
          </a:p>
          <a:p>
            <a:pPr lvl="1"/>
            <a:r>
              <a:rPr lang="en-US" altLang="ko-KR" dirty="0"/>
              <a:t>Hierarchical </a:t>
            </a:r>
            <a:r>
              <a:rPr lang="ko-KR" altLang="en-US" dirty="0"/>
              <a:t>방식 때문에 모델이 커도</a:t>
            </a:r>
            <a:r>
              <a:rPr lang="en-US" altLang="ko-KR" dirty="0"/>
              <a:t> context encoder</a:t>
            </a:r>
            <a:r>
              <a:rPr lang="ko-KR" altLang="en-US" dirty="0"/>
              <a:t>에는 많은 내용이 안 들어가서 괜찮음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9E5CE-5867-4CCA-A782-D7C957F9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7145"/>
            <a:ext cx="9144000" cy="1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</a:p>
          <a:p>
            <a:pPr lvl="1"/>
            <a:r>
              <a:rPr lang="ko-KR" altLang="en-US" dirty="0"/>
              <a:t>여기서도 전반적으로 골고루 잘 증가한다 </a:t>
            </a:r>
            <a:r>
              <a:rPr lang="en-US" altLang="ko-KR" dirty="0"/>
              <a:t>= </a:t>
            </a:r>
            <a:r>
              <a:rPr lang="ko-KR" altLang="en-US" dirty="0"/>
              <a:t>밸런스 좋다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6EFCFB-33EC-4B03-9A3E-CD06FA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400"/>
            <a:ext cx="9144000" cy="16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1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Case Study</a:t>
            </a:r>
          </a:p>
          <a:p>
            <a:pPr lvl="1"/>
            <a:r>
              <a:rPr lang="en-US" altLang="ko-KR" dirty="0"/>
              <a:t>Automatic and Human Evaluation </a:t>
            </a:r>
            <a:r>
              <a:rPr lang="ko-KR" altLang="en-US" dirty="0"/>
              <a:t>처럼 잘 나옴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B7DEB-3A64-4BD1-B38E-C9F07B7FA062}"/>
              </a:ext>
            </a:extLst>
          </p:cNvPr>
          <p:cNvSpPr txBox="1"/>
          <p:nvPr/>
        </p:nvSpPr>
        <p:spPr>
          <a:xfrm>
            <a:off x="6012160" y="1039376"/>
            <a:ext cx="29681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Furthermore, in both examples, </a:t>
            </a:r>
            <a:r>
              <a:rPr lang="en-US" altLang="ko-KR" dirty="0" err="1"/>
              <a:t>DialoGPT</a:t>
            </a:r>
            <a:r>
              <a:rPr lang="en-US" altLang="ko-KR" dirty="0"/>
              <a:t> produces less relevant results than other methods. Again, this is related to the single-turn setting (Zhang et al. 2019). Specifically, </a:t>
            </a:r>
            <a:r>
              <a:rPr lang="en-US" altLang="ko-KR" dirty="0" err="1"/>
              <a:t>DialoGPT</a:t>
            </a:r>
            <a:r>
              <a:rPr lang="en-US" altLang="ko-KR" dirty="0"/>
              <a:t> treats response generation as a pure auto-regressive language model. The entire context is taken as input to generate subsequent words step by step, making it difficult to handle multiple turns, especially in relatively small conversation datasets.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F089A9-C141-4546-93AC-8F3E0A3D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3325"/>
            <a:ext cx="6039567" cy="41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7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KB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Construction:</a:t>
            </a:r>
            <a:b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Entity Discovery and Typing</a:t>
            </a:r>
            <a:endParaRPr lang="en-US" altLang="ko-KR" sz="2800" spc="-1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Multi-turn</a:t>
            </a:r>
            <a:r>
              <a:rPr lang="ko-KR" altLang="en-US" dirty="0"/>
              <a:t> </a:t>
            </a:r>
            <a:r>
              <a:rPr lang="en-US" altLang="ko-KR" dirty="0"/>
              <a:t>open-domain dialogue modeling</a:t>
            </a:r>
          </a:p>
          <a:p>
            <a:pPr lvl="1"/>
            <a:r>
              <a:rPr lang="en-US" altLang="ko-KR" dirty="0"/>
              <a:t>Generating a coherent(</a:t>
            </a:r>
            <a:r>
              <a:rPr lang="ko-KR" altLang="en-US" dirty="0"/>
              <a:t>문맥 일관성 </a:t>
            </a:r>
            <a:r>
              <a:rPr lang="en-US" altLang="ko-KR" dirty="0"/>
              <a:t>= relevance) and informative(</a:t>
            </a:r>
            <a:r>
              <a:rPr lang="ko-KR" altLang="en-US" dirty="0"/>
              <a:t>구체성</a:t>
            </a:r>
            <a:r>
              <a:rPr lang="en-US" altLang="ko-KR" dirty="0"/>
              <a:t>) response</a:t>
            </a:r>
          </a:p>
          <a:p>
            <a:pPr lvl="1"/>
            <a:r>
              <a:rPr lang="en-US" altLang="ko-KR" dirty="0"/>
              <a:t>Learning of rich and robust context representation capturing the semantics</a:t>
            </a:r>
            <a:br>
              <a:rPr lang="en-US" altLang="ko-KR" dirty="0"/>
            </a:br>
            <a:r>
              <a:rPr lang="en-US" altLang="ko-KR" dirty="0"/>
              <a:t>(topic, intention)</a:t>
            </a:r>
          </a:p>
          <a:p>
            <a:pPr lvl="1"/>
            <a:r>
              <a:rPr lang="en-US" altLang="ko-KR" dirty="0"/>
              <a:t>Improving previous PLM using original ideas</a:t>
            </a:r>
          </a:p>
          <a:p>
            <a:pPr lvl="1"/>
            <a:r>
              <a:rPr lang="en-US" altLang="ko-KR" dirty="0"/>
              <a:t>Previous conversation PLM</a:t>
            </a:r>
          </a:p>
          <a:p>
            <a:pPr lvl="2"/>
            <a:r>
              <a:rPr lang="en-US" altLang="ko-KR" dirty="0" err="1"/>
              <a:t>DialoGPT</a:t>
            </a:r>
            <a:r>
              <a:rPr lang="en-US" altLang="ko-KR" dirty="0"/>
              <a:t>(Zhang et al. 2019), Meena(</a:t>
            </a:r>
            <a:r>
              <a:rPr lang="en-US" altLang="ko-KR" dirty="0" err="1"/>
              <a:t>Adiwardana</a:t>
            </a:r>
            <a:r>
              <a:rPr lang="en-US" altLang="ko-KR" dirty="0"/>
              <a:t> et al, 2020), Blender(Roller et al. 2020)</a:t>
            </a:r>
          </a:p>
          <a:p>
            <a:pPr lvl="2"/>
            <a:r>
              <a:rPr lang="en-US" altLang="ko-KR" dirty="0"/>
              <a:t>Problem</a:t>
            </a:r>
          </a:p>
          <a:p>
            <a:pPr lvl="3"/>
            <a:r>
              <a:rPr lang="en-US" altLang="ko-KR" dirty="0"/>
              <a:t>Dialogue context -&gt; a linear sequence of tokens</a:t>
            </a:r>
          </a:p>
          <a:p>
            <a:pPr lvl="3"/>
            <a:r>
              <a:rPr lang="en-US" altLang="ko-KR" dirty="0"/>
              <a:t>Generating the next word through token-level self-attention</a:t>
            </a:r>
          </a:p>
          <a:p>
            <a:pPr lvl="3"/>
            <a:r>
              <a:rPr lang="en-US" altLang="ko-KR" dirty="0"/>
              <a:t>High-level relationships(discourse-level) between utterances are harder to capture using word-level semantics</a:t>
            </a:r>
          </a:p>
          <a:p>
            <a:pPr lvl="1"/>
            <a:r>
              <a:rPr lang="en-US" altLang="ko-KR" dirty="0"/>
              <a:t>This model</a:t>
            </a:r>
          </a:p>
          <a:p>
            <a:pPr lvl="2"/>
            <a:r>
              <a:rPr lang="en-US" altLang="ko-KR" dirty="0" err="1"/>
              <a:t>DialogBERT</a:t>
            </a:r>
            <a:endParaRPr lang="en-US" altLang="ko-KR" dirty="0"/>
          </a:p>
          <a:p>
            <a:pPr lvl="2"/>
            <a:r>
              <a:rPr lang="en-US" altLang="ko-KR" dirty="0"/>
              <a:t>Discourse-level relationships between utterances are captured through utterance-level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288D7D-ED87-44C9-88A1-7FBD2F9E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A4C9F0-F771-4E9C-868D-2D121889C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1193864"/>
            <a:ext cx="67532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Utterance Encoder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88BC5B-AA8B-4430-8FE4-98918DF3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05" y="5353961"/>
            <a:ext cx="4076927" cy="3563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7507A6-E0E7-4253-ADC8-68C21D49B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1628800"/>
            <a:ext cx="4640361" cy="339027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FD7388-E33A-4AB1-BDAD-C0AB6EC3E40D}"/>
              </a:ext>
            </a:extLst>
          </p:cNvPr>
          <p:cNvCxnSpPr>
            <a:cxnSpLocks/>
          </p:cNvCxnSpPr>
          <p:nvPr/>
        </p:nvCxnSpPr>
        <p:spPr>
          <a:xfrm>
            <a:off x="3883769" y="4997975"/>
            <a:ext cx="648072" cy="53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26B721-ED96-45CD-9483-E0F744D94D50}"/>
              </a:ext>
            </a:extLst>
          </p:cNvPr>
          <p:cNvCxnSpPr>
            <a:cxnSpLocks/>
          </p:cNvCxnSpPr>
          <p:nvPr/>
        </p:nvCxnSpPr>
        <p:spPr>
          <a:xfrm>
            <a:off x="4384668" y="4975147"/>
            <a:ext cx="1083277" cy="556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BD16C45D-C0DB-4244-A0CA-3BD04047B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51" y="5085184"/>
            <a:ext cx="2440689" cy="432048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2427991-31C0-47B3-BF51-88DF78EB4595}"/>
              </a:ext>
            </a:extLst>
          </p:cNvPr>
          <p:cNvCxnSpPr>
            <a:cxnSpLocks/>
            <a:endCxn id="20" idx="0"/>
          </p:cNvCxnSpPr>
          <p:nvPr/>
        </p:nvCxnSpPr>
        <p:spPr>
          <a:xfrm rot="10800000" flipV="1">
            <a:off x="2294596" y="4157466"/>
            <a:ext cx="1701340" cy="92771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B5DC1C7-CE32-4EF5-BB29-64601BB1C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01" y="3740771"/>
            <a:ext cx="1800225" cy="428625"/>
          </a:xfrm>
          <a:prstGeom prst="rect">
            <a:avLst/>
          </a:prstGeom>
        </p:spPr>
      </p:pic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1899106-D2D1-4ECE-974F-9B77B5D431D9}"/>
              </a:ext>
            </a:extLst>
          </p:cNvPr>
          <p:cNvCxnSpPr>
            <a:cxnSpLocks/>
            <a:endCxn id="25" idx="2"/>
          </p:cNvCxnSpPr>
          <p:nvPr/>
        </p:nvCxnSpPr>
        <p:spPr>
          <a:xfrm rot="5400000" flipH="1" flipV="1">
            <a:off x="1122414" y="4292717"/>
            <a:ext cx="1010321" cy="76368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CCEDC905-CD66-41B7-8B62-DCC462EE168E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3038679" y="2711506"/>
            <a:ext cx="12700" cy="2058530"/>
          </a:xfrm>
          <a:prstGeom prst="curvedConnector4">
            <a:avLst>
              <a:gd name="adj1" fmla="val 3927276"/>
              <a:gd name="adj2" fmla="val 718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796A01CF-3BCF-49D5-91A1-2FF535FA5A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97175" y="4861671"/>
            <a:ext cx="854322" cy="45680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38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Context Encoder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이 구조는 </a:t>
            </a:r>
            <a:r>
              <a:rPr lang="en-US" altLang="ko-KR" dirty="0"/>
              <a:t>HIBERT</a:t>
            </a:r>
            <a:br>
              <a:rPr lang="en-US" altLang="ko-KR" dirty="0"/>
            </a:br>
            <a:r>
              <a:rPr lang="en-US" altLang="ko-KR" dirty="0"/>
              <a:t>(Zhang, Wei and Zhou 2019)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2"/>
            <a:r>
              <a:rPr lang="en-US" altLang="ko-KR" dirty="0"/>
              <a:t>PLM for Document modeling</a:t>
            </a:r>
            <a:br>
              <a:rPr lang="en-US" altLang="ko-KR" dirty="0"/>
            </a:br>
            <a:r>
              <a:rPr lang="en-US" altLang="ko-KR" dirty="0"/>
              <a:t>(document summary)</a:t>
            </a:r>
          </a:p>
          <a:p>
            <a:pPr lvl="2"/>
            <a:r>
              <a:rPr lang="en-US" altLang="ko-KR" dirty="0"/>
              <a:t>objective: to predict the entire erased</a:t>
            </a:r>
            <a:br>
              <a:rPr lang="en-US" altLang="ko-KR" dirty="0"/>
            </a:br>
            <a:r>
              <a:rPr lang="en-US" altLang="ko-KR" dirty="0"/>
              <a:t>sentence</a:t>
            </a:r>
          </a:p>
          <a:p>
            <a:pPr lvl="2"/>
            <a:r>
              <a:rPr lang="en-US" altLang="ko-KR" dirty="0"/>
              <a:t>Word-by-word decoding of masked sentences in documents</a:t>
            </a:r>
          </a:p>
          <a:p>
            <a:pPr lvl="2"/>
            <a:r>
              <a:rPr lang="ko-KR" altLang="en-US" dirty="0"/>
              <a:t>본 논문이 </a:t>
            </a:r>
            <a:r>
              <a:rPr lang="en-US" altLang="ko-KR" dirty="0"/>
              <a:t>HIBERT</a:t>
            </a:r>
            <a:r>
              <a:rPr lang="ko-KR" altLang="en-US" dirty="0"/>
              <a:t>와 다른 점</a:t>
            </a:r>
            <a:endParaRPr lang="en-US" altLang="ko-KR" dirty="0"/>
          </a:p>
          <a:p>
            <a:pPr lvl="3"/>
            <a:r>
              <a:rPr lang="en-US" altLang="ko-KR" dirty="0"/>
              <a:t>matching the context sensitive sentence representations with the</a:t>
            </a:r>
            <a:r>
              <a:rPr lang="ko-KR" altLang="en-US" dirty="0"/>
              <a:t> </a:t>
            </a:r>
            <a:r>
              <a:rPr lang="en-US" altLang="ko-KR" dirty="0"/>
              <a:t>real</a:t>
            </a:r>
            <a:r>
              <a:rPr lang="ko-KR" altLang="en-US" dirty="0"/>
              <a:t> </a:t>
            </a:r>
            <a:r>
              <a:rPr lang="en-US" altLang="ko-KR" dirty="0"/>
              <a:t>utterance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3"/>
            <a:r>
              <a:rPr lang="en-US" altLang="ko-KR" dirty="0"/>
              <a:t>novel objectives for coherence: to predict masked utterances(regression) and utterances orders</a:t>
            </a:r>
            <a:br>
              <a:rPr lang="en-US" altLang="ko-KR" dirty="0"/>
            </a:b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7507A6-E0E7-4253-ADC8-68C21D49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813" y="398762"/>
            <a:ext cx="4344683" cy="317425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FD7388-E33A-4AB1-BDAD-C0AB6EC3E40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253856" y="1428943"/>
            <a:ext cx="9662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A297C85-1C8E-44A4-985B-451CF1BE0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68760"/>
            <a:ext cx="3930328" cy="3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4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Training Objective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Masked Utterance Regression</a:t>
            </a:r>
          </a:p>
          <a:p>
            <a:pPr lvl="1"/>
            <a:r>
              <a:rPr lang="ko-KR" altLang="en-US" dirty="0"/>
              <a:t>그냥 생성을 위한 </a:t>
            </a:r>
            <a:r>
              <a:rPr lang="en-US" altLang="ko-KR" dirty="0"/>
              <a:t>objective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E7CB7D-CF15-4082-A4A7-0F2B18FDD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129905"/>
            <a:ext cx="4344683" cy="3174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3039DD-C800-46B2-B667-08BC3ED15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2323863"/>
            <a:ext cx="4464496" cy="3833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8FB3BA-8F9F-46A3-98EE-462956939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87" y="3808734"/>
            <a:ext cx="37528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Training Objective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Next Utterance Generation(NUG)</a:t>
            </a:r>
          </a:p>
          <a:p>
            <a:pPr lvl="1"/>
            <a:r>
              <a:rPr lang="en-US" altLang="ko-KR" dirty="0"/>
              <a:t>80%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masked</a:t>
            </a:r>
          </a:p>
          <a:p>
            <a:pPr lvl="1"/>
            <a:r>
              <a:rPr lang="en-US" altLang="ko-KR" dirty="0"/>
              <a:t>10% = other sentences</a:t>
            </a:r>
          </a:p>
          <a:p>
            <a:pPr lvl="1"/>
            <a:r>
              <a:rPr lang="en-US" altLang="ko-KR" dirty="0"/>
              <a:t>10% = unchanged(test simulation)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1A889F-58B2-40F9-9D39-B49D3CC6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59" y="1970509"/>
            <a:ext cx="4318209" cy="41227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6076F5-AEA0-47D6-9888-F53001552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62855"/>
            <a:ext cx="2057400" cy="56197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43656C-F524-437F-91B7-F484C8C00FD1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029000" y="3543843"/>
            <a:ext cx="2077168" cy="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7853AAB-2614-4DAC-8BD5-7A1A6AE4F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42" y="5185938"/>
            <a:ext cx="3600400" cy="119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Training Objective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Distributed Utterance Order Ranking(DUOR)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3D8808-C79D-48B4-80D3-D68A8585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7" y="1515107"/>
            <a:ext cx="4548186" cy="39301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45528F-F388-4804-95C8-EF07C568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30" y="1326578"/>
            <a:ext cx="2924175" cy="1247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018AE-FECC-4330-BD9E-A6E46D6D7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30" y="2446717"/>
            <a:ext cx="3171825" cy="1038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95051A-DF26-4A44-ABA1-55D0A8C62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76" y="5094946"/>
            <a:ext cx="4160118" cy="1294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A10C00-8789-46EE-9AB5-65CE33EB3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30" y="3532120"/>
            <a:ext cx="32766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9704</TotalTime>
  <Words>962</Words>
  <Application>Microsoft Office PowerPoint</Application>
  <PresentationFormat>화면 슬라이드 쇼(4:3)</PresentationFormat>
  <Paragraphs>195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Wingdings</vt:lpstr>
      <vt:lpstr>Arial Unicode MS</vt:lpstr>
      <vt:lpstr>Arial</vt:lpstr>
      <vt:lpstr>나눔스퀘어</vt:lpstr>
      <vt:lpstr>나눔스퀘어 ExtraBold</vt:lpstr>
      <vt:lpstr>나눔고딕</vt:lpstr>
      <vt:lpstr>나눔바른고딕</vt:lpstr>
      <vt:lpstr>맑은 고딕</vt:lpstr>
      <vt:lpstr>Office 테마</vt:lpstr>
      <vt:lpstr>PowerPoint 프레젠테이션</vt:lpstr>
      <vt:lpstr>PowerPoint 프레젠테이션</vt:lpstr>
      <vt:lpstr>Introduction</vt:lpstr>
      <vt:lpstr>Introduction</vt:lpstr>
      <vt:lpstr>Approach</vt:lpstr>
      <vt:lpstr>Approach</vt:lpstr>
      <vt:lpstr>Approach – Training Objective</vt:lpstr>
      <vt:lpstr>Approach – Training Objective</vt:lpstr>
      <vt:lpstr>Approach – Training Objective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Experiment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4397</cp:revision>
  <cp:lastPrinted>2020-02-26T22:51:53Z</cp:lastPrinted>
  <dcterms:created xsi:type="dcterms:W3CDTF">2013-11-16T15:06:08Z</dcterms:created>
  <dcterms:modified xsi:type="dcterms:W3CDTF">2020-12-24T06:43:59Z</dcterms:modified>
</cp:coreProperties>
</file>