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1075" r:id="rId3"/>
    <p:sldId id="1221" r:id="rId4"/>
    <p:sldId id="1222" r:id="rId5"/>
    <p:sldId id="1223" r:id="rId6"/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3" r:id="rId15"/>
    <p:sldId id="1234" r:id="rId16"/>
    <p:sldId id="1159" r:id="rId17"/>
    <p:sldId id="276" r:id="rId18"/>
  </p:sldIdLst>
  <p:sldSz cx="9144000" cy="6858000" type="screen4x3"/>
  <p:notesSz cx="6797675" cy="9928225"/>
  <p:embeddedFontLst>
    <p:embeddedFont>
      <p:font typeface="Arial Unicode MS" panose="020B0600000101010101" charset="-127"/>
      <p:regular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2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5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8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67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9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want to model hierarchy: </a:t>
            </a:r>
            <a:r>
              <a:rPr lang="ko-KR" altLang="en-US" dirty="0"/>
              <a:t>모델 더 깊고 계층적으로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Trivial to parallelize: </a:t>
            </a:r>
            <a:r>
              <a:rPr lang="ko-KR" altLang="en-US" dirty="0" err="1"/>
              <a:t>컨볼루션이라</a:t>
            </a:r>
            <a:r>
              <a:rPr lang="ko-KR" altLang="en-US" dirty="0"/>
              <a:t> 행렬을 이용한 병렬화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dependencies: </a:t>
            </a:r>
            <a:r>
              <a:rPr lang="ko-KR" altLang="en-US" dirty="0" err="1"/>
              <a:t>컨볼루션</a:t>
            </a:r>
            <a:r>
              <a:rPr lang="ko-KR" altLang="en-US" dirty="0"/>
              <a:t> 안에서</a:t>
            </a:r>
            <a:endParaRPr lang="en-US" altLang="ko-KR" dirty="0"/>
          </a:p>
          <a:p>
            <a:r>
              <a:rPr lang="en-US" altLang="ko-KR" dirty="0"/>
              <a:t>Computation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logarithmic: </a:t>
            </a:r>
            <a:r>
              <a:rPr lang="ko-KR" altLang="en-US" dirty="0" err="1"/>
              <a:t>컨볼루션</a:t>
            </a:r>
            <a:r>
              <a:rPr lang="ko-KR" altLang="en-US" dirty="0"/>
              <a:t> 계산이 빠르다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5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4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3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Query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개씩 생성 아니고 행렬로 한번에 생성 </a:t>
            </a:r>
            <a:r>
              <a:rPr lang="en-US" altLang="ko-KR" dirty="0"/>
              <a:t>= </a:t>
            </a:r>
            <a:r>
              <a:rPr lang="ko-KR" altLang="en-US" dirty="0"/>
              <a:t>최대 장점 </a:t>
            </a:r>
            <a:r>
              <a:rPr lang="en-US" altLang="ko-KR" dirty="0"/>
              <a:t>= </a:t>
            </a:r>
            <a:r>
              <a:rPr lang="ko-KR" altLang="en-US" dirty="0"/>
              <a:t>병렬화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head -&gt; </a:t>
            </a:r>
            <a:r>
              <a:rPr lang="ko-KR" altLang="en-US" dirty="0"/>
              <a:t>이 짓을 </a:t>
            </a:r>
            <a:r>
              <a:rPr lang="en-US" altLang="ko-KR" dirty="0"/>
              <a:t>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class/archive/cs/cs224n/cs224n.1194/" TargetMode="External"/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medium.com/platfarm/%EC%96%B4%ED%85%90%EC%85%98-%EB%A9%94%EC%BB%A4%EB%8B%88%EC%A6%98%EA%B3%BC-transfomer-self-attention-842498fd322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handong.tistory.com/48" TargetMode="External"/><Relationship Id="rId5" Type="http://schemas.openxmlformats.org/officeDocument/2006/relationships/hyperlink" Target="https://pozalabs.github.io/transformer/" TargetMode="External"/><Relationship Id="rId4" Type="http://schemas.openxmlformats.org/officeDocument/2006/relationships/hyperlink" Target="https://wikidocs.net/31379" TargetMode="External"/><Relationship Id="rId9" Type="http://schemas.openxmlformats.org/officeDocument/2006/relationships/hyperlink" Target="https://www.youtube.com/watch?v=QEw0qEa0E50&amp;list=PLoROMvodv4rOhcuXMZkNm7j3fVwBBY42z&amp;index=1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2020.09.24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dirty="0"/>
              <a:t>Self-Attention For Generative Models</a:t>
            </a:r>
            <a:endParaRPr lang="en-US" altLang="ko-KR" sz="3600" spc="-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Multi-Head</a:t>
            </a:r>
            <a:r>
              <a:rPr lang="ko-KR" altLang="en-US" dirty="0"/>
              <a:t> </a:t>
            </a:r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예외적으로 </a:t>
            </a:r>
            <a:r>
              <a:rPr lang="en-US" altLang="ko-KR" dirty="0"/>
              <a:t>&lt;UNK&gt;</a:t>
            </a:r>
            <a:r>
              <a:rPr lang="ko-KR" altLang="en-US" dirty="0"/>
              <a:t>의 경우 </a:t>
            </a:r>
            <a:r>
              <a:rPr lang="en-US" altLang="ko-KR" dirty="0"/>
              <a:t>&lt;PAD&gt;</a:t>
            </a:r>
            <a:r>
              <a:rPr lang="ko-KR" altLang="en-US" dirty="0"/>
              <a:t> 처리하</a:t>
            </a:r>
            <a:br>
              <a:rPr lang="en-US" altLang="ko-KR" dirty="0"/>
            </a:br>
            <a:r>
              <a:rPr lang="ko-KR" altLang="en-US" dirty="0"/>
              <a:t>여 </a:t>
            </a:r>
            <a:r>
              <a:rPr lang="ko-KR" altLang="en-US" dirty="0" err="1"/>
              <a:t>어텐션</a:t>
            </a:r>
            <a:r>
              <a:rPr lang="ko-KR" altLang="en-US" dirty="0"/>
              <a:t> 분포 값을 </a:t>
            </a:r>
            <a:r>
              <a:rPr lang="en-US" altLang="ko-KR" dirty="0"/>
              <a:t>0</a:t>
            </a:r>
            <a:r>
              <a:rPr lang="ko-KR" altLang="en-US" dirty="0"/>
              <a:t>으로 하여 의미 없게 함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BC3D2A-AD99-4EB9-A7CE-C2B7C2FC06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836712"/>
            <a:ext cx="5731510" cy="3208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503127-8014-41D6-A3BC-1713AE9BFA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43600" y="599683"/>
            <a:ext cx="3200400" cy="1596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276E58-1EE5-4E65-8BA1-7C31D27BB4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53697" y="2340089"/>
            <a:ext cx="3744416" cy="24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Feed Forward Neural 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0B833C-37CE-4E8B-B676-645A8D4E6C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807724"/>
            <a:ext cx="2581275" cy="255270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587DBC0-1A71-4DB4-9807-B2338F3281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1760" y="3453083"/>
            <a:ext cx="6572250" cy="2790825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BD29145-4B4D-4C7F-A9F7-3170C7BDCD2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FFNN</a:t>
            </a:r>
            <a:r>
              <a:rPr lang="ko-KR" altLang="en-US" dirty="0"/>
              <a:t>은 인코더 </a:t>
            </a:r>
            <a:r>
              <a:rPr lang="ko-KR" altLang="en-US" dirty="0" err="1"/>
              <a:t>디코더</a:t>
            </a:r>
            <a:r>
              <a:rPr lang="ko-KR" altLang="en-US" dirty="0"/>
              <a:t> 공통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br>
              <a:rPr lang="en-US" altLang="ko-KR" dirty="0"/>
            </a:br>
            <a:r>
              <a:rPr lang="ko-KR" altLang="en-US" dirty="0"/>
              <a:t>멀티헤드 모듈과 </a:t>
            </a:r>
            <a:r>
              <a:rPr lang="en-US" altLang="ko-KR" dirty="0"/>
              <a:t>FFNN </a:t>
            </a:r>
            <a:r>
              <a:rPr lang="ko-KR" altLang="en-US" dirty="0"/>
              <a:t>모듈의 입력 </a:t>
            </a:r>
            <a:r>
              <a:rPr lang="en-US" altLang="ko-KR" dirty="0"/>
              <a:t>&amp; </a:t>
            </a:r>
            <a:r>
              <a:rPr lang="ko-KR" altLang="en-US" dirty="0"/>
              <a:t>출력 크기는</a:t>
            </a:r>
            <a:br>
              <a:rPr lang="en-US" altLang="ko-KR" dirty="0"/>
            </a:br>
            <a:r>
              <a:rPr lang="ko-KR" altLang="en-US" dirty="0"/>
              <a:t>모두 </a:t>
            </a:r>
            <a:r>
              <a:rPr lang="en-US" altLang="ko-KR" dirty="0"/>
              <a:t>(</a:t>
            </a:r>
            <a:r>
              <a:rPr lang="en-US" altLang="ko-KR" dirty="0" err="1"/>
              <a:t>seq_len</a:t>
            </a:r>
            <a:r>
              <a:rPr lang="en-US" altLang="ko-KR" dirty="0"/>
              <a:t>, d-model)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59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Transformer – Residual Connection &amp; Layer Normalization</a:t>
            </a:r>
            <a:endParaRPr lang="ko-KR" altLang="en-US" sz="24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BD29145-4B4D-4C7F-A9F7-3170C7BDCD2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아까 크기가 같기 때문에</a:t>
            </a:r>
            <a:br>
              <a:rPr lang="en-US" altLang="ko-KR" dirty="0"/>
            </a:br>
            <a:r>
              <a:rPr lang="en-US" altLang="ko-KR" dirty="0"/>
              <a:t>skip connection</a:t>
            </a:r>
            <a:r>
              <a:rPr lang="ko-KR" altLang="en-US" dirty="0"/>
              <a:t>이 가능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Layer norm</a:t>
            </a:r>
            <a:r>
              <a:rPr lang="ko-KR" altLang="en-US" dirty="0"/>
              <a:t>은 레이어 입력을</a:t>
            </a:r>
            <a:br>
              <a:rPr lang="en-US" altLang="ko-KR" dirty="0"/>
            </a:br>
            <a:r>
              <a:rPr lang="en-US" altLang="ko-KR" dirty="0"/>
              <a:t>mean 0 &amp; variance 1</a:t>
            </a:r>
            <a:r>
              <a:rPr lang="ko-KR" altLang="en-US" dirty="0"/>
              <a:t>의 분포</a:t>
            </a:r>
            <a:br>
              <a:rPr lang="en-US" altLang="ko-KR" dirty="0"/>
            </a:br>
            <a:r>
              <a:rPr lang="ko-KR" altLang="en-US" dirty="0"/>
              <a:t>로 바꾸게 하는 것</a:t>
            </a:r>
            <a:br>
              <a:rPr lang="en-US" altLang="ko-KR" dirty="0"/>
            </a:br>
            <a:r>
              <a:rPr lang="en-US" altLang="ko-KR" dirty="0"/>
              <a:t>(batch normalization </a:t>
            </a:r>
            <a:r>
              <a:rPr lang="ko-KR" altLang="en-US" dirty="0"/>
              <a:t>처럼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15305E-FA25-4F09-B7F2-1189D59770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4760" y="816124"/>
            <a:ext cx="4977720" cy="29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BD29145-4B4D-4C7F-A9F7-3170C7BDCD2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Masking 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이전 정보만 </a:t>
            </a:r>
            <a:r>
              <a:rPr lang="en-US" altLang="ko-KR" dirty="0"/>
              <a:t>input</a:t>
            </a:r>
            <a:r>
              <a:rPr lang="ko-KR" altLang="en-US" dirty="0"/>
              <a:t>으로 넣기 위해</a:t>
            </a:r>
            <a:r>
              <a:rPr lang="en-US" altLang="ko-KR" dirty="0"/>
              <a:t>, </a:t>
            </a:r>
            <a:r>
              <a:rPr lang="ko-KR" altLang="en-US" dirty="0" err="1"/>
              <a:t>뒷</a:t>
            </a:r>
            <a:r>
              <a:rPr lang="ko-KR" altLang="en-US" dirty="0"/>
              <a:t> </a:t>
            </a:r>
            <a:r>
              <a:rPr lang="ko-KR" altLang="en-US" dirty="0" err="1"/>
              <a:t>부부은</a:t>
            </a:r>
            <a:r>
              <a:rPr lang="ko-KR" altLang="en-US" dirty="0"/>
              <a:t> </a:t>
            </a:r>
            <a:r>
              <a:rPr lang="en-US" altLang="ko-KR" dirty="0"/>
              <a:t>–inf</a:t>
            </a:r>
            <a:r>
              <a:rPr lang="ko-KR" altLang="en-US" dirty="0"/>
              <a:t>로 해서 유사도 측정에 영향을 주지 않음 </a:t>
            </a:r>
            <a:r>
              <a:rPr lang="en-US" altLang="ko-KR" dirty="0"/>
              <a:t>= </a:t>
            </a:r>
            <a:r>
              <a:rPr lang="ko-KR" altLang="en-US" dirty="0" err="1"/>
              <a:t>어텐션</a:t>
            </a:r>
            <a:r>
              <a:rPr lang="ko-KR" altLang="en-US" dirty="0"/>
              <a:t> 작동 안함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Inference </a:t>
            </a:r>
            <a:r>
              <a:rPr lang="ko-KR" altLang="en-US" dirty="0"/>
              <a:t>시에는 </a:t>
            </a:r>
            <a:r>
              <a:rPr lang="en-US" altLang="ko-KR" dirty="0"/>
              <a:t>greedy or beam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중간에 </a:t>
            </a:r>
            <a:r>
              <a:rPr lang="en-US" altLang="ko-KR" dirty="0"/>
              <a:t>cross-attention</a:t>
            </a:r>
            <a:r>
              <a:rPr lang="ko-KR" altLang="en-US" dirty="0"/>
              <a:t>은 </a:t>
            </a:r>
            <a:r>
              <a:rPr lang="en-US" altLang="ko-KR" dirty="0"/>
              <a:t>self attention</a:t>
            </a:r>
            <a:r>
              <a:rPr lang="ko-KR" altLang="en-US" dirty="0"/>
              <a:t>이 아니라 </a:t>
            </a:r>
            <a:r>
              <a:rPr lang="en-US" altLang="ko-KR" dirty="0"/>
              <a:t>encode</a:t>
            </a:r>
            <a:r>
              <a:rPr lang="ko-KR" altLang="en-US" dirty="0"/>
              <a:t>의 최종 결과가</a:t>
            </a:r>
            <a:br>
              <a:rPr lang="en-US" altLang="ko-KR" dirty="0"/>
            </a:br>
            <a:r>
              <a:rPr lang="en-US" altLang="ko-KR" dirty="0"/>
              <a:t>Key &amp; Value</a:t>
            </a:r>
            <a:r>
              <a:rPr lang="ko-KR" altLang="en-US" dirty="0"/>
              <a:t>로 작동</a:t>
            </a:r>
          </a:p>
        </p:txBody>
      </p:sp>
    </p:spTree>
    <p:extLst>
      <p:ext uri="{BB962C8B-B14F-4D97-AF65-F5344CB8AC3E}">
        <p14:creationId xmlns:p14="http://schemas.microsoft.com/office/powerpoint/2010/main" val="228125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BD29145-4B4D-4C7F-A9F7-3170C7BDCD2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073CE-C2D8-45B7-B887-260824368D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692696"/>
            <a:ext cx="712879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BD29145-4B4D-4C7F-A9F7-3170C7BDCD2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F44B3-EB63-4FD4-AEFD-9BAF0B8CCF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6874" y="1106539"/>
            <a:ext cx="7330251" cy="46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6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6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https://wikidocs.net/31379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https://pozalabs.github.io/transformer/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https://namhandong.tistory.com/48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https://medium.com/platfarm/%EC%96%B4%ED%85%90%EC%85%98-%EB%A9%94%EC%BB%A4%EB%8B%88%EC%A6%98%EA%B3%BC-transfomer-self-attention-842498fd3225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u="sng" dirty="0">
              <a:solidFill>
                <a:srgbClr val="0000FF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60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6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14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https://web.stanford.edu/class/archive/cs/cs224n/cs224n.1194/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hlinkClick r:id="rId9"/>
              </a:rPr>
              <a:t>https://www.youtube.com/watch?v=QEw0qEa0E50&amp;list=PLoROMvodv4rOhcuXMZkNm7j3fVwBBY42z&amp;index=14</a:t>
            </a:r>
            <a:endParaRPr lang="en-US" altLang="ko-KR" sz="16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60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vs CNN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RNN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Sequential -&gt; inhibit parallelization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Long and Short Dependencies Problem(attention </a:t>
            </a:r>
            <a:r>
              <a:rPr lang="ko-KR" altLang="en-US" dirty="0">
                <a:solidFill>
                  <a:srgbClr val="FF0000"/>
                </a:solidFill>
              </a:rPr>
              <a:t>없다 가정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We want to model hierarchy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CNN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Trivial to parallelize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Local Dependencies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Computation linear or logarithmic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Long-distance Dependencies require many layers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따라서 우리는 두 개의 장점을 섞은 </a:t>
            </a:r>
            <a:r>
              <a:rPr lang="en-US" altLang="ko-KR" dirty="0"/>
              <a:t>Self-Attention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대부분 </a:t>
            </a:r>
            <a:r>
              <a:rPr lang="en-US" altLang="ko-KR" dirty="0"/>
              <a:t>(dim &gt; length) </a:t>
            </a:r>
            <a:r>
              <a:rPr lang="ko-KR" altLang="en-US" dirty="0"/>
              <a:t>인 상황이</a:t>
            </a:r>
            <a:br>
              <a:rPr lang="en-US" altLang="ko-KR" dirty="0"/>
            </a:br>
            <a:r>
              <a:rPr lang="ko-KR" altLang="en-US" dirty="0"/>
              <a:t>많음 </a:t>
            </a:r>
            <a:r>
              <a:rPr lang="en-US" altLang="ko-KR" dirty="0"/>
              <a:t>=&gt; Self-Attention</a:t>
            </a:r>
            <a:r>
              <a:rPr lang="ko-KR" altLang="en-US" dirty="0"/>
              <a:t>이 좋을</a:t>
            </a:r>
            <a:br>
              <a:rPr lang="en-US" altLang="ko-KR" dirty="0"/>
            </a:br>
            <a:r>
              <a:rPr lang="ko-KR" altLang="en-US" dirty="0"/>
              <a:t>가능성이 높음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WMT</a:t>
            </a:r>
            <a:r>
              <a:rPr lang="ko-KR" altLang="en-US" dirty="0"/>
              <a:t>에서도 좋은 성능을 보이고</a:t>
            </a:r>
            <a:br>
              <a:rPr lang="en-US" altLang="ko-KR" dirty="0"/>
            </a:br>
            <a:r>
              <a:rPr lang="ko-KR" altLang="en-US" dirty="0"/>
              <a:t>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37330-224B-4FB0-96FB-8913A665B4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8611" y="1340768"/>
            <a:ext cx="4836384" cy="23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CE504-4712-4612-9073-9AD22A3287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8611" y="3747353"/>
            <a:ext cx="5000625" cy="2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Parallelization Computation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Attention </a:t>
            </a:r>
            <a:r>
              <a:rPr lang="ko-KR" altLang="en-US" dirty="0"/>
              <a:t>기능은 유지</a:t>
            </a:r>
            <a:br>
              <a:rPr lang="en-US" altLang="ko-KR" dirty="0"/>
            </a:br>
            <a:r>
              <a:rPr lang="en-US" altLang="ko-KR" dirty="0"/>
              <a:t>-&gt; long range dependency</a:t>
            </a:r>
            <a:r>
              <a:rPr lang="ko-KR" altLang="en-US" dirty="0"/>
              <a:t> 해결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구조는 유지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처음의 </a:t>
            </a:r>
            <a:r>
              <a:rPr lang="en-US" altLang="ko-KR" dirty="0"/>
              <a:t>target task</a:t>
            </a:r>
            <a:r>
              <a:rPr lang="ko-KR" altLang="en-US" dirty="0"/>
              <a:t>는 </a:t>
            </a:r>
            <a:r>
              <a:rPr lang="en-US" altLang="ko-KR" dirty="0"/>
              <a:t>NMT </a:t>
            </a:r>
            <a:r>
              <a:rPr lang="ko-KR" altLang="en-US" dirty="0"/>
              <a:t>였음</a:t>
            </a:r>
            <a:r>
              <a:rPr lang="en-US" altLang="ko-KR" dirty="0"/>
              <a:t>		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C7B07-C84E-44B9-8F7A-24C491D80B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692696"/>
            <a:ext cx="435597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 &amp; &lt;</a:t>
            </a:r>
            <a:r>
              <a:rPr lang="en-US" altLang="ko-KR" dirty="0" err="1"/>
              <a:t>eos</a:t>
            </a:r>
            <a:r>
              <a:rPr lang="en-US" altLang="ko-KR" dirty="0"/>
              <a:t>&gt; symbols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인코더의 마지막 </a:t>
            </a:r>
            <a:r>
              <a:rPr lang="en-US" altLang="ko-KR" dirty="0"/>
              <a:t>output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각 </a:t>
            </a:r>
            <a:r>
              <a:rPr lang="ko-KR" altLang="en-US" dirty="0" err="1"/>
              <a:t>디코더와</a:t>
            </a:r>
            <a:r>
              <a:rPr lang="ko-KR" altLang="en-US" dirty="0"/>
              <a:t> </a:t>
            </a:r>
            <a:r>
              <a:rPr lang="en-US" altLang="ko-KR" dirty="0"/>
              <a:t>cross attention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50C77-DCD4-402E-BFF2-19EFCEBBA9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7850" y="121308"/>
            <a:ext cx="3486150" cy="4010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0752EC-10E5-4091-A941-0285C8897A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86730" y="4131333"/>
            <a:ext cx="5731510" cy="21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484F11-DE7B-4A0F-9A3D-EE562494BB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850" y="953561"/>
            <a:ext cx="7762299" cy="55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- encoder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br>
              <a:rPr lang="en-US" altLang="ko-KR" dirty="0"/>
            </a:br>
            <a:r>
              <a:rPr lang="ko-KR" altLang="en-US" dirty="0"/>
              <a:t>기존 </a:t>
            </a:r>
            <a:r>
              <a:rPr lang="en-US" altLang="ko-KR" dirty="0"/>
              <a:t>RNN – recurrent -&gt; </a:t>
            </a:r>
            <a:r>
              <a:rPr lang="ko-KR" altLang="en-US" dirty="0"/>
              <a:t>자연스럽게 위치 정보 획득</a:t>
            </a:r>
            <a:br>
              <a:rPr lang="en-US" altLang="ko-KR" dirty="0"/>
            </a:br>
            <a:r>
              <a:rPr lang="en-US" altLang="ko-KR" dirty="0"/>
              <a:t>Transformer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인위적으로 위치 정보 주입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i</a:t>
            </a:r>
            <a:r>
              <a:rPr lang="ko-KR" altLang="en-US" dirty="0"/>
              <a:t>가 홀수</a:t>
            </a:r>
            <a:r>
              <a:rPr lang="en-US" altLang="ko-KR" dirty="0"/>
              <a:t>, </a:t>
            </a:r>
            <a:r>
              <a:rPr lang="ko-KR" altLang="en-US" dirty="0"/>
              <a:t>짝수에 따라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pos </a:t>
            </a:r>
            <a:r>
              <a:rPr lang="ko-KR" altLang="en-US" dirty="0"/>
              <a:t>값에 따라 값이 달라짐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CA631-5100-4314-8EE4-E9D9F1480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5340" y="2204864"/>
            <a:ext cx="3960440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10C1A8-AA65-45D2-9E3C-0BF1A41F1A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3812" y="1988840"/>
            <a:ext cx="378866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Multi-Head</a:t>
            </a:r>
            <a:r>
              <a:rPr lang="ko-KR" altLang="en-US" dirty="0"/>
              <a:t> </a:t>
            </a:r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Query, Key, Value</a:t>
            </a:r>
            <a:r>
              <a:rPr lang="ko-KR" altLang="en-US" dirty="0"/>
              <a:t>가 모두 같은 형태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기본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메커니즘을 따름</a:t>
            </a:r>
            <a:br>
              <a:rPr lang="en-US" altLang="ko-KR" dirty="0"/>
            </a:br>
            <a:r>
              <a:rPr lang="en-US" altLang="ko-KR" dirty="0" err="1"/>
              <a:t>dot_product</a:t>
            </a:r>
            <a:r>
              <a:rPr lang="en-US" altLang="ko-KR" dirty="0"/>
              <a:t>(Query, Key) = Attention Distributions</a:t>
            </a:r>
            <a:br>
              <a:rPr lang="en-US" altLang="ko-KR" dirty="0"/>
            </a:br>
            <a:r>
              <a:rPr lang="en-US" altLang="ko-KR" dirty="0" err="1"/>
              <a:t>weighted_sum</a:t>
            </a:r>
            <a:r>
              <a:rPr lang="en-US" altLang="ko-KR" dirty="0"/>
              <a:t>(Attention Distributions * Values) = Attention Value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d-model = 512, d-k = d-model / </a:t>
            </a:r>
            <a:r>
              <a:rPr lang="en-US" altLang="ko-KR" dirty="0" err="1"/>
              <a:t>num_heads</a:t>
            </a:r>
            <a:r>
              <a:rPr lang="en-US" altLang="ko-KR" dirty="0"/>
              <a:t> = 512 / 8 = 64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3053E3-9E87-474F-AE68-423001154E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348880"/>
            <a:ext cx="3750915" cy="316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30FEC1-F1E7-401E-95DD-77C2ACA1F2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1960" y="2390444"/>
            <a:ext cx="4818037" cy="1262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774C1A-8C37-418D-A21D-0D00311C69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11960" y="3717032"/>
            <a:ext cx="4521939" cy="1552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BFFDB8-5C1E-4AB9-AE31-43D5197DD067}"/>
              </a:ext>
            </a:extLst>
          </p:cNvPr>
          <p:cNvSpPr txBox="1"/>
          <p:nvPr/>
        </p:nvSpPr>
        <p:spPr>
          <a:xfrm>
            <a:off x="-252536" y="37483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DE583-6416-4CEA-96F8-581D63FE5237}"/>
              </a:ext>
            </a:extLst>
          </p:cNvPr>
          <p:cNvSpPr txBox="1"/>
          <p:nvPr/>
        </p:nvSpPr>
        <p:spPr>
          <a:xfrm>
            <a:off x="3707904" y="283717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B530D-24F5-4A61-8F75-49BA94993A5B}"/>
              </a:ext>
            </a:extLst>
          </p:cNvPr>
          <p:cNvSpPr txBox="1"/>
          <p:nvPr/>
        </p:nvSpPr>
        <p:spPr>
          <a:xfrm>
            <a:off x="3707904" y="46118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B9D4AD-0C2A-4CBB-AE58-6C4364C6C756}"/>
              </a:ext>
            </a:extLst>
          </p:cNvPr>
          <p:cNvSpPr/>
          <p:nvPr/>
        </p:nvSpPr>
        <p:spPr>
          <a:xfrm>
            <a:off x="179512" y="5517232"/>
            <a:ext cx="87129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E08F5-F2ED-4DE0-9A77-65313D9E0E96}"/>
              </a:ext>
            </a:extLst>
          </p:cNvPr>
          <p:cNvSpPr txBox="1"/>
          <p:nvPr/>
        </p:nvSpPr>
        <p:spPr>
          <a:xfrm>
            <a:off x="2177988" y="5521047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 cycle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1 head = 1 attention </a:t>
            </a:r>
            <a:r>
              <a:rPr lang="ko-KR" altLang="en-US" dirty="0">
                <a:solidFill>
                  <a:srgbClr val="FF0000"/>
                </a:solidFill>
              </a:rPr>
              <a:t>이라 함</a:t>
            </a:r>
          </a:p>
        </p:txBody>
      </p:sp>
    </p:spTree>
    <p:extLst>
      <p:ext uri="{BB962C8B-B14F-4D97-AF65-F5344CB8AC3E}">
        <p14:creationId xmlns:p14="http://schemas.microsoft.com/office/powerpoint/2010/main" val="103600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Multi-Head</a:t>
            </a:r>
            <a:r>
              <a:rPr lang="ko-KR" altLang="en-US" dirty="0"/>
              <a:t> </a:t>
            </a:r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it</a:t>
            </a:r>
            <a:r>
              <a:rPr lang="ko-KR" altLang="en-US" dirty="0"/>
              <a:t>이 </a:t>
            </a:r>
            <a:r>
              <a:rPr lang="en-US" altLang="ko-KR" dirty="0"/>
              <a:t>animal</a:t>
            </a:r>
            <a:r>
              <a:rPr lang="ko-KR" altLang="en-US" dirty="0"/>
              <a:t>에 관련 있는지 </a:t>
            </a:r>
            <a:r>
              <a:rPr lang="en-US" altLang="ko-KR" dirty="0"/>
              <a:t>street</a:t>
            </a:r>
            <a:r>
              <a:rPr lang="ko-KR" altLang="en-US" dirty="0"/>
              <a:t>에 관련 있는지</a:t>
            </a:r>
            <a:br>
              <a:rPr lang="en-US" altLang="ko-KR" dirty="0"/>
            </a:br>
            <a:r>
              <a:rPr lang="ko-KR" altLang="en-US" dirty="0"/>
              <a:t>스스로 깨닫는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첫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it</a:t>
            </a:r>
            <a:r>
              <a:rPr lang="ko-KR" altLang="en-US" dirty="0"/>
              <a:t>과 </a:t>
            </a:r>
            <a:r>
              <a:rPr lang="en-US" altLang="ko-KR" dirty="0"/>
              <a:t>animal </a:t>
            </a:r>
            <a:r>
              <a:rPr lang="ko-KR" altLang="en-US" dirty="0"/>
              <a:t>사이의 관계를 주의 깊게</a:t>
            </a:r>
            <a:br>
              <a:rPr lang="en-US" altLang="ko-KR" dirty="0"/>
            </a:br>
            <a:r>
              <a:rPr lang="ko-KR" altLang="en-US" dirty="0"/>
              <a:t>봤다면 두 번째 </a:t>
            </a:r>
            <a:r>
              <a:rPr lang="en-US" altLang="ko-KR" dirty="0"/>
              <a:t>head</a:t>
            </a:r>
            <a:r>
              <a:rPr lang="ko-KR" altLang="en-US" dirty="0"/>
              <a:t>는 </a:t>
            </a:r>
            <a:r>
              <a:rPr lang="en-US" altLang="ko-KR" dirty="0"/>
              <a:t>it</a:t>
            </a:r>
            <a:r>
              <a:rPr lang="ko-KR" altLang="en-US" dirty="0"/>
              <a:t>과 </a:t>
            </a:r>
            <a:r>
              <a:rPr lang="en-US" altLang="ko-KR" dirty="0"/>
              <a:t>tired</a:t>
            </a:r>
            <a:r>
              <a:rPr lang="ko-KR" altLang="en-US" dirty="0"/>
              <a:t>의 관계를 주의</a:t>
            </a:r>
            <a:br>
              <a:rPr lang="en-US" altLang="ko-KR" dirty="0"/>
            </a:br>
            <a:r>
              <a:rPr lang="ko-KR" altLang="en-US" dirty="0"/>
              <a:t>깊게 보는 것 </a:t>
            </a:r>
            <a:r>
              <a:rPr lang="en-US" altLang="ko-KR" dirty="0"/>
              <a:t>(</a:t>
            </a:r>
            <a:r>
              <a:rPr lang="ko-KR" altLang="en-US" dirty="0"/>
              <a:t>여러 시점에서 보도록 하기 위해</a:t>
            </a:r>
            <a:br>
              <a:rPr lang="en-US" altLang="ko-KR" dirty="0"/>
            </a:br>
            <a:r>
              <a:rPr lang="en-US" altLang="ko-KR" dirty="0"/>
              <a:t>multi heads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Masking</a:t>
            </a:r>
            <a:r>
              <a:rPr lang="ko-KR" altLang="en-US" dirty="0"/>
              <a:t>을 하지 않는 이유</a:t>
            </a:r>
            <a:r>
              <a:rPr lang="en-US" altLang="ko-KR" dirty="0"/>
              <a:t>: </a:t>
            </a:r>
            <a:r>
              <a:rPr lang="ko-KR" altLang="en-US" dirty="0"/>
              <a:t>인코더는 입력을</a:t>
            </a:r>
            <a:br>
              <a:rPr lang="en-US" altLang="ko-KR" dirty="0"/>
            </a:br>
            <a:r>
              <a:rPr lang="ko-KR" altLang="en-US" dirty="0"/>
              <a:t>알고 있고 단지 정보를 압축만 하면 되고</a:t>
            </a:r>
            <a:r>
              <a:rPr lang="en-US" altLang="ko-KR" dirty="0"/>
              <a:t> </a:t>
            </a:r>
            <a:r>
              <a:rPr lang="ko-KR" altLang="en-US" dirty="0"/>
              <a:t>따라서</a:t>
            </a:r>
            <a:br>
              <a:rPr lang="en-US" altLang="ko-KR" dirty="0"/>
            </a:br>
            <a:r>
              <a:rPr lang="ko-KR" altLang="en-US" dirty="0"/>
              <a:t>구조상 </a:t>
            </a:r>
            <a:r>
              <a:rPr lang="en-US" altLang="ko-KR" dirty="0"/>
              <a:t>masking</a:t>
            </a:r>
            <a:r>
              <a:rPr lang="ko-KR" altLang="en-US" dirty="0"/>
              <a:t>을 전혀 할 필요가 없음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461739-B17E-4189-BCB4-08097B219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31899" y="765646"/>
            <a:ext cx="2860581" cy="29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</TotalTime>
  <Words>713</Words>
  <Application>Microsoft Office PowerPoint</Application>
  <PresentationFormat>화면 슬라이드 쇼(4:3)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나눔고딕</vt:lpstr>
      <vt:lpstr>나눔스퀘어</vt:lpstr>
      <vt:lpstr>나눔스퀘어_ac</vt:lpstr>
      <vt:lpstr>나눔스퀘어 ExtraBold</vt:lpstr>
      <vt:lpstr>Arial</vt:lpstr>
      <vt:lpstr>Wingdings</vt:lpstr>
      <vt:lpstr>Arial Unicode MS</vt:lpstr>
      <vt:lpstr>Office 테마</vt:lpstr>
      <vt:lpstr>PowerPoint 프레젠테이션</vt:lpstr>
      <vt:lpstr>RNN vs CNN</vt:lpstr>
      <vt:lpstr>Self-Attention</vt:lpstr>
      <vt:lpstr>Transformer</vt:lpstr>
      <vt:lpstr>Transformer</vt:lpstr>
      <vt:lpstr>Transformer</vt:lpstr>
      <vt:lpstr>Transformer - encoder</vt:lpstr>
      <vt:lpstr>Transformer – Multi-Head Self-Attention</vt:lpstr>
      <vt:lpstr>Transformer – Multi-Head Self-Attention</vt:lpstr>
      <vt:lpstr>Transformer – Multi-Head Self-Attention</vt:lpstr>
      <vt:lpstr>Transformer – Feed Forward Neural Network</vt:lpstr>
      <vt:lpstr>Transformer – Residual Connection &amp; Layer Normalization</vt:lpstr>
      <vt:lpstr>Transformer – Decoder</vt:lpstr>
      <vt:lpstr>Transformer – Decoder</vt:lpstr>
      <vt:lpstr>Transformer – Decoder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4252</cp:revision>
  <cp:lastPrinted>2020-02-26T22:51:53Z</cp:lastPrinted>
  <dcterms:created xsi:type="dcterms:W3CDTF">2013-11-16T15:06:08Z</dcterms:created>
  <dcterms:modified xsi:type="dcterms:W3CDTF">2020-09-23T10:17:48Z</dcterms:modified>
</cp:coreProperties>
</file>