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64" r:id="rId2"/>
    <p:sldId id="1075" r:id="rId3"/>
    <p:sldId id="1203" r:id="rId4"/>
    <p:sldId id="1204" r:id="rId5"/>
    <p:sldId id="1205" r:id="rId6"/>
    <p:sldId id="1206" r:id="rId7"/>
    <p:sldId id="1207" r:id="rId8"/>
    <p:sldId id="1208" r:id="rId9"/>
    <p:sldId id="1209" r:id="rId10"/>
    <p:sldId id="1210" r:id="rId11"/>
    <p:sldId id="1211" r:id="rId12"/>
    <p:sldId id="1212" r:id="rId13"/>
    <p:sldId id="1213" r:id="rId14"/>
    <p:sldId id="1215" r:id="rId15"/>
    <p:sldId id="1214" r:id="rId16"/>
    <p:sldId id="1216" r:id="rId17"/>
    <p:sldId id="1217" r:id="rId18"/>
    <p:sldId id="1218" r:id="rId19"/>
    <p:sldId id="1219" r:id="rId20"/>
    <p:sldId id="1220" r:id="rId21"/>
    <p:sldId id="1159" r:id="rId22"/>
    <p:sldId id="276" r:id="rId23"/>
  </p:sldIdLst>
  <p:sldSz cx="9144000" cy="6858000" type="screen4x3"/>
  <p:notesSz cx="6797675" cy="9928225"/>
  <p:embeddedFontLst>
    <p:embeddedFont>
      <p:font typeface="Arial Unicode MS" panose="020B0600000101010101" charset="-127"/>
      <p:regular r:id="rId25"/>
    </p:embeddedFont>
    <p:embeddedFont>
      <p:font typeface="나눔고딕" panose="020D0604000000000000" pitchFamily="50" charset="-127"/>
      <p:regular r:id="rId26"/>
      <p:bold r:id="rId27"/>
    </p:embeddedFont>
    <p:embeddedFont>
      <p:font typeface="나눔스퀘어" panose="020B0600000101010101" pitchFamily="50" charset="-127"/>
      <p:regular r:id="rId28"/>
    </p:embeddedFont>
    <p:embeddedFont>
      <p:font typeface="나눔스퀘어 ExtraBold" panose="020B0600000101010101" pitchFamily="50" charset="-127"/>
      <p:bold r:id="rId29"/>
    </p:embeddedFont>
    <p:embeddedFont>
      <p:font typeface="나눔스퀘어_ac" panose="020B0600000101010101" pitchFamily="50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79" autoAdjust="0"/>
    <p:restoredTop sz="81176" autoAdjust="0"/>
  </p:normalViewPr>
  <p:slideViewPr>
    <p:cSldViewPr showGuides="1">
      <p:cViewPr varScale="1">
        <p:scale>
          <a:sx n="92" d="100"/>
          <a:sy n="92" d="100"/>
        </p:scale>
        <p:origin x="2514" y="90"/>
      </p:cViewPr>
      <p:guideLst>
        <p:guide orient="horz" pos="2205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A17-B369-40A6-BAD3-08D18F542D5C}" type="datetimeFigureOut">
              <a:rPr lang="ko-KR" altLang="en-US" smtClean="0"/>
              <a:t>2020-09-16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6D60-A5E2-4D92-9B64-E08BFCA1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1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33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펜으로 예시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180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펜으로 예시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649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펜으로 예시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370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펜으로 예시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15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펜으로 예시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338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펜으로 예시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489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펜으로 예시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82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펜으로 예시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589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펜으로 예시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20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펜으로 예시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7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펜으로 예시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7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펜으로 예시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34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876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저의 박사학위 논문 심사에 시간을 내주셔서 대단히 영광스럽습니다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펜으로 예시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62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Word-Level</a:t>
            </a:r>
            <a:r>
              <a:rPr lang="ko-KR" altLang="en-US" dirty="0"/>
              <a:t>을 </a:t>
            </a:r>
            <a:r>
              <a:rPr lang="ko-KR" altLang="en-US" dirty="0" err="1"/>
              <a:t>이긴적도</a:t>
            </a:r>
            <a:r>
              <a:rPr lang="ko-KR" altLang="en-US" dirty="0"/>
              <a:t> 있었다</a:t>
            </a:r>
            <a:r>
              <a:rPr lang="en-US" altLang="ko-KR" dirty="0"/>
              <a:t>.~ </a:t>
            </a:r>
            <a:r>
              <a:rPr lang="ko-KR" altLang="en-US" dirty="0"/>
              <a:t>무조건 </a:t>
            </a:r>
            <a:r>
              <a:rPr lang="ko-KR" altLang="en-US" dirty="0" err="1"/>
              <a:t>강한게</a:t>
            </a:r>
            <a:r>
              <a:rPr lang="ko-KR" altLang="en-US" dirty="0"/>
              <a:t> 아님 </a:t>
            </a:r>
            <a:r>
              <a:rPr lang="ko-KR" altLang="en-US" dirty="0" err="1"/>
              <a:t>이런적도</a:t>
            </a:r>
            <a:r>
              <a:rPr lang="ko-KR" altLang="en-US" dirty="0"/>
              <a:t> 있었다라는 것을 강조</a:t>
            </a:r>
            <a:endParaRPr lang="en-US" altLang="ko-KR" dirty="0"/>
          </a:p>
          <a:p>
            <a:r>
              <a:rPr lang="ko-KR" altLang="en-US" dirty="0"/>
              <a:t>펜으로 예시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77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BPE </a:t>
            </a:r>
            <a:r>
              <a:rPr lang="ko-KR" altLang="en-US" dirty="0"/>
              <a:t>기반 </a:t>
            </a:r>
            <a:r>
              <a:rPr lang="ko-KR" altLang="en-US" dirty="0" err="1"/>
              <a:t>임베딩이</a:t>
            </a:r>
            <a:r>
              <a:rPr lang="ko-KR" altLang="en-US" dirty="0"/>
              <a:t> 많이 사용되는데</a:t>
            </a:r>
            <a:r>
              <a:rPr lang="en-US" altLang="ko-KR" dirty="0"/>
              <a:t>(BERT, GPT) </a:t>
            </a:r>
            <a:r>
              <a:rPr lang="ko-KR" altLang="en-US" dirty="0"/>
              <a:t>한때는 이거보다 강하기도 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펜으로 예시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3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BPE </a:t>
            </a:r>
            <a:r>
              <a:rPr lang="ko-KR" altLang="en-US" dirty="0"/>
              <a:t>기반 </a:t>
            </a:r>
            <a:r>
              <a:rPr lang="ko-KR" altLang="en-US" dirty="0" err="1"/>
              <a:t>임베딩이</a:t>
            </a:r>
            <a:r>
              <a:rPr lang="ko-KR" altLang="en-US" dirty="0"/>
              <a:t> 많이 사용되는데</a:t>
            </a:r>
            <a:r>
              <a:rPr lang="en-US" altLang="ko-KR" dirty="0"/>
              <a:t>(BERT, GPT) </a:t>
            </a:r>
            <a:r>
              <a:rPr lang="ko-KR" altLang="en-US" dirty="0"/>
              <a:t>한때는 이거보다 강하기도 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펜으로 예시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42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Wordpieces</a:t>
            </a:r>
            <a:r>
              <a:rPr lang="ko-KR" altLang="en-US" dirty="0"/>
              <a:t>가 중요함을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94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58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펜으로 예시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lang="ko-KR" altLang="en-US" sz="2000" kern="1200" spc="-100" baseline="0" dirty="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B8204-D3F1-4B02-B348-0A4CCAAEE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9" y="260648"/>
            <a:ext cx="1084296" cy="1084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A62E07-59D1-41CE-AFE3-FF7539B8FA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2" y="333938"/>
            <a:ext cx="937715" cy="9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defTabSz="9858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44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altLang="ko-KR" dirty="0"/>
          </a:p>
          <a:p>
            <a:pPr lvl="0"/>
            <a:r>
              <a:rPr lang="ko-KR" altLang="en-US" dirty="0"/>
              <a:t>최근에는 지식 전이</a:t>
            </a:r>
            <a:r>
              <a:rPr lang="en-US" altLang="ko-KR" dirty="0"/>
              <a:t>(Transfer Learning)</a:t>
            </a:r>
            <a:r>
              <a:rPr lang="ko-KR" altLang="en-US" dirty="0"/>
              <a:t>에 기반하여 풍부한 양의 </a:t>
            </a:r>
            <a:r>
              <a:rPr lang="en-US" altLang="ko-KR" dirty="0"/>
              <a:t>relation</a:t>
            </a:r>
            <a:r>
              <a:rPr lang="ko-KR" altLang="en-US" dirty="0"/>
              <a:t>으로부터 적은 양의</a:t>
            </a:r>
            <a:r>
              <a:rPr lang="en-US" altLang="ko-KR" dirty="0"/>
              <a:t>(Long-tailed Low-Resourced) relation</a:t>
            </a:r>
            <a:r>
              <a:rPr lang="ko-KR" altLang="en-US" dirty="0"/>
              <a:t>에 학습한 데이터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 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8D9FD4D-A1C1-4E0C-8573-6EA0A257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F1ACD64-B8A6-4F11-833B-A4FA7D3B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5976" y="6489180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fld id="{B592EF5A-E95E-4411-9976-253A83E02D3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6F20-2698-4AC9-8B0E-9417F7FA8DF5}"/>
              </a:ext>
            </a:extLst>
          </p:cNvPr>
          <p:cNvSpPr txBox="1"/>
          <p:nvPr userDrawn="1"/>
        </p:nvSpPr>
        <p:spPr>
          <a:xfrm>
            <a:off x="7276387" y="6582015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Internet</a:t>
            </a:r>
            <a:r>
              <a:rPr lang="en-US" altLang="ko-KR" sz="1000" baseline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Computing Lab.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E8DE-1073-477B-822B-2325B283ED34}"/>
              </a:ext>
            </a:extLst>
          </p:cNvPr>
          <p:cNvSpPr txBox="1"/>
          <p:nvPr userDrawn="1"/>
        </p:nvSpPr>
        <p:spPr>
          <a:xfrm>
            <a:off x="323528" y="6582015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YONSEI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5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marL="800100" lvl="1" indent="-342900" algn="l" defTabSz="914400" rtl="0" eaLnBrk="1" latin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1519" y="620688"/>
            <a:ext cx="7344816" cy="0"/>
          </a:xfrm>
          <a:prstGeom prst="line">
            <a:avLst/>
          </a:prstGeom>
          <a:ln>
            <a:gradFill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000" kern="1200" spc="-100" baseline="0" dirty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"/>
        <a:defRPr lang="en-US" altLang="ko-KR" sz="2200" kern="1200" spc="-120" baseline="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  <a:sym typeface="Wingdings"/>
        </a:defRPr>
      </a:lvl1pPr>
      <a:lvl2pPr marL="800100" indent="-342900" algn="l" defTabSz="914400" rtl="0" eaLnBrk="1" latinLnBrk="1" hangingPunct="1">
        <a:lnSpc>
          <a:spcPct val="120000"/>
        </a:lnSpc>
        <a:spcBef>
          <a:spcPts val="832"/>
        </a:spcBef>
        <a:buFont typeface="Wingdings" panose="05000000000000000000" pitchFamily="2" charset="2"/>
        <a:buChar char="ü"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7800" algn="l" defTabSz="914400" rtl="0" eaLnBrk="1" latinLnBrk="1" hangingPunct="1">
        <a:spcBef>
          <a:spcPts val="724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150938" indent="-211138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212725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from%20frequency%20to%20semantics/2017/03/29/NNLM/" TargetMode="External"/><Relationship Id="rId7" Type="http://schemas.openxmlformats.org/officeDocument/2006/relationships/hyperlink" Target="https://web.stanford.edu/class/archive/cs/cs224n/cs224n.1194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ffon.github.io/2020/07/05/tokenizers/" TargetMode="External"/><Relationship Id="rId5" Type="http://schemas.openxmlformats.org/officeDocument/2006/relationships/hyperlink" Target="https://ratsgo.github.io/from%20frequency%20to%20semantics/2017/07/06/fasttext/" TargetMode="External"/><Relationship Id="rId4" Type="http://schemas.openxmlformats.org/officeDocument/2006/relationships/hyperlink" Target="https://wikidocs.net/22592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FD67BA-316B-47FA-93E8-8B465DF75DD6}"/>
              </a:ext>
            </a:extLst>
          </p:cNvPr>
          <p:cNvSpPr txBox="1">
            <a:spLocks/>
          </p:cNvSpPr>
          <p:nvPr/>
        </p:nvSpPr>
        <p:spPr>
          <a:xfrm>
            <a:off x="2825805" y="4365104"/>
            <a:ext cx="3492390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2400" dirty="0"/>
              <a:t>Wongyu Kim (</a:t>
            </a:r>
            <a:r>
              <a:rPr lang="ko-KR" altLang="en-US" sz="2400" dirty="0" err="1"/>
              <a:t>김원규</a:t>
            </a:r>
            <a:r>
              <a:rPr lang="en-US" altLang="ko-KR" sz="2400" dirty="0"/>
              <a:t>)</a:t>
            </a:r>
            <a:endParaRPr lang="en-US" sz="2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1CE098-ADAD-4DFB-922B-897E8F906000}"/>
              </a:ext>
            </a:extLst>
          </p:cNvPr>
          <p:cNvSpPr txBox="1">
            <a:spLocks/>
          </p:cNvSpPr>
          <p:nvPr/>
        </p:nvSpPr>
        <p:spPr>
          <a:xfrm>
            <a:off x="-324544" y="6093296"/>
            <a:ext cx="2500529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18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2020.09.17</a:t>
            </a:r>
            <a:endParaRPr lang="en-US" sz="1800" dirty="0">
              <a:latin typeface="나눔스퀘어_ac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9C968C-7B2C-4F43-B7AF-274B04636FEE}"/>
              </a:ext>
            </a:extLst>
          </p:cNvPr>
          <p:cNvSpPr txBox="1">
            <a:spLocks/>
          </p:cNvSpPr>
          <p:nvPr/>
        </p:nvSpPr>
        <p:spPr>
          <a:xfrm>
            <a:off x="3259755" y="5828016"/>
            <a:ext cx="2624491" cy="649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Internet Computing Laboratory</a:t>
            </a:r>
          </a:p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Department of Computer Science</a:t>
            </a:r>
          </a:p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Yonsei University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82EE53-B90D-4525-BE0F-6B1F211C854E}"/>
              </a:ext>
            </a:extLst>
          </p:cNvPr>
          <p:cNvSpPr/>
          <p:nvPr/>
        </p:nvSpPr>
        <p:spPr>
          <a:xfrm>
            <a:off x="266700" y="1827670"/>
            <a:ext cx="8607425" cy="1807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3600" spc="-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Information</a:t>
            </a:r>
            <a:r>
              <a:rPr lang="ko-KR" altLang="en-US" sz="3600" spc="-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en-US" altLang="ko-KR" sz="3600" spc="-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from</a:t>
            </a:r>
            <a:r>
              <a:rPr lang="ko-KR" altLang="en-US" sz="3600" spc="-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en-US" altLang="ko-KR" sz="3600" spc="-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parts</a:t>
            </a:r>
            <a:r>
              <a:rPr lang="ko-KR" altLang="en-US" sz="3600" spc="-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en-US" altLang="ko-KR" sz="3600" spc="-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of</a:t>
            </a:r>
            <a:r>
              <a:rPr lang="ko-KR" altLang="en-US" sz="3600" spc="-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</a:t>
            </a:r>
            <a:r>
              <a:rPr lang="en-US" altLang="ko-KR" sz="3600" spc="-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words:</a:t>
            </a:r>
          </a:p>
          <a:p>
            <a:pPr algn="ctr">
              <a:spcBef>
                <a:spcPct val="0"/>
              </a:spcBef>
            </a:pPr>
            <a:r>
              <a:rPr lang="en-US" altLang="ko-KR" sz="3600" spc="-1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Subword</a:t>
            </a:r>
            <a:r>
              <a:rPr lang="en-US" altLang="ko-KR" sz="3600" spc="-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 Models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D819911-D8D4-4113-981C-593BB9FB64B5}"/>
              </a:ext>
            </a:extLst>
          </p:cNvPr>
          <p:cNvSpPr txBox="1">
            <a:spLocks/>
          </p:cNvSpPr>
          <p:nvPr/>
        </p:nvSpPr>
        <p:spPr>
          <a:xfrm>
            <a:off x="1438064" y="3708478"/>
            <a:ext cx="6264696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endParaRPr lang="en-US" sz="2400" dirty="0">
              <a:latin typeface="나눔스퀘어_ac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1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Byte Pair Encoding Algorithm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Bi-gram</a:t>
            </a:r>
            <a:r>
              <a:rPr lang="ko-KR" altLang="en-US" sz="1800" dirty="0"/>
              <a:t>으로 따져서 어떤 쌍이 제일 많은 지 찾으면 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위 그림에서 </a:t>
            </a:r>
            <a:r>
              <a:rPr lang="en-US" altLang="ko-KR" sz="1800" dirty="0"/>
              <a:t>(e, s)</a:t>
            </a:r>
            <a:r>
              <a:rPr lang="ko-KR" altLang="en-US" sz="1800" dirty="0"/>
              <a:t>의 쌍은 </a:t>
            </a:r>
            <a:r>
              <a:rPr lang="en-US" altLang="ko-KR" sz="1800" dirty="0"/>
              <a:t>9</a:t>
            </a:r>
            <a:r>
              <a:rPr lang="ko-KR" altLang="en-US" sz="1800" dirty="0"/>
              <a:t>번 나오며 가장 많다</a:t>
            </a:r>
            <a:r>
              <a:rPr lang="en-US" altLang="ko-KR" sz="1800" dirty="0"/>
              <a:t>. </a:t>
            </a:r>
            <a:r>
              <a:rPr lang="ko-KR" altLang="en-US" sz="1800" dirty="0"/>
              <a:t>그 뒤로는 </a:t>
            </a:r>
            <a:r>
              <a:rPr lang="en-US" altLang="ko-KR" sz="1800" dirty="0"/>
              <a:t>(l, o) </a:t>
            </a:r>
            <a:r>
              <a:rPr lang="ko-KR" altLang="en-US" sz="1800" dirty="0"/>
              <a:t>쌍</a:t>
            </a:r>
            <a:r>
              <a:rPr lang="en-US" altLang="ko-KR" sz="1800" dirty="0"/>
              <a:t>, (o, w) </a:t>
            </a:r>
            <a:r>
              <a:rPr lang="ko-KR" altLang="en-US" sz="1800" dirty="0"/>
              <a:t>쌍이 뒤따른다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따라서 </a:t>
            </a:r>
            <a:r>
              <a:rPr lang="en-US" altLang="ko-KR" sz="1800" dirty="0"/>
              <a:t>es</a:t>
            </a:r>
            <a:r>
              <a:rPr lang="ko-KR" altLang="en-US" sz="1800" dirty="0"/>
              <a:t>를 한 문자로 여겨 </a:t>
            </a:r>
            <a:r>
              <a:rPr lang="en-US" altLang="ko-KR" sz="1800" dirty="0"/>
              <a:t>vocab</a:t>
            </a:r>
            <a:r>
              <a:rPr lang="ko-KR" altLang="en-US" sz="1800" dirty="0"/>
              <a:t>에 추가한다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CBF5DF-0851-4FD5-8B77-1E26B9756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692696"/>
            <a:ext cx="3324225" cy="1743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578DFE-B6D4-4A79-9F88-D52E54174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234503"/>
            <a:ext cx="2743200" cy="8286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F8FCE95-C135-4AD5-9F98-0A8EC9F443BF}"/>
              </a:ext>
            </a:extLst>
          </p:cNvPr>
          <p:cNvSpPr/>
          <p:nvPr/>
        </p:nvSpPr>
        <p:spPr>
          <a:xfrm>
            <a:off x="4211960" y="1648841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92AF95-3C3D-4A29-8576-6F17E8A99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2854380"/>
            <a:ext cx="2190750" cy="1714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598178-A0DF-42E4-962B-E02A30895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8064" y="3297292"/>
            <a:ext cx="3133725" cy="82867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870D00E-D8B8-418D-8711-A7490CF37422}"/>
              </a:ext>
            </a:extLst>
          </p:cNvPr>
          <p:cNvSpPr/>
          <p:nvPr/>
        </p:nvSpPr>
        <p:spPr>
          <a:xfrm>
            <a:off x="4220166" y="3711629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128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Byte Pair Encoding Algorithm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그 다음은 </a:t>
            </a:r>
            <a:r>
              <a:rPr lang="en-US" altLang="ko-KR" sz="1800" dirty="0"/>
              <a:t>es</a:t>
            </a:r>
            <a:r>
              <a:rPr lang="ko-KR" altLang="en-US" sz="1800" dirty="0"/>
              <a:t>를 한 문자라 취급하고 다시 똑같은 작업을 하면 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이번에는 </a:t>
            </a:r>
            <a:r>
              <a:rPr lang="en-US" altLang="ko-KR" sz="1800" dirty="0"/>
              <a:t>(es, t) </a:t>
            </a:r>
            <a:r>
              <a:rPr lang="ko-KR" altLang="en-US" sz="1800" dirty="0"/>
              <a:t>쌍이 </a:t>
            </a:r>
            <a:r>
              <a:rPr lang="en-US" altLang="ko-KR" sz="1800" dirty="0"/>
              <a:t>9</a:t>
            </a:r>
            <a:r>
              <a:rPr lang="ko-KR" altLang="en-US" sz="1800" dirty="0"/>
              <a:t>번으로 제일 많고 이 </a:t>
            </a:r>
            <a:r>
              <a:rPr lang="en-US" altLang="ko-KR" sz="1800" dirty="0" err="1"/>
              <a:t>est</a:t>
            </a:r>
            <a:r>
              <a:rPr lang="en-US" altLang="ko-KR" sz="1800" dirty="0"/>
              <a:t> </a:t>
            </a:r>
            <a:r>
              <a:rPr lang="ko-KR" altLang="en-US" sz="1800" dirty="0"/>
              <a:t>문자를 </a:t>
            </a:r>
            <a:r>
              <a:rPr lang="en-US" altLang="ko-KR" sz="1800" dirty="0"/>
              <a:t>vocab</a:t>
            </a:r>
            <a:r>
              <a:rPr lang="ko-KR" altLang="en-US" sz="1800" dirty="0"/>
              <a:t>에 추가한다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이런 식으로 사용자가 지정한 횟수만큼 진행하면 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92AF95-3C3D-4A29-8576-6F17E8A99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681832"/>
            <a:ext cx="2190750" cy="1714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598178-A0DF-42E4-962B-E02A30895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1124744"/>
            <a:ext cx="3133725" cy="82867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870D00E-D8B8-418D-8711-A7490CF37422}"/>
              </a:ext>
            </a:extLst>
          </p:cNvPr>
          <p:cNvSpPr/>
          <p:nvPr/>
        </p:nvSpPr>
        <p:spPr>
          <a:xfrm>
            <a:off x="4292174" y="1539081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F9AAB7-CC59-467A-B122-D021666E3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44" y="2396332"/>
            <a:ext cx="2143125" cy="183832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8D18FD1-CAC8-426F-9B29-0926E67588C4}"/>
              </a:ext>
            </a:extLst>
          </p:cNvPr>
          <p:cNvSpPr/>
          <p:nvPr/>
        </p:nvSpPr>
        <p:spPr>
          <a:xfrm>
            <a:off x="4292174" y="3429000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A246DA2-BB2C-43EB-8DB0-8EEE1F7CB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0072" y="3038475"/>
            <a:ext cx="35909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64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Byte Pair Encoding Algorithm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4" y="836712"/>
            <a:ext cx="8640960" cy="576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우리가 기존에 알고 있던 단어는 </a:t>
            </a:r>
            <a:r>
              <a:rPr lang="ko-KR" altLang="en-US" sz="1800" dirty="0" err="1"/>
              <a:t>위에처럼</a:t>
            </a:r>
            <a:r>
              <a:rPr lang="ko-KR" altLang="en-US" sz="1800" dirty="0"/>
              <a:t> </a:t>
            </a:r>
            <a:r>
              <a:rPr lang="en-US" altLang="ko-KR" sz="1800" dirty="0"/>
              <a:t>[low, lower, newest, widest] 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하지만 </a:t>
            </a:r>
            <a:r>
              <a:rPr lang="en-US" altLang="ko-KR" sz="1800" dirty="0"/>
              <a:t>“lowest” </a:t>
            </a:r>
            <a:r>
              <a:rPr lang="ko-KR" altLang="en-US" sz="1800" dirty="0"/>
              <a:t>라는 단어를 </a:t>
            </a:r>
            <a:r>
              <a:rPr lang="ko-KR" altLang="en-US" sz="1800" dirty="0" err="1"/>
              <a:t>임베딩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해야할</a:t>
            </a:r>
            <a:r>
              <a:rPr lang="ko-KR" altLang="en-US" sz="1800" dirty="0"/>
              <a:t> 때 </a:t>
            </a:r>
            <a:br>
              <a:rPr lang="en-US" altLang="ko-KR" sz="1800" dirty="0"/>
            </a:br>
            <a:r>
              <a:rPr lang="ko-KR" altLang="en-US" sz="1800" dirty="0"/>
              <a:t>기존 </a:t>
            </a:r>
            <a:r>
              <a:rPr lang="en-US" altLang="ko-KR" sz="1800" dirty="0"/>
              <a:t>Word-Level 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Vocab</a:t>
            </a:r>
            <a:r>
              <a:rPr lang="ko-KR" altLang="en-US" sz="1800" dirty="0"/>
              <a:t>에 없으니</a:t>
            </a:r>
            <a:r>
              <a:rPr lang="en-US" altLang="ko-KR" sz="1800" dirty="0"/>
              <a:t> &lt;UNK&gt;</a:t>
            </a:r>
            <a:r>
              <a:rPr lang="ko-KR" altLang="en-US" sz="1800" dirty="0"/>
              <a:t>로 여길 것이다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기존 </a:t>
            </a:r>
            <a:r>
              <a:rPr lang="en-US" altLang="ko-KR" sz="1800" dirty="0"/>
              <a:t>Char-Level </a:t>
            </a:r>
            <a:r>
              <a:rPr lang="ko-KR" altLang="en-US" sz="1800" dirty="0"/>
              <a:t>에서는 </a:t>
            </a:r>
            <a:r>
              <a:rPr lang="en-US" altLang="ko-KR" sz="1800" dirty="0" err="1"/>
              <a:t>l,o,w,e,s,t</a:t>
            </a:r>
            <a:r>
              <a:rPr lang="en-US" altLang="ko-KR" sz="1800" dirty="0"/>
              <a:t> </a:t>
            </a:r>
            <a:r>
              <a:rPr lang="ko-KR" altLang="en-US" sz="1800" dirty="0"/>
              <a:t>따로 </a:t>
            </a:r>
            <a:r>
              <a:rPr lang="ko-KR" altLang="en-US" sz="1800" dirty="0" err="1"/>
              <a:t>임베딩해서</a:t>
            </a:r>
            <a:r>
              <a:rPr lang="ko-KR" altLang="en-US" sz="1800" dirty="0"/>
              <a:t> 너무 많은 벡터가 있을 것이다</a:t>
            </a:r>
            <a:br>
              <a:rPr lang="en-US" altLang="ko-KR" sz="1800" dirty="0"/>
            </a:br>
            <a:r>
              <a:rPr lang="ko-KR" altLang="en-US" sz="1800" dirty="0"/>
              <a:t>하지만 </a:t>
            </a:r>
            <a:r>
              <a:rPr lang="en-US" altLang="ko-KR" sz="1800" dirty="0"/>
              <a:t>BPE 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“low”</a:t>
            </a:r>
            <a:r>
              <a:rPr lang="ko-KR" altLang="en-US" sz="1800" dirty="0"/>
              <a:t>와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est</a:t>
            </a:r>
            <a:r>
              <a:rPr lang="en-US" altLang="ko-KR" sz="1800" dirty="0"/>
              <a:t>”</a:t>
            </a:r>
            <a:r>
              <a:rPr lang="ko-KR" altLang="en-US" sz="1800" dirty="0"/>
              <a:t>를 한 문자</a:t>
            </a:r>
            <a:r>
              <a:rPr lang="en-US" altLang="ko-KR" sz="1800" dirty="0"/>
              <a:t>(Byte)</a:t>
            </a:r>
            <a:r>
              <a:rPr lang="ko-KR" altLang="en-US" sz="1800" dirty="0"/>
              <a:t>로 취급해 </a:t>
            </a:r>
            <a:r>
              <a:rPr lang="en-US" altLang="ko-KR" sz="1800" dirty="0"/>
              <a:t>lowest</a:t>
            </a:r>
            <a:r>
              <a:rPr lang="ko-KR" altLang="en-US" sz="1800" dirty="0"/>
              <a:t>를 </a:t>
            </a:r>
            <a:r>
              <a:rPr lang="en-US" altLang="ko-KR" sz="1800" dirty="0"/>
              <a:t>low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est</a:t>
            </a:r>
            <a:r>
              <a:rPr lang="ko-KR" altLang="en-US" sz="1800" dirty="0"/>
              <a:t>로 따로 </a:t>
            </a:r>
            <a:r>
              <a:rPr lang="ko-KR" altLang="en-US" sz="1800" dirty="0" err="1"/>
              <a:t>임베딩</a:t>
            </a:r>
            <a:r>
              <a:rPr lang="ko-KR" altLang="en-US" sz="1800" dirty="0"/>
              <a:t> 할 것이다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WPM(Word Piece Model), SPM(Sentence Piece Model)</a:t>
            </a:r>
            <a:r>
              <a:rPr lang="ko-KR" altLang="en-US" sz="1800" dirty="0"/>
              <a:t>의 기반이 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BERT</a:t>
            </a:r>
            <a:r>
              <a:rPr lang="ko-KR" altLang="en-US" sz="1800" dirty="0"/>
              <a:t>와 </a:t>
            </a:r>
            <a:r>
              <a:rPr lang="en-US" altLang="ko-KR" sz="1800" dirty="0"/>
              <a:t>GPT</a:t>
            </a:r>
            <a:r>
              <a:rPr lang="ko-KR" altLang="en-US" sz="1800" dirty="0"/>
              <a:t>에서 </a:t>
            </a:r>
            <a:r>
              <a:rPr lang="en-US" altLang="ko-KR" sz="1800" dirty="0"/>
              <a:t>BPE</a:t>
            </a:r>
            <a:r>
              <a:rPr lang="ko-KR" altLang="en-US" sz="1800" dirty="0"/>
              <a:t>를 기반으로 </a:t>
            </a:r>
            <a:r>
              <a:rPr lang="ko-KR" altLang="en-US" sz="1800" dirty="0" err="1"/>
              <a:t>임베딩한다</a:t>
            </a:r>
            <a:r>
              <a:rPr lang="en-US" altLang="ko-KR" sz="1800" dirty="0"/>
              <a:t>. (BERT</a:t>
            </a:r>
            <a:r>
              <a:rPr lang="ko-KR" altLang="en-US" sz="1800" dirty="0"/>
              <a:t>는 </a:t>
            </a:r>
            <a:r>
              <a:rPr lang="en-US" altLang="ko-KR" sz="1800" dirty="0"/>
              <a:t>WPM</a:t>
            </a:r>
            <a:r>
              <a:rPr lang="ko-KR" altLang="en-US" sz="1800" dirty="0"/>
              <a:t>을</a:t>
            </a:r>
            <a:r>
              <a:rPr lang="en-US" altLang="ko-KR" sz="1800" dirty="0"/>
              <a:t>, GPT</a:t>
            </a:r>
            <a:r>
              <a:rPr lang="ko-KR" altLang="en-US" sz="1800" dirty="0"/>
              <a:t>는 </a:t>
            </a:r>
            <a:r>
              <a:rPr lang="en-US" altLang="ko-KR" sz="1800" dirty="0"/>
              <a:t>BPE</a:t>
            </a:r>
            <a:r>
              <a:rPr lang="ko-KR" altLang="en-US" sz="1800" dirty="0"/>
              <a:t>를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24BE195-FC87-436F-8B51-F24382176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836712"/>
            <a:ext cx="3324225" cy="1743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72BAAC-C10D-496E-AB48-15FE89543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56" y="2579787"/>
            <a:ext cx="8640961" cy="8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1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Piece Model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4" y="836712"/>
            <a:ext cx="8640960" cy="576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BPE</a:t>
            </a:r>
            <a:r>
              <a:rPr lang="ko-KR" altLang="en-US" sz="1800" dirty="0"/>
              <a:t>랑 비슷한데 어떤 </a:t>
            </a:r>
            <a:r>
              <a:rPr lang="en-US" altLang="ko-KR" sz="1800" dirty="0"/>
              <a:t>Byte</a:t>
            </a:r>
            <a:r>
              <a:rPr lang="ko-KR" altLang="en-US" sz="1800" dirty="0"/>
              <a:t>를 우선 순위로 </a:t>
            </a:r>
            <a:r>
              <a:rPr lang="en-US" altLang="ko-KR" sz="1800" dirty="0"/>
              <a:t>Vocab</a:t>
            </a:r>
            <a:r>
              <a:rPr lang="ko-KR" altLang="en-US" sz="1800" dirty="0"/>
              <a:t>에 추가할지에 대한 알고리즘이 바뀌었다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기존에는 빈도수로 따졌다면 여기서는 코퍼스의 </a:t>
            </a:r>
            <a:r>
              <a:rPr lang="en-US" altLang="ko-KR" sz="1800" dirty="0"/>
              <a:t>likelihood</a:t>
            </a:r>
            <a:r>
              <a:rPr lang="ko-KR" altLang="en-US" sz="1800" dirty="0"/>
              <a:t>를 가장 높이는 그 쌍을 병합한다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자세한 알고리즘은 생략</a:t>
            </a:r>
            <a:r>
              <a:rPr lang="en-US" altLang="ko-KR" sz="1800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일단 여기서 모든 단어 앞에는 </a:t>
            </a:r>
            <a:r>
              <a:rPr lang="en-US" altLang="ko-KR" sz="1800" dirty="0"/>
              <a:t>_ </a:t>
            </a:r>
            <a:r>
              <a:rPr lang="ko-KR" altLang="en-US" sz="1800" dirty="0"/>
              <a:t>를 붙이고 시작 </a:t>
            </a:r>
            <a:r>
              <a:rPr lang="en-US" altLang="ko-KR" sz="1800" dirty="0"/>
              <a:t>(</a:t>
            </a:r>
            <a:r>
              <a:rPr lang="ko-KR" altLang="en-US" sz="1800" dirty="0"/>
              <a:t>문장 복원을 위한 </a:t>
            </a:r>
            <a:r>
              <a:rPr lang="en-US" altLang="ko-KR" sz="1800" dirty="0"/>
              <a:t>flag </a:t>
            </a:r>
            <a:r>
              <a:rPr lang="ko-KR" altLang="en-US" sz="1800" dirty="0"/>
              <a:t>장치</a:t>
            </a:r>
            <a:r>
              <a:rPr lang="en-US" altLang="ko-KR" sz="1800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그 상태로 </a:t>
            </a:r>
            <a:r>
              <a:rPr lang="en-US" altLang="ko-KR" sz="1800" dirty="0"/>
              <a:t>WPM</a:t>
            </a:r>
            <a:r>
              <a:rPr lang="ko-KR" altLang="en-US" sz="1800" dirty="0"/>
              <a:t>을 하면 아래 문장 처럼 나뉜다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(ex) vocab = { _J: 1, et: 2, _makers: 3, _</a:t>
            </a:r>
            <a:r>
              <a:rPr lang="en-US" altLang="ko-KR" sz="1800" dirty="0" err="1"/>
              <a:t>fe</a:t>
            </a:r>
            <a:r>
              <a:rPr lang="en-US" altLang="ko-KR" sz="1800" dirty="0"/>
              <a:t>: 4, </a:t>
            </a:r>
            <a:r>
              <a:rPr lang="en-US" altLang="ko-KR" sz="1800" dirty="0" err="1"/>
              <a:t>ud</a:t>
            </a:r>
            <a:r>
              <a:rPr lang="en-US" altLang="ko-KR" sz="1800" dirty="0"/>
              <a:t>: 5, _over: 6 ... }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그런데 </a:t>
            </a:r>
            <a:r>
              <a:rPr lang="en-US" altLang="ko-KR" sz="1800" dirty="0"/>
              <a:t>_J</a:t>
            </a:r>
            <a:r>
              <a:rPr lang="ko-KR" altLang="en-US" sz="1800" dirty="0"/>
              <a:t>과 </a:t>
            </a:r>
            <a:r>
              <a:rPr lang="en-US" altLang="ko-KR" sz="1800" dirty="0"/>
              <a:t>et </a:t>
            </a:r>
            <a:r>
              <a:rPr lang="ko-KR" altLang="en-US" sz="1800" dirty="0"/>
              <a:t>사이의 띄어쓰기가 </a:t>
            </a:r>
            <a:r>
              <a:rPr lang="en-US" altLang="ko-KR" sz="1800" dirty="0"/>
              <a:t>_Jet</a:t>
            </a:r>
            <a:r>
              <a:rPr lang="ko-KR" altLang="en-US" sz="1800" dirty="0"/>
              <a:t>과  </a:t>
            </a:r>
            <a:r>
              <a:rPr lang="en-US" altLang="ko-KR" sz="1800" dirty="0"/>
              <a:t>_makers</a:t>
            </a:r>
            <a:r>
              <a:rPr lang="ko-KR" altLang="en-US" sz="1800" dirty="0"/>
              <a:t>의 띄어쓰기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즉</a:t>
            </a:r>
            <a:r>
              <a:rPr lang="en-US" altLang="ko-KR" sz="1800" dirty="0"/>
              <a:t>, word </a:t>
            </a:r>
            <a:r>
              <a:rPr lang="ko-KR" altLang="en-US" sz="1800" dirty="0"/>
              <a:t>내의 띄어쓰기 </a:t>
            </a:r>
            <a:r>
              <a:rPr lang="en-US" altLang="ko-KR" sz="1800" dirty="0"/>
              <a:t>vs words </a:t>
            </a:r>
            <a:r>
              <a:rPr lang="ko-KR" altLang="en-US" sz="1800" dirty="0"/>
              <a:t>간의 띄어쓰기</a:t>
            </a:r>
            <a:r>
              <a:rPr lang="en-US" altLang="ko-KR" sz="1800" dirty="0"/>
              <a:t>) </a:t>
            </a:r>
            <a:r>
              <a:rPr lang="ko-KR" altLang="en-US" sz="1800" dirty="0"/>
              <a:t>인지 구별 어떻게</a:t>
            </a:r>
            <a:r>
              <a:rPr lang="en-US" altLang="ko-KR" sz="1800" dirty="0"/>
              <a:t>?</a:t>
            </a:r>
            <a:br>
              <a:rPr lang="en-US" altLang="ko-KR" sz="1800" dirty="0"/>
            </a:br>
            <a:r>
              <a:rPr lang="en-US" altLang="ko-KR" sz="1800" dirty="0"/>
              <a:t>=&gt; _</a:t>
            </a:r>
            <a:r>
              <a:rPr lang="ko-KR" altLang="en-US" sz="1800" dirty="0"/>
              <a:t>를 이용하면 어떤 띄어쓰기 인지 알 수 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E1C845-5700-4F14-A85C-2552B382F4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3408" y="1988840"/>
            <a:ext cx="847718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60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Unigram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4" y="836712"/>
            <a:ext cx="8640960" cy="576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BPE</a:t>
            </a:r>
            <a:r>
              <a:rPr lang="ko-KR" altLang="en-US" sz="1800" dirty="0"/>
              <a:t> </a:t>
            </a:r>
            <a:r>
              <a:rPr lang="en-US" altLang="ko-KR" sz="1800" dirty="0"/>
              <a:t>or</a:t>
            </a:r>
            <a:r>
              <a:rPr lang="ko-KR" altLang="en-US" sz="1800" dirty="0"/>
              <a:t> </a:t>
            </a:r>
            <a:r>
              <a:rPr lang="en-US" altLang="ko-KR" sz="1800" dirty="0"/>
              <a:t>WPM</a:t>
            </a:r>
            <a:r>
              <a:rPr lang="ko-KR" altLang="en-US" sz="1800" dirty="0"/>
              <a:t>으로</a:t>
            </a:r>
            <a:r>
              <a:rPr lang="en-US" altLang="ko-KR" sz="1800" dirty="0"/>
              <a:t>(pre-tokenizer</a:t>
            </a:r>
            <a:r>
              <a:rPr lang="ko-KR" altLang="en-US" sz="1800" dirty="0"/>
              <a:t>로</a:t>
            </a:r>
            <a:r>
              <a:rPr lang="en-US" altLang="ko-KR" sz="1800" dirty="0"/>
              <a:t>) Vocab</a:t>
            </a:r>
            <a:r>
              <a:rPr lang="ko-KR" altLang="en-US" sz="1800" dirty="0"/>
              <a:t>을 구성했다 치자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거기서 필요 없다고 생각되는 </a:t>
            </a:r>
            <a:r>
              <a:rPr lang="en-US" altLang="ko-KR" sz="1800" dirty="0"/>
              <a:t>unit(byte)</a:t>
            </a:r>
            <a:r>
              <a:rPr lang="ko-KR" altLang="en-US" sz="1800" dirty="0"/>
              <a:t>를 제거하는 과정이다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즉 주어진 코퍼스와 현재 </a:t>
            </a:r>
            <a:r>
              <a:rPr lang="en-US" altLang="ko-KR" sz="1800" dirty="0"/>
              <a:t>Vocab</a:t>
            </a:r>
            <a:r>
              <a:rPr lang="ko-KR" altLang="en-US" sz="1800" dirty="0"/>
              <a:t>에 대한 </a:t>
            </a:r>
            <a:r>
              <a:rPr lang="en-US" altLang="ko-KR" sz="1800" dirty="0"/>
              <a:t>Loss</a:t>
            </a:r>
            <a:r>
              <a:rPr lang="ko-KR" altLang="en-US" sz="1800" dirty="0"/>
              <a:t>를 계산하는 것이다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이때 </a:t>
            </a:r>
            <a:r>
              <a:rPr lang="en-US" altLang="ko-KR" sz="1800" dirty="0"/>
              <a:t>Vocab</a:t>
            </a:r>
            <a:r>
              <a:rPr lang="ko-KR" altLang="en-US" sz="1800" dirty="0"/>
              <a:t>에서 </a:t>
            </a:r>
            <a:r>
              <a:rPr lang="en-US" altLang="ko-KR" sz="1800" dirty="0" err="1"/>
              <a:t>subword</a:t>
            </a:r>
            <a:r>
              <a:rPr lang="ko-KR" altLang="en-US" sz="1800" dirty="0"/>
              <a:t>가 제거되었을 때 </a:t>
            </a:r>
            <a:r>
              <a:rPr lang="en-US" altLang="ko-KR" sz="1800" dirty="0"/>
              <a:t>Loss</a:t>
            </a:r>
            <a:r>
              <a:rPr lang="ko-KR" altLang="en-US" sz="1800" dirty="0"/>
              <a:t>가 조금 올라간다면 그 </a:t>
            </a:r>
            <a:r>
              <a:rPr lang="en-US" altLang="ko-KR" sz="1800" dirty="0" err="1"/>
              <a:t>subword</a:t>
            </a:r>
            <a:r>
              <a:rPr lang="ko-KR" altLang="en-US" sz="1800" dirty="0"/>
              <a:t>는 제거하면 안된다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Vocab</a:t>
            </a:r>
            <a:r>
              <a:rPr lang="ko-KR" altLang="en-US" sz="1800" dirty="0"/>
              <a:t>의 </a:t>
            </a:r>
            <a:r>
              <a:rPr lang="en-US" altLang="ko-KR" sz="1800" dirty="0"/>
              <a:t>10%~20%</a:t>
            </a:r>
            <a:r>
              <a:rPr lang="ko-KR" altLang="en-US" sz="1800" dirty="0"/>
              <a:t>를 제거하게 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기본 캐릭터들은 제거되지 않고 반드시 유지된다</a:t>
            </a:r>
            <a:r>
              <a:rPr lang="en-US" altLang="ko-KR" sz="1800" dirty="0"/>
              <a:t>.(</a:t>
            </a:r>
            <a:r>
              <a:rPr lang="en-US" altLang="ko-KR" sz="1800" dirty="0" err="1"/>
              <a:t>a,b,c,d</a:t>
            </a:r>
            <a:r>
              <a:rPr lang="en-US" altLang="ko-KR" sz="1800" dirty="0"/>
              <a:t> ...)</a:t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25785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Sentence Piece Model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4" y="836712"/>
            <a:ext cx="8640960" cy="576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 err="1"/>
              <a:t>XLNet</a:t>
            </a:r>
            <a:r>
              <a:rPr lang="en-US" altLang="ko-KR" sz="1800" dirty="0"/>
              <a:t>, ALBERT, Marian NMT </a:t>
            </a:r>
            <a:r>
              <a:rPr lang="ko-KR" altLang="en-US" sz="1800" dirty="0"/>
              <a:t>에서 사용하는 것이다</a:t>
            </a:r>
            <a:r>
              <a:rPr lang="en-US" altLang="ko-KR" sz="1800" dirty="0"/>
              <a:t>.(WPM </a:t>
            </a:r>
            <a:r>
              <a:rPr lang="ko-KR" altLang="en-US" sz="1800" dirty="0"/>
              <a:t>보다 더 최근</a:t>
            </a:r>
            <a:r>
              <a:rPr lang="en-US" altLang="ko-KR" sz="1800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BPE, WPM</a:t>
            </a:r>
            <a:r>
              <a:rPr lang="ko-KR" altLang="en-US" sz="1800" dirty="0"/>
              <a:t>은 그 자체가 </a:t>
            </a:r>
            <a:r>
              <a:rPr lang="en-US" altLang="ko-KR" sz="1800" dirty="0"/>
              <a:t>pre-tokenize</a:t>
            </a:r>
            <a:r>
              <a:rPr lang="ko-KR" altLang="en-US" sz="1800" dirty="0"/>
              <a:t>를 하는 것이고</a:t>
            </a:r>
            <a:r>
              <a:rPr lang="en-US" altLang="ko-KR" sz="1800" dirty="0"/>
              <a:t>, Unigram</a:t>
            </a:r>
            <a:r>
              <a:rPr lang="ko-KR" altLang="en-US" sz="1800" dirty="0"/>
              <a:t>은 </a:t>
            </a:r>
            <a:r>
              <a:rPr lang="en-US" altLang="ko-KR" sz="1800" dirty="0"/>
              <a:t>pre-tokenize</a:t>
            </a:r>
            <a:r>
              <a:rPr lang="ko-KR" altLang="en-US" sz="1800" dirty="0"/>
              <a:t>를 필요로 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하지만 </a:t>
            </a:r>
            <a:r>
              <a:rPr lang="en-US" altLang="ko-KR" sz="1800" dirty="0"/>
              <a:t>WPM</a:t>
            </a:r>
            <a:r>
              <a:rPr lang="ko-KR" altLang="en-US" sz="1800" dirty="0"/>
              <a:t>에서 봤듯이 모든 단어 앞에 </a:t>
            </a:r>
            <a:r>
              <a:rPr lang="en-US" altLang="ko-KR" sz="1800" dirty="0"/>
              <a:t>_</a:t>
            </a:r>
            <a:r>
              <a:rPr lang="ko-KR" altLang="en-US" sz="1800" dirty="0"/>
              <a:t>를 붙이게 되는데 어떤 언어는 띄어쓰기로 단어를 구분하지 않는다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따라서 모든 언어에 대해 바로 </a:t>
            </a:r>
            <a:r>
              <a:rPr lang="en-US" altLang="ko-KR" sz="1800" dirty="0"/>
              <a:t>RAW </a:t>
            </a:r>
            <a:r>
              <a:rPr lang="ko-KR" altLang="en-US" sz="1800" dirty="0"/>
              <a:t>한 코퍼스를 </a:t>
            </a:r>
            <a:r>
              <a:rPr lang="en-US" altLang="ko-KR" sz="1800" dirty="0"/>
              <a:t>tokenize </a:t>
            </a:r>
            <a:r>
              <a:rPr lang="ko-KR" altLang="en-US" sz="1800" dirty="0"/>
              <a:t>할 수 있게 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원리는 </a:t>
            </a:r>
            <a:r>
              <a:rPr lang="en-US" altLang="ko-KR" sz="1800" dirty="0"/>
              <a:t>BPE + Unigram</a:t>
            </a:r>
            <a:r>
              <a:rPr lang="ko-KR" altLang="en-US" sz="1800" dirty="0"/>
              <a:t>을 적용한다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따라서 단어를 구분할 수 있게 </a:t>
            </a:r>
            <a:r>
              <a:rPr lang="en-US" altLang="ko-KR" sz="1800" dirty="0"/>
              <a:t>special charter( ‘_’ ) </a:t>
            </a:r>
            <a:r>
              <a:rPr lang="ko-KR" altLang="en-US" sz="1800" dirty="0"/>
              <a:t>을 이용한다</a:t>
            </a:r>
            <a:r>
              <a:rPr lang="en-US" altLang="ko-KR" sz="1800" dirty="0"/>
              <a:t>. (</a:t>
            </a:r>
            <a:r>
              <a:rPr lang="ko-KR" altLang="en-US" sz="1800" dirty="0"/>
              <a:t>로직은 모르겠지만 이렇게 하면 단어를 다 구분할 수 있는 것 같다</a:t>
            </a:r>
            <a:r>
              <a:rPr lang="en-US" altLang="ko-KR" sz="1800" dirty="0"/>
              <a:t>.)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단순히 모든 토큰을 붙인 후 </a:t>
            </a:r>
            <a:r>
              <a:rPr lang="en-US" altLang="ko-KR" sz="1800" dirty="0"/>
              <a:t>“_” </a:t>
            </a:r>
            <a:r>
              <a:rPr lang="ko-KR" altLang="en-US" sz="1800" dirty="0"/>
              <a:t>캐릭터만 공백으로 바꿔주면 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8346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</a:t>
            </a:r>
            <a:r>
              <a:rPr lang="ko-KR" altLang="en-US" dirty="0"/>
              <a:t> </a:t>
            </a:r>
            <a:r>
              <a:rPr lang="en-US" altLang="ko-KR" dirty="0"/>
              <a:t>Models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4" y="836712"/>
            <a:ext cx="8640960" cy="576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요즘은 직전에 설명한 </a:t>
            </a:r>
            <a:r>
              <a:rPr lang="en-US" altLang="ko-KR" sz="1800" dirty="0"/>
              <a:t>BPE, WPM, SPM, Unigram</a:t>
            </a:r>
            <a:r>
              <a:rPr lang="ko-KR" altLang="en-US" sz="1800" dirty="0"/>
              <a:t>을 많이 사용한다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하지만 이전에는 </a:t>
            </a:r>
            <a:r>
              <a:rPr lang="en-US" altLang="ko-KR" sz="1800" dirty="0"/>
              <a:t>char embedding + conv, char embedding + LSTM, char embedding + CNN + LSTM </a:t>
            </a:r>
            <a:r>
              <a:rPr lang="ko-KR" altLang="en-US" sz="1800" dirty="0"/>
              <a:t>등이 있었다</a:t>
            </a:r>
            <a:r>
              <a:rPr lang="en-US" altLang="ko-KR" sz="1800" dirty="0"/>
              <a:t>(highway net)</a:t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D78471-4509-4AF7-967B-C89C64591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068214"/>
            <a:ext cx="2752725" cy="3286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AC8D5F-B72B-483F-85C5-E8B90729E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24" y="2258714"/>
            <a:ext cx="3124200" cy="3095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32E012-D6E2-4A29-B7BF-F147C1AB551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282967" y="3711277"/>
            <a:ext cx="36544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12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NMT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4" y="836712"/>
            <a:ext cx="8640960" cy="576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BPE</a:t>
            </a:r>
            <a:r>
              <a:rPr lang="ko-KR" altLang="en-US" sz="1800" dirty="0"/>
              <a:t>는 아니고</a:t>
            </a:r>
            <a:r>
              <a:rPr lang="en-US" altLang="ko-KR" sz="1800" dirty="0"/>
              <a:t>, word-level</a:t>
            </a:r>
            <a:r>
              <a:rPr lang="ko-KR" altLang="en-US" sz="1800" dirty="0"/>
              <a:t>과 </a:t>
            </a:r>
            <a:r>
              <a:rPr lang="en-US" altLang="ko-KR" sz="1800" dirty="0"/>
              <a:t>char-level</a:t>
            </a:r>
            <a:r>
              <a:rPr lang="ko-KR" altLang="en-US" sz="1800" dirty="0"/>
              <a:t>을 섞어 쓰는 것이다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&lt;UNK&gt;</a:t>
            </a:r>
            <a:r>
              <a:rPr lang="ko-KR" altLang="en-US" sz="1800" dirty="0"/>
              <a:t>가 나왔을 때 </a:t>
            </a:r>
            <a:r>
              <a:rPr lang="en-US" altLang="ko-KR" sz="1800" dirty="0"/>
              <a:t>char-level</a:t>
            </a:r>
            <a:br>
              <a:rPr lang="en-US" altLang="ko-KR" sz="1800" dirty="0"/>
            </a:br>
            <a:r>
              <a:rPr lang="ko-KR" altLang="en-US" sz="1800" dirty="0"/>
              <a:t>의 </a:t>
            </a:r>
            <a:r>
              <a:rPr lang="en-US" altLang="ko-KR" sz="1800" dirty="0"/>
              <a:t>subnet</a:t>
            </a:r>
            <a:r>
              <a:rPr lang="ko-KR" altLang="en-US" sz="1800" dirty="0"/>
              <a:t>을 이용하는 것이다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ko-KR" altLang="en-US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E49AE0-0109-4B87-B022-DA96CE4DD8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08314" y="1237615"/>
            <a:ext cx="5731510" cy="43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82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NMT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4" y="836712"/>
            <a:ext cx="8640960" cy="576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BPE</a:t>
            </a:r>
            <a:r>
              <a:rPr lang="ko-KR" altLang="en-US" sz="1800" dirty="0"/>
              <a:t>는 아니고</a:t>
            </a:r>
            <a:r>
              <a:rPr lang="en-US" altLang="ko-KR" sz="1800" dirty="0"/>
              <a:t>, word-level</a:t>
            </a:r>
            <a:r>
              <a:rPr lang="ko-KR" altLang="en-US" sz="1800" dirty="0"/>
              <a:t>과 </a:t>
            </a:r>
            <a:r>
              <a:rPr lang="en-US" altLang="ko-KR" sz="1800" dirty="0"/>
              <a:t>char-level</a:t>
            </a:r>
            <a:r>
              <a:rPr lang="ko-KR" altLang="en-US" sz="1800" dirty="0"/>
              <a:t>을 섞어 쓰는 것이다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&lt;UNK&gt;</a:t>
            </a:r>
            <a:r>
              <a:rPr lang="ko-KR" altLang="en-US" sz="1800" dirty="0"/>
              <a:t>가 나왔을 때 </a:t>
            </a:r>
            <a:r>
              <a:rPr lang="en-US" altLang="ko-KR" sz="1800" dirty="0"/>
              <a:t>char-level</a:t>
            </a:r>
            <a:br>
              <a:rPr lang="en-US" altLang="ko-KR" sz="1800" dirty="0"/>
            </a:br>
            <a:r>
              <a:rPr lang="ko-KR" altLang="en-US" sz="1800" dirty="0"/>
              <a:t>의 </a:t>
            </a:r>
            <a:r>
              <a:rPr lang="en-US" altLang="ko-KR" sz="1800" dirty="0"/>
              <a:t>subnet</a:t>
            </a:r>
            <a:r>
              <a:rPr lang="ko-KR" altLang="en-US" sz="1800" dirty="0"/>
              <a:t>을 이용하는 것이다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ko-KR" altLang="en-US"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2E49AE0-0109-4B87-B022-DA96CE4DD85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08314" y="1237615"/>
            <a:ext cx="5731510" cy="43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4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NMT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2C661E4-9D1C-43F0-8D66-90DBCE7BF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7431" y="1273969"/>
            <a:ext cx="7105650" cy="4886325"/>
          </a:xfrm>
        </p:spPr>
      </p:pic>
    </p:spTree>
    <p:extLst>
      <p:ext uri="{BB962C8B-B14F-4D97-AF65-F5344CB8AC3E}">
        <p14:creationId xmlns:p14="http://schemas.microsoft.com/office/powerpoint/2010/main" val="94294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Semantic Morphology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한 단어 내에서도 여러 </a:t>
            </a:r>
            <a:r>
              <a:rPr lang="en-US" altLang="ko-KR" dirty="0"/>
              <a:t>semantic</a:t>
            </a:r>
            <a:r>
              <a:rPr lang="ko-KR" altLang="en-US" dirty="0"/>
              <a:t>한 의미를 가지도록 나눌 수 있고 그 단위에 따라 </a:t>
            </a:r>
            <a:r>
              <a:rPr lang="ko-KR" altLang="en-US" dirty="0" err="1"/>
              <a:t>임베딩</a:t>
            </a:r>
            <a:r>
              <a:rPr lang="ko-KR" altLang="en-US" dirty="0"/>
              <a:t> 해야 할 과제가 남아 있다</a:t>
            </a:r>
            <a:r>
              <a:rPr lang="en-US" altLang="ko-KR" dirty="0"/>
              <a:t>.(</a:t>
            </a:r>
            <a:r>
              <a:rPr lang="ko-KR" altLang="en-US" dirty="0"/>
              <a:t>이전까지는 </a:t>
            </a:r>
            <a:r>
              <a:rPr lang="en-US" altLang="ko-KR" dirty="0"/>
              <a:t>word </a:t>
            </a:r>
            <a:r>
              <a:rPr lang="ko-KR" altLang="en-US" dirty="0"/>
              <a:t>단위로 주로 </a:t>
            </a:r>
            <a:r>
              <a:rPr lang="ko-KR" altLang="en-US" dirty="0" err="1"/>
              <a:t>임베딩</a:t>
            </a:r>
            <a:r>
              <a:rPr lang="ko-KR" altLang="en-US" dirty="0"/>
              <a:t> 하였다</a:t>
            </a:r>
            <a:r>
              <a:rPr lang="en-US" altLang="ko-KR" dirty="0"/>
              <a:t>.)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즉 </a:t>
            </a:r>
            <a:r>
              <a:rPr lang="en-US" altLang="ko-KR" dirty="0"/>
              <a:t>morpheme </a:t>
            </a:r>
            <a:r>
              <a:rPr lang="ko-KR" altLang="en-US" dirty="0"/>
              <a:t>단위</a:t>
            </a:r>
            <a:r>
              <a:rPr lang="en-US" altLang="ko-KR" dirty="0"/>
              <a:t>(</a:t>
            </a:r>
            <a:r>
              <a:rPr lang="ko-KR" altLang="en-US" dirty="0"/>
              <a:t>형태소</a:t>
            </a:r>
            <a:r>
              <a:rPr lang="en-US" altLang="ko-KR" dirty="0"/>
              <a:t>)</a:t>
            </a:r>
            <a:r>
              <a:rPr lang="ko-KR" altLang="en-US" dirty="0"/>
              <a:t>로 하는 등</a:t>
            </a:r>
            <a:r>
              <a:rPr lang="en-US" altLang="ko-KR" dirty="0"/>
              <a:t>, </a:t>
            </a:r>
            <a:r>
              <a:rPr lang="en-US" altLang="ko-KR" dirty="0" err="1"/>
              <a:t>subword</a:t>
            </a:r>
            <a:r>
              <a:rPr lang="en-US" altLang="ko-KR" dirty="0"/>
              <a:t> </a:t>
            </a:r>
            <a:r>
              <a:rPr lang="ko-KR" altLang="en-US" dirty="0"/>
              <a:t>단위로 </a:t>
            </a:r>
            <a:r>
              <a:rPr lang="ko-KR" altLang="en-US" dirty="0" err="1"/>
              <a:t>임베딩</a:t>
            </a:r>
            <a:r>
              <a:rPr lang="ko-KR" altLang="en-US" dirty="0"/>
              <a:t> 모델을 구성하는 것이 목표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67D06E-4CC6-498E-9CE6-4F203BE604C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25706" y="764704"/>
            <a:ext cx="529258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46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FastText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676EA8-9B0B-4C57-8742-A41CEEE3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역시 </a:t>
            </a:r>
            <a:r>
              <a:rPr lang="en-US" altLang="ko-KR" dirty="0" err="1"/>
              <a:t>HybridNMT</a:t>
            </a:r>
            <a:r>
              <a:rPr lang="ko-KR" altLang="en-US" dirty="0"/>
              <a:t>의 일종이며 </a:t>
            </a:r>
            <a:r>
              <a:rPr lang="en-US" altLang="ko-KR" dirty="0"/>
              <a:t>word2vec</a:t>
            </a:r>
            <a:r>
              <a:rPr lang="ko-KR" altLang="en-US" dirty="0"/>
              <a:t>을 기본으로 하되 </a:t>
            </a:r>
            <a:r>
              <a:rPr lang="en-US" altLang="ko-KR" dirty="0" err="1"/>
              <a:t>subword</a:t>
            </a:r>
            <a:r>
              <a:rPr lang="en-US" altLang="ko-KR" dirty="0"/>
              <a:t> </a:t>
            </a:r>
            <a:r>
              <a:rPr lang="ko-KR" altLang="en-US" dirty="0" err="1"/>
              <a:t>임베딩</a:t>
            </a:r>
            <a:r>
              <a:rPr lang="ko-KR" altLang="en-US" dirty="0"/>
              <a:t> 기법을 포함한다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5162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981CE138-72BB-4C92-9794-0B1F61D32B5A}"/>
              </a:ext>
            </a:extLst>
          </p:cNvPr>
          <p:cNvSpPr txBox="1">
            <a:spLocks/>
          </p:cNvSpPr>
          <p:nvPr/>
        </p:nvSpPr>
        <p:spPr>
          <a:xfrm>
            <a:off x="1398766" y="2470292"/>
            <a:ext cx="6453972" cy="216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316804-186F-4643-96EC-760020DC8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3"/>
            <a:ext cx="8136904" cy="4824536"/>
          </a:xfrm>
        </p:spPr>
        <p:txBody>
          <a:bodyPr>
            <a:norm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500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한글 블로그 자료</a:t>
            </a:r>
            <a:endParaRPr lang="en-US" altLang="ko-KR" sz="1500" kern="100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tabLst>
                <a:tab pos="1952625" algn="l"/>
              </a:tabLst>
            </a:pPr>
            <a:r>
              <a:rPr lang="en-US" altLang="ko-KR" sz="1800" u="sng" kern="10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https://wikidocs.net/22592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https://ratsgo.github.io/from%20frequency%20to%20semantics/2017/07/06/fasttext/</a:t>
            </a:r>
            <a:endParaRPr lang="en-US" altLang="ko-KR" sz="1800" u="sng" dirty="0">
              <a:solidFill>
                <a:srgbClr val="0000FF"/>
              </a:solidFill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  <a:hlinkClick r:id="rId6"/>
              </a:rPr>
              <a:t>https://huffon.github.io/2020/07/05/tokenizers/</a:t>
            </a:r>
            <a:endParaRPr lang="en-US" altLang="ko-KR" sz="1800" u="sng" dirty="0">
              <a:solidFill>
                <a:srgbClr val="0000FF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en-US" altLang="ko-KR" sz="1800" u="sng" dirty="0">
              <a:solidFill>
                <a:srgbClr val="0000FF"/>
              </a:solidFill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050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CS224n – winter 2019 – syllabus – lecture 7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https://web.stanford.edu/class/archive/cs/cs224n/cs224n.1194/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852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8F9E84-C27A-4136-971E-4F64568A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&amp; Answers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33FC9-0C48-4FEC-B2C2-70282AF3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F8D0409-6C48-4D0F-ACD5-754D395B14DB}"/>
              </a:ext>
            </a:extLst>
          </p:cNvPr>
          <p:cNvSpPr txBox="1">
            <a:spLocks/>
          </p:cNvSpPr>
          <p:nvPr/>
        </p:nvSpPr>
        <p:spPr>
          <a:xfrm>
            <a:off x="1511660" y="3134554"/>
            <a:ext cx="6120680" cy="912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6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Thank you</a:t>
            </a:r>
            <a:endParaRPr lang="ko-KR" altLang="en-US" sz="6000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533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vs Char Level Embedding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Word-Level Embedding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보통 단어를 </a:t>
            </a:r>
            <a:r>
              <a:rPr lang="en-US" altLang="ko-KR" sz="1800" dirty="0"/>
              <a:t>one-hot </a:t>
            </a:r>
            <a:r>
              <a:rPr lang="ko-KR" altLang="en-US" sz="1800" dirty="0"/>
              <a:t>벡터로 바꾼 뒤 모델에 입력한다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따라서 </a:t>
            </a:r>
            <a:r>
              <a:rPr lang="en-US" altLang="ko-KR" sz="1800" dirty="0"/>
              <a:t>vocab </a:t>
            </a:r>
            <a:r>
              <a:rPr lang="ko-KR" altLang="en-US" sz="1800" dirty="0"/>
              <a:t>의존적이며 </a:t>
            </a:r>
            <a:r>
              <a:rPr lang="en-US" altLang="ko-KR" sz="1800" dirty="0"/>
              <a:t>vocab</a:t>
            </a:r>
            <a:r>
              <a:rPr lang="ko-KR" altLang="en-US" sz="1800" dirty="0"/>
              <a:t>에 없는 단어를 </a:t>
            </a:r>
            <a:r>
              <a:rPr lang="en-US" altLang="ko-KR" sz="1800" dirty="0"/>
              <a:t>one-hot </a:t>
            </a:r>
            <a:r>
              <a:rPr lang="ko-KR" altLang="en-US" sz="1800" dirty="0"/>
              <a:t>벡터로 바꾸기 위해서는 </a:t>
            </a:r>
            <a:r>
              <a:rPr lang="en-US" altLang="ko-KR" sz="1800" dirty="0"/>
              <a:t>&lt;UNK&gt; </a:t>
            </a:r>
            <a:r>
              <a:rPr lang="ko-KR" altLang="en-US" sz="1800" dirty="0"/>
              <a:t>단어로 바뀐다</a:t>
            </a:r>
            <a:r>
              <a:rPr lang="en-US" altLang="ko-KR" sz="1800" dirty="0"/>
              <a:t>. = Out Of Vocab </a:t>
            </a:r>
            <a:r>
              <a:rPr lang="ko-KR" altLang="en-US" sz="1800" dirty="0"/>
              <a:t>문제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단어의 유사성은 파악할 지라도 </a:t>
            </a:r>
            <a:r>
              <a:rPr lang="en-US" altLang="ko-KR" sz="1800" dirty="0"/>
              <a:t>contextual meaning</a:t>
            </a:r>
            <a:r>
              <a:rPr lang="ko-KR" altLang="en-US" sz="1800" dirty="0"/>
              <a:t>은 파악하지 않는다</a:t>
            </a:r>
            <a:r>
              <a:rPr lang="en-US" altLang="ko-KR" sz="1800" dirty="0"/>
              <a:t>.(</a:t>
            </a:r>
            <a:r>
              <a:rPr lang="en-US" altLang="ko-KR" sz="1800" dirty="0" err="1"/>
              <a:t>ELMo</a:t>
            </a:r>
            <a:r>
              <a:rPr lang="en-US" altLang="ko-KR" sz="1800" dirty="0"/>
              <a:t> </a:t>
            </a:r>
            <a:r>
              <a:rPr lang="ko-KR" altLang="en-US" sz="1800" dirty="0"/>
              <a:t>전에</a:t>
            </a:r>
            <a:r>
              <a:rPr lang="en-US" altLang="ko-KR" sz="1800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또한 언어 종류마다 단어 특성이 달라 </a:t>
            </a:r>
            <a:r>
              <a:rPr lang="en-US" altLang="ko-KR" sz="1800" dirty="0"/>
              <a:t>word </a:t>
            </a:r>
            <a:r>
              <a:rPr lang="ko-KR" altLang="en-US" sz="1800" dirty="0"/>
              <a:t>단위로 나누기 애매할 때가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Char-Level Embedding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OOV </a:t>
            </a:r>
            <a:r>
              <a:rPr lang="ko-KR" altLang="en-US" sz="1800" dirty="0"/>
              <a:t>문제가 생기지 않는다</a:t>
            </a:r>
            <a:r>
              <a:rPr lang="en-US" altLang="ko-KR" sz="1800" dirty="0"/>
              <a:t>. (</a:t>
            </a:r>
            <a:r>
              <a:rPr lang="ko-KR" altLang="en-US" sz="1800" dirty="0"/>
              <a:t>문자 단위라서 </a:t>
            </a:r>
            <a:r>
              <a:rPr lang="en-US" altLang="ko-KR" sz="1800" dirty="0"/>
              <a:t>vocab</a:t>
            </a:r>
            <a:r>
              <a:rPr lang="ko-KR" altLang="en-US" sz="1800" dirty="0"/>
              <a:t>에 의존적이지 않기 때문이다</a:t>
            </a:r>
            <a:r>
              <a:rPr lang="en-US" altLang="ko-KR" sz="1800" dirty="0"/>
              <a:t>. </a:t>
            </a:r>
            <a:r>
              <a:rPr lang="ko-KR" altLang="en-US" sz="1800" dirty="0"/>
              <a:t>각 문자를 매핑하는 </a:t>
            </a:r>
            <a:r>
              <a:rPr lang="en-US" altLang="ko-KR" sz="1800" dirty="0" err="1"/>
              <a:t>dict</a:t>
            </a:r>
            <a:r>
              <a:rPr lang="ko-KR" altLang="en-US" sz="1800" dirty="0"/>
              <a:t>는 필요할 지라도 </a:t>
            </a:r>
            <a:r>
              <a:rPr lang="en-US" altLang="ko-KR" sz="1800" dirty="0"/>
              <a:t>word-level</a:t>
            </a:r>
            <a:r>
              <a:rPr lang="ko-KR" altLang="en-US" sz="1800" dirty="0"/>
              <a:t> 만큼 많은 단어가 필요한 건 아니다</a:t>
            </a:r>
            <a:r>
              <a:rPr lang="en-US" altLang="ko-KR" sz="1800" dirty="0"/>
              <a:t>.(</a:t>
            </a:r>
            <a:r>
              <a:rPr lang="ko-KR" altLang="en-US" sz="1800" dirty="0"/>
              <a:t>하지만 한글의 경우 글자 조합이 많기 때문에 애매할 수도</a:t>
            </a:r>
            <a:r>
              <a:rPr lang="en-US" altLang="ko-KR" sz="1800" dirty="0"/>
              <a:t>))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다양한 언어에 걸쳐 유사한 스펠링들은 유사한 </a:t>
            </a:r>
            <a:r>
              <a:rPr lang="ko-KR" altLang="en-US" sz="1800" dirty="0" err="1"/>
              <a:t>임베딩을</a:t>
            </a:r>
            <a:r>
              <a:rPr lang="ko-KR" altLang="en-US" sz="1800" dirty="0"/>
              <a:t> 가진다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Char </a:t>
            </a:r>
            <a:r>
              <a:rPr lang="ko-KR" altLang="en-US" sz="1800" dirty="0"/>
              <a:t>단위로 하기 때문에 다양한 언어의 특성을 어느정도 일반화 시킬 수 있다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하지만 모델에 입력 시 문자 하나 당 </a:t>
            </a:r>
            <a:r>
              <a:rPr lang="ko-KR" altLang="en-US" sz="1800" dirty="0" err="1"/>
              <a:t>임베딩</a:t>
            </a:r>
            <a:r>
              <a:rPr lang="ko-KR" altLang="en-US" sz="1800" dirty="0"/>
              <a:t> 한 개가 필요하니 그만큼 많은 벡터들이 필요하고 학습 </a:t>
            </a:r>
            <a:r>
              <a:rPr lang="en-US" altLang="ko-KR" sz="1800" dirty="0"/>
              <a:t>&amp; </a:t>
            </a:r>
            <a:r>
              <a:rPr lang="ko-KR" altLang="en-US" sz="1800" dirty="0"/>
              <a:t>테스트 시에 느릴 것이다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또한 </a:t>
            </a:r>
            <a:r>
              <a:rPr lang="en-US" altLang="ko-KR" sz="1800" dirty="0"/>
              <a:t>char </a:t>
            </a:r>
            <a:r>
              <a:rPr lang="ko-KR" altLang="en-US" sz="1800" dirty="0"/>
              <a:t>단위로 </a:t>
            </a:r>
            <a:r>
              <a:rPr lang="ko-KR" altLang="en-US" sz="1800" dirty="0" err="1"/>
              <a:t>임베딩하면</a:t>
            </a:r>
            <a:r>
              <a:rPr lang="ko-KR" altLang="en-US" sz="1800" dirty="0"/>
              <a:t> 그냥 그 문자만 보기 때문에 </a:t>
            </a:r>
            <a:r>
              <a:rPr lang="en-US" altLang="ko-KR" sz="1800" dirty="0"/>
              <a:t>word </a:t>
            </a:r>
            <a:r>
              <a:rPr lang="ko-KR" altLang="en-US" sz="1800" dirty="0"/>
              <a:t>내에서 </a:t>
            </a:r>
            <a:r>
              <a:rPr lang="en-US" altLang="ko-KR" sz="1800" dirty="0"/>
              <a:t>semantic</a:t>
            </a:r>
            <a:r>
              <a:rPr lang="ko-KR" altLang="en-US" sz="1800" dirty="0"/>
              <a:t>이 떨어진다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402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vs Char Level Embedding</a:t>
            </a:r>
            <a:endParaRPr lang="ko-KR" altLang="en-US" dirty="0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B7B0B2EF-0FFE-4FED-A3F1-4D4E287904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499" y="836613"/>
            <a:ext cx="8481002" cy="576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8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vs Char Level Embedding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92DCCFC-F339-4A30-859E-1FDC0BD0B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1562" y="981075"/>
            <a:ext cx="7000875" cy="5000625"/>
          </a:xfrm>
        </p:spPr>
      </p:pic>
    </p:spTree>
    <p:extLst>
      <p:ext uri="{BB962C8B-B14F-4D97-AF65-F5344CB8AC3E}">
        <p14:creationId xmlns:p14="http://schemas.microsoft.com/office/powerpoint/2010/main" val="309582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vs Char Level Embedding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EB05578-A052-4447-843F-A13F6DCAA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14450" y="981075"/>
            <a:ext cx="6515100" cy="5000625"/>
          </a:xfrm>
        </p:spPr>
      </p:pic>
    </p:spTree>
    <p:extLst>
      <p:ext uri="{BB962C8B-B14F-4D97-AF65-F5344CB8AC3E}">
        <p14:creationId xmlns:p14="http://schemas.microsoft.com/office/powerpoint/2010/main" val="38271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Sub-word models: two trends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그렇다면 현재 </a:t>
            </a:r>
            <a:r>
              <a:rPr lang="ko-KR" altLang="en-US" sz="1800" dirty="0" err="1"/>
              <a:t>임베딩을</a:t>
            </a:r>
            <a:r>
              <a:rPr lang="ko-KR" altLang="en-US" sz="1800" dirty="0"/>
              <a:t> 하는 방법은 어떤 것이 </a:t>
            </a:r>
            <a:r>
              <a:rPr lang="en-US" altLang="ko-KR" sz="1800" dirty="0"/>
              <a:t>trend</a:t>
            </a:r>
            <a:r>
              <a:rPr lang="ko-KR" altLang="en-US" sz="1800" dirty="0"/>
              <a:t> 일까</a:t>
            </a:r>
            <a:r>
              <a:rPr lang="en-US" altLang="ko-KR" sz="1800" dirty="0"/>
              <a:t>? (</a:t>
            </a:r>
            <a:r>
              <a:rPr lang="ko-KR" altLang="en-US" sz="1800" dirty="0"/>
              <a:t>이전까지는 </a:t>
            </a:r>
            <a:r>
              <a:rPr lang="en-US" altLang="ko-KR" sz="1800" dirty="0" err="1"/>
              <a:t>GloVe</a:t>
            </a:r>
            <a:r>
              <a:rPr lang="en-US" altLang="ko-KR" sz="1800" dirty="0"/>
              <a:t>, Word2Vec, Char-level embedding </a:t>
            </a:r>
            <a:r>
              <a:rPr lang="ko-KR" altLang="en-US" sz="1800" dirty="0"/>
              <a:t>많이 사용했었다</a:t>
            </a:r>
            <a:r>
              <a:rPr lang="en-US" altLang="ko-KR" sz="1800" dirty="0"/>
              <a:t>.)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342900" indent="-342900">
              <a:buAutoNum type="arabicPeriod"/>
            </a:pPr>
            <a:r>
              <a:rPr lang="en-US" altLang="ko-KR" sz="1800" dirty="0">
                <a:solidFill>
                  <a:srgbClr val="FF0000"/>
                </a:solidFill>
              </a:rPr>
              <a:t>“Word Pieces” (Same Architecture as for word-level model, but smaller units)</a:t>
            </a:r>
          </a:p>
          <a:p>
            <a:pPr marL="342900" indent="-342900">
              <a:buAutoNum type="arabicPeriod"/>
            </a:pPr>
            <a:r>
              <a:rPr lang="en-US" altLang="ko-KR" sz="1800" dirty="0"/>
              <a:t>Hybrid Architecture (main = words, support = char)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1380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Byte Pair Encoding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“Word Pieces”</a:t>
            </a:r>
            <a:r>
              <a:rPr lang="ko-KR" altLang="en-US" sz="1800" dirty="0"/>
              <a:t>의 기반이 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Word-Level </a:t>
            </a:r>
            <a:r>
              <a:rPr lang="ko-KR" altLang="en-US" sz="1800" dirty="0"/>
              <a:t>과 </a:t>
            </a:r>
            <a:r>
              <a:rPr lang="en-US" altLang="ko-KR" sz="1800" dirty="0"/>
              <a:t>Char-Level</a:t>
            </a:r>
            <a:r>
              <a:rPr lang="ko-KR" altLang="en-US" sz="1800" dirty="0"/>
              <a:t>의 중간 정도라고 생각하면 된다</a:t>
            </a:r>
            <a:r>
              <a:rPr lang="en-US" altLang="ko-KR" sz="1800" dirty="0"/>
              <a:t>. (= byte-level, </a:t>
            </a:r>
            <a:r>
              <a:rPr lang="ko-KR" altLang="en-US" sz="1800" dirty="0"/>
              <a:t>또한 그에 맞는 새로운 </a:t>
            </a:r>
            <a:r>
              <a:rPr lang="en-US" altLang="ko-KR" sz="1800" dirty="0"/>
              <a:t>vocab</a:t>
            </a:r>
            <a:r>
              <a:rPr lang="ko-KR" altLang="en-US" sz="1800" dirty="0"/>
              <a:t>도 구성하게 된다</a:t>
            </a:r>
            <a:r>
              <a:rPr lang="en-US" altLang="ko-KR" sz="1800" dirty="0"/>
              <a:t>.)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Word</a:t>
            </a:r>
            <a:r>
              <a:rPr lang="ko-KR" altLang="en-US" sz="1800" dirty="0"/>
              <a:t>를 </a:t>
            </a:r>
            <a:r>
              <a:rPr lang="en-US" altLang="ko-KR" sz="1800" dirty="0" err="1"/>
              <a:t>subwords</a:t>
            </a:r>
            <a:r>
              <a:rPr lang="ko-KR" altLang="en-US" sz="1800" dirty="0"/>
              <a:t>로 분리하여 </a:t>
            </a:r>
            <a:r>
              <a:rPr lang="ko-KR" altLang="en-US" sz="1800" dirty="0" err="1"/>
              <a:t>임베딩하는</a:t>
            </a:r>
            <a:r>
              <a:rPr lang="ko-KR" altLang="en-US" sz="1800" dirty="0"/>
              <a:t> 것이 기본이다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OOV</a:t>
            </a:r>
            <a:r>
              <a:rPr lang="ko-KR" altLang="en-US" sz="1800" dirty="0"/>
              <a:t>를 완전히 해결은 못할지라도 매우 많이 완화할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7123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Byte Pair Encoding Algorithm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처음에는 우리가 알고있는 단어들 모두에 대해 </a:t>
            </a:r>
            <a:r>
              <a:rPr lang="en-US" altLang="ko-KR" sz="1800" dirty="0"/>
              <a:t>char </a:t>
            </a:r>
            <a:r>
              <a:rPr lang="ko-KR" altLang="en-US" sz="1800" dirty="0"/>
              <a:t>단위로 </a:t>
            </a:r>
            <a:r>
              <a:rPr lang="en-US" altLang="ko-KR" sz="1800" dirty="0"/>
              <a:t>Vocab</a:t>
            </a:r>
            <a:r>
              <a:rPr lang="ko-KR" altLang="en-US" sz="1800" dirty="0"/>
              <a:t>을 구성한다</a:t>
            </a:r>
            <a:r>
              <a:rPr lang="en-US" altLang="ko-KR" sz="18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800" dirty="0"/>
              <a:t>low </a:t>
            </a:r>
            <a:r>
              <a:rPr lang="ko-KR" altLang="en-US" sz="1800" dirty="0"/>
              <a:t>라는 단어가 </a:t>
            </a:r>
            <a:r>
              <a:rPr lang="en-US" altLang="ko-KR" sz="1800" dirty="0"/>
              <a:t>5</a:t>
            </a:r>
            <a:r>
              <a:rPr lang="ko-KR" altLang="en-US" sz="1800" dirty="0"/>
              <a:t>개</a:t>
            </a:r>
            <a:r>
              <a:rPr lang="en-US" altLang="ko-KR" sz="1800" dirty="0"/>
              <a:t>, lower</a:t>
            </a:r>
            <a:r>
              <a:rPr lang="ko-KR" altLang="en-US" sz="1800" dirty="0"/>
              <a:t>라는 단어가 </a:t>
            </a:r>
            <a:r>
              <a:rPr lang="en-US" altLang="ko-KR" sz="1800" dirty="0"/>
              <a:t>2</a:t>
            </a:r>
            <a:r>
              <a:rPr lang="ko-KR" altLang="en-US" sz="1800" dirty="0"/>
              <a:t>개 </a:t>
            </a:r>
            <a:r>
              <a:rPr lang="en-US" altLang="ko-KR" sz="1800" dirty="0"/>
              <a:t>... Widest</a:t>
            </a:r>
            <a:r>
              <a:rPr lang="ko-KR" altLang="en-US" sz="1800" dirty="0"/>
              <a:t>라는 단어가 </a:t>
            </a:r>
            <a:r>
              <a:rPr lang="en-US" altLang="ko-KR" sz="1800" dirty="0"/>
              <a:t>3</a:t>
            </a:r>
            <a:r>
              <a:rPr lang="ko-KR" altLang="en-US" sz="1800" dirty="0"/>
              <a:t>개 있다는 뜻</a:t>
            </a:r>
            <a:endParaRPr lang="en-US" altLang="ko-KR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rgbClr val="FF0000"/>
                </a:solidFill>
              </a:rPr>
              <a:t>그리고 차차 </a:t>
            </a:r>
            <a:r>
              <a:rPr lang="en-US" altLang="ko-KR" sz="1800" dirty="0">
                <a:solidFill>
                  <a:srgbClr val="FF0000"/>
                </a:solidFill>
              </a:rPr>
              <a:t>Vocab</a:t>
            </a:r>
            <a:r>
              <a:rPr lang="ko-KR" altLang="en-US" sz="1800" dirty="0">
                <a:solidFill>
                  <a:srgbClr val="FF0000"/>
                </a:solidFill>
              </a:rPr>
              <a:t>을 늘려가는 것 뿐이다</a:t>
            </a:r>
            <a:r>
              <a:rPr lang="en-US" altLang="ko-KR" sz="1800" dirty="0">
                <a:solidFill>
                  <a:srgbClr val="FF0000"/>
                </a:solidFill>
              </a:rPr>
              <a:t>. (Vocab</a:t>
            </a:r>
            <a:r>
              <a:rPr lang="ko-KR" altLang="en-US" sz="1800" dirty="0">
                <a:solidFill>
                  <a:srgbClr val="FF0000"/>
                </a:solidFill>
              </a:rPr>
              <a:t>을 </a:t>
            </a:r>
            <a:r>
              <a:rPr lang="en-US" altLang="ko-KR" sz="1800" dirty="0">
                <a:solidFill>
                  <a:srgbClr val="FF0000"/>
                </a:solidFill>
              </a:rPr>
              <a:t>Byte </a:t>
            </a:r>
            <a:r>
              <a:rPr lang="ko-KR" altLang="en-US" sz="1800" dirty="0">
                <a:solidFill>
                  <a:srgbClr val="FF0000"/>
                </a:solidFill>
              </a:rPr>
              <a:t>단위로 새롭게 늘려가는게 핵심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800" dirty="0"/>
              <a:t>그렇다면 어떻게 </a:t>
            </a:r>
            <a:r>
              <a:rPr lang="en-US" altLang="ko-KR" sz="1800" dirty="0"/>
              <a:t>vocab</a:t>
            </a:r>
            <a:r>
              <a:rPr lang="ko-KR" altLang="en-US" sz="1800" dirty="0"/>
              <a:t>을 늘려갈까</a:t>
            </a:r>
            <a:r>
              <a:rPr lang="en-US" altLang="ko-KR" sz="1800" dirty="0"/>
              <a:t>?</a:t>
            </a:r>
          </a:p>
          <a:p>
            <a:pPr>
              <a:buFont typeface="Wingdings" panose="05000000000000000000" pitchFamily="2" charset="2"/>
              <a:buChar char="ü"/>
            </a:pP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CBF5DF-0851-4FD5-8B77-1E26B9756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68760"/>
            <a:ext cx="3324225" cy="1743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578DFE-B6D4-4A79-9F88-D52E54174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790526"/>
            <a:ext cx="2743200" cy="82867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F8FCE95-C135-4AD5-9F98-0A8EC9F443BF}"/>
              </a:ext>
            </a:extLst>
          </p:cNvPr>
          <p:cNvSpPr/>
          <p:nvPr/>
        </p:nvSpPr>
        <p:spPr>
          <a:xfrm>
            <a:off x="4211960" y="2204864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8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9045</TotalTime>
  <Words>1302</Words>
  <Application>Microsoft Office PowerPoint</Application>
  <PresentationFormat>화면 슬라이드 쇼(4:3)</PresentationFormat>
  <Paragraphs>200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나눔스퀘어 ExtraBold</vt:lpstr>
      <vt:lpstr>나눔스퀘어_ac</vt:lpstr>
      <vt:lpstr>Arial</vt:lpstr>
      <vt:lpstr>Wingdings</vt:lpstr>
      <vt:lpstr>Arial Unicode MS</vt:lpstr>
      <vt:lpstr>나눔스퀘어</vt:lpstr>
      <vt:lpstr>맑은 고딕</vt:lpstr>
      <vt:lpstr>나눔고딕</vt:lpstr>
      <vt:lpstr>Office 테마</vt:lpstr>
      <vt:lpstr>PowerPoint 프레젠테이션</vt:lpstr>
      <vt:lpstr>Semantic Morphology</vt:lpstr>
      <vt:lpstr>Word vs Char Level Embedding</vt:lpstr>
      <vt:lpstr>Word vs Char Level Embedding</vt:lpstr>
      <vt:lpstr>Word vs Char Level Embedding</vt:lpstr>
      <vt:lpstr>Word vs Char Level Embedding</vt:lpstr>
      <vt:lpstr>Sub-word models: two trends</vt:lpstr>
      <vt:lpstr>Byte Pair Encoding</vt:lpstr>
      <vt:lpstr>Byte Pair Encoding Algorithm</vt:lpstr>
      <vt:lpstr>Byte Pair Encoding Algorithm</vt:lpstr>
      <vt:lpstr>Byte Pair Encoding Algorithm</vt:lpstr>
      <vt:lpstr>Byte Pair Encoding Algorithm</vt:lpstr>
      <vt:lpstr>Word Piece Model</vt:lpstr>
      <vt:lpstr>Unigram</vt:lpstr>
      <vt:lpstr>Sentence Piece Model</vt:lpstr>
      <vt:lpstr>Other Models</vt:lpstr>
      <vt:lpstr>Hybrid NMT</vt:lpstr>
      <vt:lpstr>Hybrid NMT</vt:lpstr>
      <vt:lpstr>Hybrid NMT</vt:lpstr>
      <vt:lpstr>FastText</vt:lpstr>
      <vt:lpstr>참고 문헌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sjhr</dc:creator>
  <cp:lastModifiedBy>wongyu</cp:lastModifiedBy>
  <cp:revision>4224</cp:revision>
  <cp:lastPrinted>2020-02-26T22:51:53Z</cp:lastPrinted>
  <dcterms:created xsi:type="dcterms:W3CDTF">2013-11-16T15:06:08Z</dcterms:created>
  <dcterms:modified xsi:type="dcterms:W3CDTF">2020-09-16T05:13:55Z</dcterms:modified>
</cp:coreProperties>
</file>