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422" r:id="rId3"/>
    <p:sldId id="1334" r:id="rId4"/>
    <p:sldId id="1335" r:id="rId5"/>
    <p:sldId id="1249" r:id="rId6"/>
    <p:sldId id="1336" r:id="rId7"/>
    <p:sldId id="1337" r:id="rId8"/>
    <p:sldId id="1338" r:id="rId9"/>
    <p:sldId id="1339" r:id="rId10"/>
    <p:sldId id="1340" r:id="rId11"/>
    <p:sldId id="1342" r:id="rId12"/>
    <p:sldId id="1341" r:id="rId13"/>
    <p:sldId id="1343" r:id="rId14"/>
    <p:sldId id="1344" r:id="rId15"/>
    <p:sldId id="1346" r:id="rId16"/>
    <p:sldId id="1347" r:id="rId17"/>
    <p:sldId id="1348" r:id="rId18"/>
    <p:sldId id="1349" r:id="rId19"/>
    <p:sldId id="1350" r:id="rId20"/>
    <p:sldId id="1351" r:id="rId21"/>
    <p:sldId id="1345" r:id="rId22"/>
    <p:sldId id="276" r:id="rId23"/>
  </p:sldIdLst>
  <p:sldSz cx="9144000" cy="6858000" type="screen4x3"/>
  <p:notesSz cx="6797675" cy="9928225"/>
  <p:embeddedFontLst>
    <p:embeddedFont>
      <p:font typeface="Arial Unicode MS" panose="020B0600000101010101" charset="-127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gyu" initials="w" lastIdx="1" clrIdx="0">
    <p:extLst>
      <p:ext uri="{19B8F6BF-5375-455C-9EA6-DF929625EA0E}">
        <p15:presenceInfo xmlns:p15="http://schemas.microsoft.com/office/powerpoint/2012/main" userId="wong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8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(beer, sadness, soda)</a:t>
            </a:r>
            <a:r>
              <a:rPr lang="ko-KR" altLang="en-US" dirty="0"/>
              <a:t>의 무한</a:t>
            </a:r>
            <a:r>
              <a:rPr lang="en-US" altLang="ko-KR" dirty="0"/>
              <a:t>-hop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학습된 외부 모듈을 너무 많이 사용한다 </a:t>
            </a:r>
            <a:r>
              <a:rPr lang="en-US" altLang="ko-KR" dirty="0"/>
              <a:t>– </a:t>
            </a:r>
            <a:r>
              <a:rPr lang="en-US" altLang="ko-KR" dirty="0" err="1"/>
              <a:t>TransE</a:t>
            </a:r>
            <a:r>
              <a:rPr lang="en-US" altLang="ko-KR" dirty="0"/>
              <a:t>, NRC_VAD, </a:t>
            </a:r>
            <a:r>
              <a:rPr lang="en-US" altLang="ko-KR" dirty="0" err="1"/>
              <a:t>DeepMoji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얘네들은 </a:t>
            </a:r>
            <a:r>
              <a:rPr lang="en-US" altLang="ko-KR" dirty="0"/>
              <a:t>Freezing – </a:t>
            </a:r>
            <a:r>
              <a:rPr lang="ko-KR" altLang="en-US" dirty="0"/>
              <a:t>새로 학습될 내용은 배우지 못한다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60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여기서 </a:t>
            </a:r>
            <a:r>
              <a:rPr lang="ko-KR" altLang="en-US" dirty="0" err="1"/>
              <a:t>이모션</a:t>
            </a:r>
            <a:r>
              <a:rPr lang="ko-KR" altLang="en-US" dirty="0"/>
              <a:t> </a:t>
            </a:r>
            <a:r>
              <a:rPr lang="ko-KR" altLang="en-US" dirty="0" err="1"/>
              <a:t>임베딩이</a:t>
            </a:r>
            <a:r>
              <a:rPr lang="ko-KR" altLang="en-US" dirty="0"/>
              <a:t> </a:t>
            </a:r>
            <a:r>
              <a:rPr lang="en-US" altLang="ko-KR" dirty="0"/>
              <a:t>Xi</a:t>
            </a:r>
            <a:r>
              <a:rPr lang="ko-KR" altLang="en-US" dirty="0"/>
              <a:t>에 들어가는게 아니라 </a:t>
            </a:r>
            <a:r>
              <a:rPr lang="en-US" altLang="ko-KR" dirty="0"/>
              <a:t>Yi</a:t>
            </a:r>
            <a:r>
              <a:rPr lang="ko-KR" altLang="en-US" dirty="0"/>
              <a:t>와 함께 들어가는 것을 설명하기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나의 감정 </a:t>
            </a:r>
            <a:r>
              <a:rPr lang="en-US" altLang="ko-KR" dirty="0"/>
              <a:t>vs </a:t>
            </a:r>
            <a:r>
              <a:rPr lang="ko-KR" altLang="en-US" dirty="0"/>
              <a:t>상대의 감정 </a:t>
            </a:r>
            <a:r>
              <a:rPr lang="en-US" altLang="ko-KR" dirty="0"/>
              <a:t>= </a:t>
            </a:r>
            <a:r>
              <a:rPr lang="ko-KR" altLang="en-US" dirty="0"/>
              <a:t>감정 표현력 </a:t>
            </a:r>
            <a:r>
              <a:rPr lang="en-US" altLang="ko-KR" dirty="0"/>
              <a:t>vs </a:t>
            </a:r>
            <a:r>
              <a:rPr lang="ko-KR" altLang="en-US" dirty="0"/>
              <a:t>공감 능력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9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3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맨 마지막 것으로 평가가 정확히 되나 싶음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54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맨 마지막 것으로 평가가 정확히 되나 싶음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4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52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4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6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1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6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Sadness </a:t>
            </a:r>
            <a:r>
              <a:rPr lang="ko-KR" altLang="en-US" dirty="0"/>
              <a:t>같은 경우 </a:t>
            </a:r>
            <a:endParaRPr lang="en-US" altLang="ko-KR" dirty="0"/>
          </a:p>
          <a:p>
            <a:r>
              <a:rPr lang="en-US" altLang="ko-KR" dirty="0"/>
              <a:t>That Sucks – Sadness</a:t>
            </a:r>
            <a:r>
              <a:rPr lang="ko-KR" altLang="en-US" dirty="0"/>
              <a:t>와 맞게 감정적이지만 매우 </a:t>
            </a:r>
            <a:r>
              <a:rPr lang="en-US" altLang="ko-KR" dirty="0"/>
              <a:t>Generic</a:t>
            </a:r>
          </a:p>
          <a:p>
            <a:r>
              <a:rPr lang="en-US" altLang="ko-KR" dirty="0" err="1"/>
              <a:t>Im</a:t>
            </a:r>
            <a:r>
              <a:rPr lang="en-US" altLang="ko-KR" dirty="0"/>
              <a:t> not a big fan of coffee. It’s too bitter for me – </a:t>
            </a:r>
            <a:r>
              <a:rPr lang="ko-KR" altLang="en-US" dirty="0"/>
              <a:t>감정적이면서도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Message</a:t>
            </a:r>
            <a:r>
              <a:rPr lang="ko-KR" altLang="en-US" dirty="0"/>
              <a:t>와 잘 맞고 </a:t>
            </a:r>
            <a:r>
              <a:rPr lang="en-US" altLang="ko-KR" dirty="0"/>
              <a:t>Generic</a:t>
            </a:r>
            <a:r>
              <a:rPr lang="ko-KR" altLang="en-US" dirty="0"/>
              <a:t>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Joy </a:t>
            </a:r>
            <a:r>
              <a:rPr lang="ko-KR" altLang="en-US" dirty="0"/>
              <a:t>같은 경우</a:t>
            </a:r>
            <a:endParaRPr lang="en-US" altLang="ko-KR" dirty="0"/>
          </a:p>
          <a:p>
            <a:r>
              <a:rPr lang="en-US" altLang="ko-KR" dirty="0"/>
              <a:t>Yeah, that’s pretty cool. I like that – </a:t>
            </a:r>
            <a:r>
              <a:rPr lang="ko-KR" altLang="en-US" dirty="0"/>
              <a:t>감정적으로는 보이지만 </a:t>
            </a:r>
            <a:r>
              <a:rPr lang="en-US" altLang="ko-KR" dirty="0"/>
              <a:t>unrelated, </a:t>
            </a:r>
            <a:r>
              <a:rPr lang="ko-KR" altLang="en-US" dirty="0"/>
              <a:t>이성과 </a:t>
            </a:r>
            <a:r>
              <a:rPr lang="en-US" altLang="ko-KR" dirty="0"/>
              <a:t>fact</a:t>
            </a:r>
            <a:r>
              <a:rPr lang="ko-KR" altLang="en-US" dirty="0"/>
              <a:t>를 찾기 못함</a:t>
            </a:r>
            <a:endParaRPr lang="en-US" altLang="ko-KR" dirty="0"/>
          </a:p>
          <a:p>
            <a:r>
              <a:rPr lang="en-US" altLang="ko-KR" dirty="0"/>
              <a:t>Tea is my favorite – message</a:t>
            </a:r>
            <a:r>
              <a:rPr lang="ko-KR" altLang="en-US" dirty="0"/>
              <a:t>와 잘 맞고 감정적</a:t>
            </a:r>
            <a:endParaRPr lang="en-US" altLang="ko-KR" dirty="0"/>
          </a:p>
          <a:p>
            <a:r>
              <a:rPr lang="ko-KR" altLang="en-US" dirty="0"/>
              <a:t>그리고 둘 다 </a:t>
            </a:r>
            <a:r>
              <a:rPr lang="en-US" altLang="ko-KR" dirty="0"/>
              <a:t>generic </a:t>
            </a:r>
            <a:r>
              <a:rPr lang="ko-KR" altLang="en-US" dirty="0"/>
              <a:t>한데 메시지 자체가 </a:t>
            </a:r>
            <a:r>
              <a:rPr lang="en-US" altLang="ko-KR" dirty="0"/>
              <a:t>Joy</a:t>
            </a:r>
            <a:r>
              <a:rPr lang="ko-KR" altLang="en-US" dirty="0"/>
              <a:t>와 안 맞아서 </a:t>
            </a:r>
            <a:r>
              <a:rPr lang="ko-KR" altLang="en-US" dirty="0" err="1"/>
              <a:t>그럴수도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뇌피셜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1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4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0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이때 </a:t>
            </a:r>
            <a:r>
              <a:rPr lang="en-US" altLang="ko-KR" dirty="0"/>
              <a:t>beer, tasty, joy</a:t>
            </a:r>
            <a:r>
              <a:rPr lang="ko-KR" altLang="en-US" dirty="0"/>
              <a:t>라는 단어만 보고 </a:t>
            </a:r>
            <a:r>
              <a:rPr lang="en-US" altLang="ko-KR" dirty="0"/>
              <a:t>PPMI</a:t>
            </a:r>
            <a:r>
              <a:rPr lang="ko-KR" altLang="en-US" dirty="0"/>
              <a:t>를 따지지</a:t>
            </a:r>
            <a:r>
              <a:rPr lang="en-US" altLang="ko-KR" dirty="0"/>
              <a:t>, </a:t>
            </a:r>
            <a:r>
              <a:rPr lang="ko-KR" altLang="en-US" dirty="0"/>
              <a:t>기존 맥락을 보면서 따져 확장하진 않는다</a:t>
            </a:r>
            <a:endParaRPr lang="en-US" altLang="ko-KR" dirty="0"/>
          </a:p>
          <a:p>
            <a:r>
              <a:rPr lang="ko-KR" altLang="en-US" dirty="0"/>
              <a:t>이정도는 감안하고 확장하겠다는 건가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2021.02.05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dirty="0"/>
              <a:t>CARE: Commonsense-Aware Emotional Response Generation with Latent Concepts</a:t>
            </a:r>
            <a:endParaRPr lang="en-US" altLang="ko-KR" sz="36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3811C-E7CB-4BF1-979F-947EB5CD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" y="3966983"/>
            <a:ext cx="8172400" cy="12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Latent Concepts Construction Framework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Construct Latent Concepts – Training &amp; Inference</a:t>
            </a:r>
          </a:p>
          <a:p>
            <a:pPr lvl="1"/>
            <a:r>
              <a:rPr lang="ko-KR" altLang="en-US" dirty="0"/>
              <a:t>학습 데이터로 아래처럼 왔을 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위 같은 경우 </a:t>
            </a:r>
            <a:r>
              <a:rPr lang="en-US" altLang="ko-KR" dirty="0"/>
              <a:t>bar, beer …</a:t>
            </a:r>
            <a:r>
              <a:rPr lang="ko-KR" altLang="en-US" dirty="0"/>
              <a:t>로부터 퍼져 나오는 </a:t>
            </a:r>
            <a:r>
              <a:rPr lang="en-US" altLang="ko-KR" dirty="0"/>
              <a:t>path</a:t>
            </a:r>
            <a:r>
              <a:rPr lang="ko-KR" altLang="en-US" dirty="0"/>
              <a:t>를 가져올 수 있음</a:t>
            </a:r>
            <a:br>
              <a:rPr lang="en-US" altLang="ko-KR" dirty="0"/>
            </a:br>
            <a:r>
              <a:rPr lang="ko-KR" altLang="en-US" dirty="0"/>
              <a:t>이미 학습된 그래프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 err="1"/>
              <a:t>TransE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그래프를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– Word2Vec </a:t>
            </a:r>
            <a:r>
              <a:rPr lang="ko-KR" altLang="en-US" dirty="0"/>
              <a:t>마냥</a:t>
            </a:r>
            <a:br>
              <a:rPr lang="en-US" altLang="ko-KR" dirty="0"/>
            </a:br>
            <a:r>
              <a:rPr lang="ko-KR" altLang="en-US" dirty="0"/>
              <a:t>여기서 그냥 단순 </a:t>
            </a:r>
            <a:r>
              <a:rPr lang="en-US" altLang="ko-KR" dirty="0" err="1"/>
              <a:t>TransE</a:t>
            </a:r>
            <a:r>
              <a:rPr lang="ko-KR" altLang="en-US" dirty="0"/>
              <a:t>를 통해 더 완전한 </a:t>
            </a:r>
            <a:r>
              <a:rPr lang="en-US" altLang="ko-KR" dirty="0"/>
              <a:t>Triplets</a:t>
            </a:r>
            <a:r>
              <a:rPr lang="ko-KR" altLang="en-US" dirty="0"/>
              <a:t>만을 </a:t>
            </a:r>
            <a:r>
              <a:rPr lang="en-US" altLang="ko-KR" dirty="0"/>
              <a:t>m</a:t>
            </a:r>
            <a:r>
              <a:rPr lang="ko-KR" altLang="en-US" dirty="0"/>
              <a:t>개 거름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이렇게 하면 </a:t>
            </a:r>
            <a:r>
              <a:rPr lang="en-US" altLang="ko-KR" dirty="0"/>
              <a:t>(beer, joy, </a:t>
            </a:r>
            <a:r>
              <a:rPr lang="en-US" altLang="ko-KR" dirty="0">
                <a:solidFill>
                  <a:srgbClr val="FF0000"/>
                </a:solidFill>
              </a:rPr>
              <a:t>tasty</a:t>
            </a:r>
            <a:r>
              <a:rPr lang="en-US" altLang="ko-KR" dirty="0"/>
              <a:t>), (beer, sadness, </a:t>
            </a:r>
            <a:r>
              <a:rPr lang="en-US" altLang="ko-KR" dirty="0" err="1"/>
              <a:t>pepsi</a:t>
            </a:r>
            <a:r>
              <a:rPr lang="en-US" altLang="ko-KR" dirty="0"/>
              <a:t>), </a:t>
            </a:r>
            <a:r>
              <a:rPr lang="en-US" altLang="ko-KR" dirty="0">
                <a:solidFill>
                  <a:srgbClr val="FF0000"/>
                </a:solidFill>
              </a:rPr>
              <a:t>(beer, sadness, soda)</a:t>
            </a:r>
            <a:r>
              <a:rPr lang="en-US" altLang="ko-KR" dirty="0"/>
              <a:t>, (beer, </a:t>
            </a:r>
            <a:r>
              <a:rPr lang="en-US" altLang="ko-KR" dirty="0" err="1"/>
              <a:t>relatedTo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alcohol</a:t>
            </a:r>
            <a:r>
              <a:rPr lang="en-US" altLang="ko-KR" dirty="0"/>
              <a:t>) </a:t>
            </a:r>
            <a:r>
              <a:rPr lang="ko-KR" altLang="en-US" dirty="0"/>
              <a:t>등이 남고 </a:t>
            </a:r>
            <a:r>
              <a:rPr lang="en-US" altLang="ko-KR" dirty="0"/>
              <a:t>– </a:t>
            </a:r>
            <a:r>
              <a:rPr lang="ko-KR" altLang="en-US" dirty="0"/>
              <a:t>이것은 기존 </a:t>
            </a:r>
            <a:r>
              <a:rPr lang="en-US" altLang="ko-KR" dirty="0" err="1">
                <a:solidFill>
                  <a:srgbClr val="0070C0"/>
                </a:solidFill>
              </a:rPr>
              <a:t>ConceptNet</a:t>
            </a:r>
            <a:r>
              <a:rPr lang="en-US" altLang="ko-KR" dirty="0">
                <a:solidFill>
                  <a:srgbClr val="0070C0"/>
                </a:solidFill>
              </a:rPr>
              <a:t>(Rationality)</a:t>
            </a:r>
            <a:r>
              <a:rPr lang="ko-KR" altLang="en-US" dirty="0"/>
              <a:t>에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확장된 </a:t>
            </a:r>
            <a:r>
              <a:rPr lang="en-US" altLang="ko-KR" dirty="0">
                <a:solidFill>
                  <a:srgbClr val="FF0000"/>
                </a:solidFill>
              </a:rPr>
              <a:t>Emotion</a:t>
            </a:r>
            <a:r>
              <a:rPr lang="ko-KR" altLang="en-US" dirty="0"/>
              <a:t>으로부터 올 수도 있음 </a:t>
            </a:r>
            <a:r>
              <a:rPr lang="en-US" altLang="ko-KR" dirty="0"/>
              <a:t>– </a:t>
            </a:r>
            <a:r>
              <a:rPr lang="ko-KR" altLang="en-US" dirty="0"/>
              <a:t>이렇게 둘 다 사용</a:t>
            </a:r>
            <a:r>
              <a:rPr lang="en-US" altLang="ko-KR" dirty="0"/>
              <a:t>(</a:t>
            </a:r>
            <a:r>
              <a:rPr lang="ko-KR" altLang="en-US" dirty="0"/>
              <a:t>별 </a:t>
            </a:r>
            <a:r>
              <a:rPr lang="ko-KR" altLang="en-US" dirty="0" err="1"/>
              <a:t>특별한게</a:t>
            </a:r>
            <a:r>
              <a:rPr lang="ko-KR" altLang="en-US" dirty="0"/>
              <a:t> 없음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1" dirty="0"/>
              <a:t>이렇게 하면 </a:t>
            </a:r>
            <a:r>
              <a:rPr lang="en-US" altLang="ko-KR" b="1" dirty="0"/>
              <a:t>– 1. Commonsense</a:t>
            </a:r>
            <a:r>
              <a:rPr lang="ko-KR" altLang="en-US" b="1" dirty="0"/>
              <a:t>와 </a:t>
            </a:r>
            <a:r>
              <a:rPr lang="en-US" altLang="ko-KR" b="1" dirty="0"/>
              <a:t>Emotion</a:t>
            </a:r>
            <a:r>
              <a:rPr lang="ko-KR" altLang="en-US" b="1" dirty="0"/>
              <a:t>에서 둘 다 가져올 수 있고 </a:t>
            </a:r>
            <a:r>
              <a:rPr lang="en-US" altLang="ko-KR" b="1" dirty="0"/>
              <a:t>2. CKG coverage Limitation</a:t>
            </a:r>
            <a:r>
              <a:rPr lang="ko-KR" altLang="en-US" b="1" dirty="0"/>
              <a:t>이 없다</a:t>
            </a:r>
            <a:r>
              <a:rPr lang="en-US" altLang="ko-KR" b="1" dirty="0"/>
              <a:t>(</a:t>
            </a:r>
            <a:r>
              <a:rPr lang="ko-KR" altLang="en-US" b="1" dirty="0"/>
              <a:t>무한 </a:t>
            </a:r>
            <a:r>
              <a:rPr lang="en-US" altLang="ko-KR" b="1" dirty="0"/>
              <a:t>hop)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4B0537-CC5F-4F01-AB4E-B7AD7BCF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70" y="1124744"/>
            <a:ext cx="3701971" cy="1584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03301-51AA-46B6-BAFC-20E3BAE9C031}"/>
              </a:ext>
            </a:extLst>
          </p:cNvPr>
          <p:cNvSpPr txBox="1"/>
          <p:nvPr/>
        </p:nvSpPr>
        <p:spPr>
          <a:xfrm>
            <a:off x="996260" y="1556792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Message: “I heard there is a bar 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nearby with nice beer.”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E786C-96A2-4AFD-BEA4-100F01B0B684}"/>
              </a:ext>
            </a:extLst>
          </p:cNvPr>
          <p:cNvSpPr txBox="1"/>
          <p:nvPr/>
        </p:nvSpPr>
        <p:spPr>
          <a:xfrm>
            <a:off x="1008508" y="2167563"/>
            <a:ext cx="54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Response: “I love tasty beer.”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76747-A735-4F19-823E-B133CC831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75" y="3909898"/>
            <a:ext cx="3476625" cy="43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78FF04-F747-404D-A458-59CFB829E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601393"/>
            <a:ext cx="3771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2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Incorporating Latent Concepts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Emotion-Aware Graph Attention</a:t>
            </a:r>
            <a:r>
              <a:rPr lang="ko-KR" altLang="en-US" dirty="0"/>
              <a:t> </a:t>
            </a:r>
            <a:r>
              <a:rPr lang="en-US" altLang="ko-KR" dirty="0"/>
              <a:t>– Training &amp; Inference</a:t>
            </a:r>
          </a:p>
          <a:p>
            <a:pPr lvl="1"/>
            <a:r>
              <a:rPr lang="ko-KR" altLang="en-US" dirty="0"/>
              <a:t>앞에서 </a:t>
            </a:r>
            <a:r>
              <a:rPr lang="en-US" altLang="ko-KR" dirty="0"/>
              <a:t>Response</a:t>
            </a:r>
            <a:r>
              <a:rPr lang="ko-KR" altLang="en-US" dirty="0"/>
              <a:t>에 사용할 </a:t>
            </a:r>
            <a:r>
              <a:rPr lang="en-US" altLang="ko-KR" dirty="0"/>
              <a:t>Rationality Concepts &amp; Emotion Concepts</a:t>
            </a:r>
            <a:r>
              <a:rPr lang="ko-KR" altLang="en-US" dirty="0"/>
              <a:t>들을 가져올 수 있음</a:t>
            </a:r>
            <a:endParaRPr lang="en-US" altLang="ko-KR" dirty="0"/>
          </a:p>
          <a:p>
            <a:pPr lvl="1"/>
            <a:r>
              <a:rPr lang="ko-KR" altLang="en-US" dirty="0"/>
              <a:t>하지만 앞까지는 </a:t>
            </a:r>
            <a:r>
              <a:rPr lang="en-US" altLang="ko-KR" dirty="0"/>
              <a:t>Emotion Controller</a:t>
            </a:r>
            <a:r>
              <a:rPr lang="ko-KR" altLang="en-US" dirty="0"/>
              <a:t>가 작동을 하지 않음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Emotion Controller</a:t>
            </a:r>
            <a:r>
              <a:rPr lang="ko-KR" altLang="en-US" dirty="0"/>
              <a:t>에 따라 </a:t>
            </a:r>
            <a:r>
              <a:rPr lang="en-US" altLang="ko-KR" dirty="0"/>
              <a:t>Latent Concepts</a:t>
            </a:r>
            <a:r>
              <a:rPr lang="ko-KR" altLang="en-US" dirty="0"/>
              <a:t>들의 반영 비중을 조절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Emotion “joy”</a:t>
            </a:r>
            <a:r>
              <a:rPr lang="ko-KR" altLang="en-US" dirty="0"/>
              <a:t>가 </a:t>
            </a:r>
            <a:r>
              <a:rPr lang="en-US" altLang="ko-KR" dirty="0"/>
              <a:t>Controller</a:t>
            </a:r>
            <a:r>
              <a:rPr lang="ko-KR" altLang="en-US" dirty="0"/>
              <a:t>로 왔을 때 </a:t>
            </a:r>
            <a:r>
              <a:rPr lang="en-US" altLang="ko-KR" dirty="0"/>
              <a:t>“tasty”</a:t>
            </a:r>
            <a:r>
              <a:rPr lang="ko-KR" altLang="en-US" dirty="0"/>
              <a:t>에 대한 </a:t>
            </a:r>
            <a:r>
              <a:rPr lang="ko-KR" altLang="en-US" dirty="0" err="1"/>
              <a:t>어텐션이</a:t>
            </a:r>
            <a:r>
              <a:rPr lang="ko-KR" altLang="en-US" dirty="0"/>
              <a:t> 가장 높을 것임</a:t>
            </a:r>
            <a:endParaRPr lang="en-US" altLang="ko-KR" dirty="0"/>
          </a:p>
          <a:p>
            <a:pPr lvl="1"/>
            <a:r>
              <a:rPr lang="ko-KR" altLang="en-US" dirty="0" err="1"/>
              <a:t>어텐션을</a:t>
            </a:r>
            <a:r>
              <a:rPr lang="ko-KR" altLang="en-US" dirty="0"/>
              <a:t> 구하는 과정은 다음과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이때</a:t>
            </a:r>
            <a:r>
              <a:rPr lang="en-US" altLang="ko-KR" dirty="0"/>
              <a:t> s</a:t>
            </a:r>
            <a:r>
              <a:rPr lang="ko-KR" altLang="en-US" dirty="0"/>
              <a:t>는 </a:t>
            </a:r>
            <a:r>
              <a:rPr lang="en-US" altLang="ko-KR" dirty="0"/>
              <a:t>				          </a:t>
            </a:r>
            <a:r>
              <a:rPr lang="ko-KR" altLang="en-US" dirty="0"/>
              <a:t>으로</a:t>
            </a:r>
            <a:br>
              <a:rPr lang="en-US" altLang="ko-KR" dirty="0"/>
            </a:br>
            <a:r>
              <a:rPr lang="en-US" altLang="ko-KR" dirty="0"/>
              <a:t>h</a:t>
            </a:r>
            <a:r>
              <a:rPr lang="ko-KR" altLang="en-US" dirty="0"/>
              <a:t>와 얼마나 관련 있는지 이전에 이미 구했음</a:t>
            </a:r>
            <a:endParaRPr lang="en-US" altLang="ko-KR" dirty="0"/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Emotion</a:t>
            </a:r>
            <a:r>
              <a:rPr lang="ko-KR" altLang="en-US" dirty="0"/>
              <a:t>에 대한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 err="1"/>
              <a:t>intensit</a:t>
            </a:r>
            <a:r>
              <a:rPr lang="ko-KR" altLang="en-US" dirty="0"/>
              <a:t>로 </a:t>
            </a:r>
            <a:r>
              <a:rPr lang="en-US" altLang="ko-KR" dirty="0"/>
              <a:t>NRC_VAD(Mohammad 2018) &amp; emotional intensity computation method(Zhong, Wang, and Miao 2019b)</a:t>
            </a:r>
            <a:r>
              <a:rPr lang="ko-KR" altLang="en-US" dirty="0"/>
              <a:t>로 구할 수 있음</a:t>
            </a:r>
            <a:endParaRPr lang="en-US" altLang="ko-KR" dirty="0"/>
          </a:p>
          <a:p>
            <a:pPr lvl="1"/>
            <a:r>
              <a:rPr lang="ko-KR" altLang="en-US" b="1" dirty="0"/>
              <a:t>이렇게 하면 </a:t>
            </a:r>
            <a:r>
              <a:rPr lang="en-US" altLang="ko-KR" b="1" dirty="0"/>
              <a:t>1) Message Concept</a:t>
            </a:r>
            <a:r>
              <a:rPr lang="ko-KR" altLang="en-US" b="1" dirty="0"/>
              <a:t>과 관련된 </a:t>
            </a:r>
            <a:r>
              <a:rPr lang="en-US" altLang="ko-KR" b="1" dirty="0"/>
              <a:t>Latent Concept</a:t>
            </a:r>
            <a:r>
              <a:rPr lang="ko-KR" altLang="en-US" b="1" dirty="0"/>
              <a:t>에 집중도를 높이며 </a:t>
            </a:r>
            <a:r>
              <a:rPr lang="en-US" altLang="ko-KR" b="1" dirty="0"/>
              <a:t>2) Emotion Controller</a:t>
            </a:r>
            <a:r>
              <a:rPr lang="ko-KR" altLang="en-US" b="1" dirty="0"/>
              <a:t>에 </a:t>
            </a:r>
            <a:r>
              <a:rPr lang="en-US" altLang="ko-KR" b="1" dirty="0"/>
              <a:t>intense</a:t>
            </a:r>
            <a:r>
              <a:rPr lang="ko-KR" altLang="en-US" b="1" dirty="0"/>
              <a:t>한 </a:t>
            </a:r>
            <a:r>
              <a:rPr lang="en-US" altLang="ko-KR" b="1" dirty="0"/>
              <a:t>Latent Concept</a:t>
            </a:r>
            <a:r>
              <a:rPr lang="ko-KR" altLang="en-US" b="1" dirty="0"/>
              <a:t>에 집중도를 높일 수 있음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1A965-244A-4234-9BED-7F198679A457}"/>
              </a:ext>
            </a:extLst>
          </p:cNvPr>
          <p:cNvSpPr txBox="1"/>
          <p:nvPr/>
        </p:nvSpPr>
        <p:spPr>
          <a:xfrm>
            <a:off x="2699792" y="0"/>
            <a:ext cx="10225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(beer, joy,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tasty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(beer, sadness, </a:t>
            </a:r>
            <a:r>
              <a:rPr lang="en-US" altLang="ko-KR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pepsi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(beer, sadness,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soda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(beer,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relatedTo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alcohol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B1CF6C-E089-40FD-96EB-36E88F37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37" y="3000964"/>
            <a:ext cx="1275903" cy="14321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6CC8CD-9308-41F5-86D0-0B4CF0DC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35" y="3212976"/>
            <a:ext cx="4896544" cy="844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D1F0BD-829E-491D-B7B4-B2E70E566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005064"/>
            <a:ext cx="3476625" cy="43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6D58B6-B6C9-4CC4-B9CC-7C04301E1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274" y="3314388"/>
            <a:ext cx="1512168" cy="6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Incorporating Latent Concepts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Label Smoothing - Training</a:t>
            </a:r>
          </a:p>
          <a:p>
            <a:pPr lvl="1"/>
            <a:r>
              <a:rPr lang="en-US" altLang="ko-KR" dirty="0"/>
              <a:t>Gold Response</a:t>
            </a:r>
            <a:r>
              <a:rPr lang="ko-KR" altLang="en-US" dirty="0"/>
              <a:t>에 </a:t>
            </a:r>
            <a:r>
              <a:rPr lang="en-US" altLang="ko-KR" dirty="0"/>
              <a:t>Smoothing</a:t>
            </a:r>
            <a:r>
              <a:rPr lang="ko-KR" altLang="en-US" dirty="0"/>
              <a:t>을 해주는 작업 </a:t>
            </a:r>
            <a:r>
              <a:rPr lang="en-US" altLang="ko-KR" dirty="0"/>
              <a:t>– </a:t>
            </a:r>
            <a:r>
              <a:rPr lang="ko-KR" altLang="en-US" dirty="0"/>
              <a:t>트랜스포터</a:t>
            </a:r>
            <a:r>
              <a:rPr lang="en-US" altLang="ko-KR" dirty="0"/>
              <a:t>(Vaswani et al. 2017)</a:t>
            </a:r>
            <a:r>
              <a:rPr lang="ko-KR" altLang="en-US" dirty="0"/>
              <a:t>에서 사용했던 기술</a:t>
            </a:r>
            <a:endParaRPr lang="en-US" altLang="ko-KR" dirty="0"/>
          </a:p>
          <a:p>
            <a:pPr lvl="1"/>
            <a:r>
              <a:rPr lang="ko-KR" altLang="en-US" dirty="0"/>
              <a:t>그냥 </a:t>
            </a:r>
            <a:r>
              <a:rPr lang="en-US" altLang="ko-KR" dirty="0"/>
              <a:t>Gold Response</a:t>
            </a:r>
            <a:r>
              <a:rPr lang="ko-KR" altLang="en-US" dirty="0"/>
              <a:t>에 앞서 추출된 </a:t>
            </a:r>
            <a:r>
              <a:rPr lang="en-US" altLang="ko-KR" dirty="0"/>
              <a:t>Latent Concept</a:t>
            </a:r>
            <a:r>
              <a:rPr lang="ko-KR" altLang="en-US" dirty="0"/>
              <a:t>의 영향을 끼쳐 </a:t>
            </a:r>
            <a:r>
              <a:rPr lang="en-US" altLang="ko-KR" dirty="0"/>
              <a:t>supervision</a:t>
            </a:r>
            <a:r>
              <a:rPr lang="ko-KR" altLang="en-US" dirty="0"/>
              <a:t>을 진행해 </a:t>
            </a:r>
            <a:r>
              <a:rPr lang="en-US" altLang="ko-KR" dirty="0"/>
              <a:t>concept-related response </a:t>
            </a:r>
            <a:r>
              <a:rPr lang="ko-KR" altLang="en-US" dirty="0"/>
              <a:t>생성을 도움</a:t>
            </a:r>
            <a:endParaRPr lang="en-US" altLang="ko-KR" dirty="0"/>
          </a:p>
          <a:p>
            <a:pPr lvl="1"/>
            <a:r>
              <a:rPr lang="ko-KR" altLang="en-US" dirty="0"/>
              <a:t>또한 학습과정을 견고하게 함</a:t>
            </a:r>
            <a:endParaRPr lang="en-US" altLang="ko-KR" dirty="0"/>
          </a:p>
          <a:p>
            <a:pPr lvl="1"/>
            <a:r>
              <a:rPr lang="ko-KR" altLang="en-US" dirty="0" err="1"/>
              <a:t>자세히는</a:t>
            </a:r>
            <a:r>
              <a:rPr lang="ko-KR" altLang="en-US" dirty="0"/>
              <a:t> 모르겠고 그냥 </a:t>
            </a:r>
            <a:r>
              <a:rPr lang="en-US" altLang="ko-KR" dirty="0"/>
              <a:t>Gold</a:t>
            </a:r>
            <a:r>
              <a:rPr lang="ko-KR" altLang="en-US" dirty="0"/>
              <a:t>와 예측 </a:t>
            </a:r>
            <a:br>
              <a:rPr lang="en-US" altLang="ko-KR" dirty="0"/>
            </a:br>
            <a:r>
              <a:rPr lang="en-US" altLang="ko-KR" dirty="0"/>
              <a:t>response</a:t>
            </a:r>
            <a:r>
              <a:rPr lang="ko-KR" altLang="en-US" dirty="0"/>
              <a:t>를 비교하는 과정을 뭔가 </a:t>
            </a:r>
            <a:br>
              <a:rPr lang="en-US" altLang="ko-KR" dirty="0"/>
            </a:br>
            <a:r>
              <a:rPr lang="ko-KR" altLang="en-US" dirty="0"/>
              <a:t>더 </a:t>
            </a:r>
            <a:r>
              <a:rPr lang="en-US" altLang="ko-KR" dirty="0"/>
              <a:t>concept-related </a:t>
            </a:r>
            <a:r>
              <a:rPr lang="ko-KR" altLang="en-US" dirty="0"/>
              <a:t>하게 해주는 듯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7AB9A5-8E0C-44D1-9832-2090997B0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24944"/>
            <a:ext cx="4150792" cy="35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Incorporating Latent Concepts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Concept-Aware Top-K Decoding - Inferencing</a:t>
            </a:r>
          </a:p>
          <a:p>
            <a:pPr lvl="1"/>
            <a:r>
              <a:rPr lang="ko-KR" altLang="en-US" dirty="0"/>
              <a:t>디코딩 </a:t>
            </a:r>
            <a:r>
              <a:rPr lang="en-US" altLang="ko-KR" dirty="0"/>
              <a:t>Inference</a:t>
            </a:r>
            <a:r>
              <a:rPr lang="ko-KR" altLang="en-US" dirty="0"/>
              <a:t> 할 때 추출된 </a:t>
            </a:r>
            <a:r>
              <a:rPr lang="en-US" altLang="ko-KR" dirty="0"/>
              <a:t>Latent Concepts</a:t>
            </a:r>
            <a:r>
              <a:rPr lang="ko-KR" altLang="en-US" dirty="0"/>
              <a:t>들을 반영하여 답변하는 과정</a:t>
            </a:r>
            <a:endParaRPr lang="en-US" altLang="ko-KR" dirty="0"/>
          </a:p>
          <a:p>
            <a:pPr lvl="1"/>
            <a:r>
              <a:rPr lang="ko-KR" altLang="en-US" dirty="0"/>
              <a:t>즉 그냥 답변 토큰 생성이 아니라 </a:t>
            </a:r>
            <a:r>
              <a:rPr lang="en-US" altLang="ko-KR" dirty="0"/>
              <a:t>Latent Concepts</a:t>
            </a:r>
            <a:r>
              <a:rPr lang="ko-KR" altLang="en-US" dirty="0"/>
              <a:t>를 잘 고려해서 생성</a:t>
            </a:r>
            <a:endParaRPr lang="en-US" altLang="ko-KR" dirty="0"/>
          </a:p>
          <a:p>
            <a:pPr lvl="1"/>
            <a:r>
              <a:rPr lang="ko-KR" altLang="en-US" dirty="0"/>
              <a:t>로직은 잘 모르겠음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16325-3C12-4BAA-AF13-FCF25C73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93" y="2852936"/>
            <a:ext cx="4429413" cy="36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-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Reddit:</a:t>
            </a:r>
            <a:r>
              <a:rPr lang="ko-KR" altLang="en-US" dirty="0"/>
              <a:t> </a:t>
            </a:r>
            <a:r>
              <a:rPr lang="en-US" altLang="ko-KR" dirty="0"/>
              <a:t>subreddit – </a:t>
            </a:r>
            <a:r>
              <a:rPr lang="en-US" altLang="ko-KR" dirty="0" err="1"/>
              <a:t>CasualConversation</a:t>
            </a:r>
            <a:endParaRPr lang="en-US" altLang="ko-KR" dirty="0"/>
          </a:p>
          <a:p>
            <a:pPr lvl="1"/>
            <a:r>
              <a:rPr lang="en-US" altLang="ko-KR" dirty="0"/>
              <a:t>A variety of casual topics</a:t>
            </a:r>
          </a:p>
          <a:p>
            <a:r>
              <a:rPr lang="en-US" altLang="ko-KR" dirty="0"/>
              <a:t>Twitter Dataset</a:t>
            </a:r>
          </a:p>
          <a:p>
            <a:pPr lvl="1"/>
            <a:r>
              <a:rPr lang="en-US" altLang="ko-KR" dirty="0"/>
              <a:t>Chats on twitter.com</a:t>
            </a:r>
          </a:p>
          <a:p>
            <a:r>
              <a:rPr lang="ko-KR" altLang="en-US" dirty="0"/>
              <a:t>각 데이터셋 마다 </a:t>
            </a:r>
            <a:r>
              <a:rPr lang="en-US" altLang="ko-KR" dirty="0"/>
              <a:t>30 </a:t>
            </a:r>
            <a:r>
              <a:rPr lang="ko-KR" altLang="en-US" dirty="0"/>
              <a:t>토큰 이내의 문장으로 자름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Vocab </a:t>
            </a:r>
            <a:r>
              <a:rPr lang="ko-KR" altLang="en-US" dirty="0"/>
              <a:t>크기는 가장 자주 쓰이는 토큰 </a:t>
            </a:r>
            <a:r>
              <a:rPr lang="en-US" altLang="ko-KR" dirty="0"/>
              <a:t>3</a:t>
            </a:r>
            <a:r>
              <a:rPr lang="ko-KR" altLang="en-US" dirty="0"/>
              <a:t>만개로 지정</a:t>
            </a:r>
            <a:endParaRPr lang="en-US" altLang="ko-KR" dirty="0"/>
          </a:p>
          <a:p>
            <a:r>
              <a:rPr lang="ko-KR" altLang="en-US" dirty="0"/>
              <a:t>앞서 말한 </a:t>
            </a:r>
            <a:r>
              <a:rPr lang="en-US" altLang="ko-KR" dirty="0"/>
              <a:t>Task</a:t>
            </a:r>
            <a:r>
              <a:rPr lang="ko-KR" altLang="en-US" dirty="0"/>
              <a:t>를 진행하려면 데이터셋이 </a:t>
            </a:r>
            <a:r>
              <a:rPr lang="en-US" altLang="ko-KR" dirty="0"/>
              <a:t>Message, Response, Emotion for Response </a:t>
            </a:r>
            <a:r>
              <a:rPr lang="ko-KR" altLang="en-US" dirty="0"/>
              <a:t>처럼 돼야 하는데 마지막 요소가 없음</a:t>
            </a:r>
            <a:endParaRPr lang="en-US" altLang="ko-KR" dirty="0"/>
          </a:p>
          <a:p>
            <a:pPr lvl="1"/>
            <a:r>
              <a:rPr lang="en-US" altLang="ko-KR" dirty="0" err="1"/>
              <a:t>DeepMoji</a:t>
            </a:r>
            <a:r>
              <a:rPr lang="ko-KR" altLang="en-US" dirty="0"/>
              <a:t>라는 </a:t>
            </a:r>
            <a:r>
              <a:rPr lang="en-US" altLang="ko-KR" dirty="0"/>
              <a:t>Emotion Classifier</a:t>
            </a:r>
            <a:r>
              <a:rPr lang="ko-KR" altLang="en-US" dirty="0"/>
              <a:t>로 </a:t>
            </a:r>
            <a:r>
              <a:rPr lang="en-US" altLang="ko-KR" dirty="0"/>
              <a:t>Distant Supervision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 모듈은 다른 데이터셋으로 학습시킴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EFA97-19B7-4088-92F5-399514BE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335208"/>
            <a:ext cx="3528392" cy="25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Evaluation Metrics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Automatic</a:t>
            </a:r>
          </a:p>
          <a:p>
            <a:pPr lvl="1"/>
            <a:r>
              <a:rPr lang="en-US" altLang="ko-KR" dirty="0"/>
              <a:t>PPL – Fluency, </a:t>
            </a:r>
            <a:r>
              <a:rPr lang="ko-KR" altLang="en-US" dirty="0"/>
              <a:t>다음 토큰을 얼마나 </a:t>
            </a:r>
            <a:r>
              <a:rPr lang="ko-KR" altLang="en-US" dirty="0" err="1"/>
              <a:t>자신있게</a:t>
            </a:r>
            <a:r>
              <a:rPr lang="ko-KR" altLang="en-US" dirty="0"/>
              <a:t> 생성하느냐</a:t>
            </a:r>
            <a:r>
              <a:rPr lang="en-US" altLang="ko-KR" dirty="0"/>
              <a:t>(</a:t>
            </a:r>
            <a:r>
              <a:rPr lang="ko-KR" altLang="en-US" dirty="0"/>
              <a:t>그 토큰 생성 확률이 높냐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/>
              <a:t>Dist-1,2 – Diversity, word matching</a:t>
            </a:r>
            <a:r>
              <a:rPr lang="ko-KR" altLang="en-US" dirty="0"/>
              <a:t>으로 다양성 확인</a:t>
            </a:r>
            <a:r>
              <a:rPr lang="en-US" altLang="ko-KR" dirty="0"/>
              <a:t>(percentage of unigrams and bigrams)</a:t>
            </a:r>
          </a:p>
          <a:p>
            <a:pPr lvl="1"/>
            <a:r>
              <a:rPr lang="en-US" altLang="ko-KR" dirty="0"/>
              <a:t>Emotion Accuracy(EA) – </a:t>
            </a:r>
            <a:r>
              <a:rPr lang="ko-KR" altLang="en-US" dirty="0"/>
              <a:t>최종적으로 예측된 문장을 </a:t>
            </a:r>
            <a:r>
              <a:rPr lang="en-US" altLang="ko-KR" dirty="0" err="1"/>
              <a:t>DeepMoji</a:t>
            </a:r>
            <a:r>
              <a:rPr lang="ko-KR" altLang="en-US" dirty="0"/>
              <a:t>에 넣었을 때 실제 </a:t>
            </a:r>
            <a:r>
              <a:rPr lang="en-US" altLang="ko-KR" dirty="0"/>
              <a:t>Gold Emotion</a:t>
            </a:r>
            <a:r>
              <a:rPr lang="ko-KR" altLang="en-US" dirty="0"/>
              <a:t>과 </a:t>
            </a:r>
            <a:r>
              <a:rPr lang="ko-KR" altLang="en-US" dirty="0" err="1"/>
              <a:t>같은게</a:t>
            </a:r>
            <a:r>
              <a:rPr lang="ko-KR" altLang="en-US" dirty="0"/>
              <a:t> 나오는지</a:t>
            </a:r>
            <a:endParaRPr lang="en-US" altLang="ko-KR" dirty="0"/>
          </a:p>
          <a:p>
            <a:pPr lvl="1"/>
            <a:r>
              <a:rPr lang="en-US" altLang="ko-KR" dirty="0"/>
              <a:t>Commonsense Awareness(CA) – Message</a:t>
            </a:r>
            <a:r>
              <a:rPr lang="ko-KR" altLang="en-US" dirty="0"/>
              <a:t>와 생성된 답변 사이의 </a:t>
            </a:r>
            <a:r>
              <a:rPr lang="ko-KR" altLang="en-US" dirty="0" err="1"/>
              <a:t>상식전</a:t>
            </a:r>
            <a:r>
              <a:rPr lang="ko-KR" altLang="en-US" dirty="0"/>
              <a:t> 연관성 따짐 </a:t>
            </a:r>
            <a:r>
              <a:rPr lang="en-US" altLang="ko-KR" dirty="0"/>
              <a:t>– Message</a:t>
            </a:r>
            <a:r>
              <a:rPr lang="ko-KR" altLang="en-US" dirty="0"/>
              <a:t>와 생성된 답변 사이에서 생기는 </a:t>
            </a:r>
            <a:r>
              <a:rPr lang="en-US" altLang="ko-KR" dirty="0"/>
              <a:t>Path </a:t>
            </a:r>
            <a:r>
              <a:rPr lang="ko-KR" altLang="en-US" dirty="0"/>
              <a:t>개수의 평균값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EA-CKG</a:t>
            </a:r>
            <a:r>
              <a:rPr lang="ko-KR" altLang="en-US" dirty="0"/>
              <a:t>가 아닌 </a:t>
            </a:r>
            <a:r>
              <a:rPr lang="en-US" altLang="ko-KR" dirty="0" err="1"/>
              <a:t>ConceptNet</a:t>
            </a:r>
            <a:r>
              <a:rPr lang="ko-KR" altLang="en-US" dirty="0"/>
              <a:t>에서</a:t>
            </a:r>
            <a:r>
              <a:rPr lang="en-US" altLang="ko-KR" dirty="0"/>
              <a:t>(</a:t>
            </a:r>
            <a:r>
              <a:rPr lang="ko-KR" altLang="en-US" dirty="0"/>
              <a:t>상식을 평가하는</a:t>
            </a:r>
            <a:endParaRPr lang="en-US" altLang="ko-KR" dirty="0"/>
          </a:p>
          <a:p>
            <a:r>
              <a:rPr lang="en-US" altLang="ko-KR" dirty="0"/>
              <a:t>Human</a:t>
            </a:r>
          </a:p>
          <a:p>
            <a:pPr lvl="1"/>
            <a:r>
              <a:rPr lang="en-US" altLang="ko-KR" dirty="0"/>
              <a:t>Content Quality – (0,1,2) – </a:t>
            </a:r>
            <a:r>
              <a:rPr lang="ko-KR" altLang="en-US" dirty="0"/>
              <a:t>답변이</a:t>
            </a:r>
            <a:r>
              <a:rPr lang="en-US" altLang="ko-KR" dirty="0"/>
              <a:t> </a:t>
            </a:r>
            <a:r>
              <a:rPr lang="ko-KR" altLang="en-US" dirty="0"/>
              <a:t>자연스러운지</a:t>
            </a:r>
            <a:r>
              <a:rPr lang="en-US" altLang="ko-KR" dirty="0"/>
              <a:t>, message</a:t>
            </a:r>
            <a:r>
              <a:rPr lang="ko-KR" altLang="en-US" dirty="0"/>
              <a:t>와 연관되는지</a:t>
            </a:r>
            <a:r>
              <a:rPr lang="en-US" altLang="ko-KR" dirty="0"/>
              <a:t>, </a:t>
            </a:r>
            <a:r>
              <a:rPr lang="ko-KR" altLang="en-US" dirty="0"/>
              <a:t>상식적인 답변인지 </a:t>
            </a:r>
            <a:r>
              <a:rPr lang="en-US" altLang="ko-KR" dirty="0"/>
              <a:t>= </a:t>
            </a:r>
            <a:r>
              <a:rPr lang="ko-KR" altLang="en-US" dirty="0"/>
              <a:t>상식과 이성을 평가</a:t>
            </a:r>
            <a:endParaRPr lang="en-US" altLang="ko-KR" dirty="0"/>
          </a:p>
          <a:p>
            <a:pPr lvl="1"/>
            <a:r>
              <a:rPr lang="en-US" altLang="ko-KR" dirty="0"/>
              <a:t>Emotion Quality – (0,1) – </a:t>
            </a:r>
            <a:r>
              <a:rPr lang="ko-KR" altLang="en-US" dirty="0"/>
              <a:t>주어진 </a:t>
            </a:r>
            <a:r>
              <a:rPr lang="en-US" altLang="ko-KR" dirty="0"/>
              <a:t>Emotion</a:t>
            </a:r>
            <a:r>
              <a:rPr lang="ko-KR" altLang="en-US" dirty="0"/>
              <a:t>에 맞게 잘 대답하는지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58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Baselines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Seq2Seq</a:t>
            </a:r>
          </a:p>
          <a:p>
            <a:pPr lvl="1"/>
            <a:r>
              <a:rPr lang="en-US" altLang="ko-KR" dirty="0"/>
              <a:t>Vanilla</a:t>
            </a:r>
          </a:p>
          <a:p>
            <a:r>
              <a:rPr lang="en-US" altLang="ko-KR" dirty="0"/>
              <a:t>Transformer</a:t>
            </a:r>
          </a:p>
          <a:p>
            <a:pPr lvl="1"/>
            <a:r>
              <a:rPr lang="en-US" altLang="ko-KR" dirty="0"/>
              <a:t>Vanilla</a:t>
            </a:r>
          </a:p>
          <a:p>
            <a:r>
              <a:rPr lang="en-US" altLang="ko-KR" dirty="0"/>
              <a:t>CCM</a:t>
            </a:r>
          </a:p>
          <a:p>
            <a:pPr lvl="1"/>
            <a:r>
              <a:rPr lang="ko-KR" altLang="en-US" dirty="0"/>
              <a:t>상식 및 이성</a:t>
            </a:r>
            <a:endParaRPr lang="en-US" altLang="ko-KR" dirty="0"/>
          </a:p>
          <a:p>
            <a:r>
              <a:rPr lang="en-US" altLang="ko-KR" dirty="0" err="1"/>
              <a:t>ConceptFlow</a:t>
            </a:r>
            <a:endParaRPr lang="en-US" altLang="ko-KR" dirty="0"/>
          </a:p>
          <a:p>
            <a:pPr lvl="1"/>
            <a:r>
              <a:rPr lang="ko-KR" altLang="en-US" dirty="0"/>
              <a:t>상식 및 이성</a:t>
            </a:r>
            <a:endParaRPr lang="en-US" altLang="ko-KR" dirty="0"/>
          </a:p>
          <a:p>
            <a:r>
              <a:rPr lang="en-US" altLang="ko-KR" dirty="0"/>
              <a:t>ECM</a:t>
            </a:r>
          </a:p>
          <a:p>
            <a:pPr lvl="1"/>
            <a:r>
              <a:rPr lang="ko-KR" altLang="en-US" dirty="0"/>
              <a:t>감정</a:t>
            </a:r>
            <a:endParaRPr lang="en-US" altLang="ko-KR" dirty="0"/>
          </a:p>
          <a:p>
            <a:r>
              <a:rPr lang="en-US" altLang="ko-KR" dirty="0" err="1"/>
              <a:t>EmoDS</a:t>
            </a:r>
            <a:endParaRPr lang="en-US" altLang="ko-KR" dirty="0"/>
          </a:p>
          <a:p>
            <a:pPr lvl="1"/>
            <a:r>
              <a:rPr lang="ko-KR" altLang="en-US" dirty="0"/>
              <a:t>감정</a:t>
            </a:r>
            <a:endParaRPr lang="en-US" altLang="ko-KR" dirty="0"/>
          </a:p>
          <a:p>
            <a:r>
              <a:rPr lang="en-US" altLang="ko-KR" dirty="0"/>
              <a:t>CTRL</a:t>
            </a:r>
          </a:p>
          <a:p>
            <a:pPr lvl="1"/>
            <a:r>
              <a:rPr lang="en-US" altLang="ko-KR" dirty="0"/>
              <a:t>Control Word </a:t>
            </a:r>
            <a:r>
              <a:rPr lang="ko-KR" altLang="en-US" dirty="0"/>
              <a:t>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88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Automatic Results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02128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Seq2Seq</a:t>
            </a:r>
            <a:r>
              <a:rPr lang="ko-KR" altLang="en-US" dirty="0"/>
              <a:t>가 트랜스포머 뿐만 아니라 대부분의 모델보다 </a:t>
            </a:r>
            <a:r>
              <a:rPr lang="en-US" altLang="ko-KR" dirty="0"/>
              <a:t>PPL</a:t>
            </a:r>
            <a:r>
              <a:rPr lang="ko-KR" altLang="en-US" dirty="0"/>
              <a:t>은 낮지만 다양성은 떨어짐 </a:t>
            </a:r>
            <a:r>
              <a:rPr lang="en-US" altLang="ko-KR" dirty="0"/>
              <a:t>– Generic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CCM, </a:t>
            </a:r>
            <a:r>
              <a:rPr lang="en-US" altLang="ko-KR" dirty="0" err="1"/>
              <a:t>ConceptFlow</a:t>
            </a:r>
            <a:r>
              <a:rPr lang="en-US" altLang="ko-KR" dirty="0"/>
              <a:t> – diversity &amp; CA </a:t>
            </a:r>
            <a:r>
              <a:rPr lang="ko-KR" altLang="en-US" dirty="0"/>
              <a:t>점수 높음</a:t>
            </a:r>
            <a:r>
              <a:rPr lang="en-US" altLang="ko-KR" dirty="0"/>
              <a:t>, </a:t>
            </a:r>
            <a:r>
              <a:rPr lang="ko-KR" altLang="en-US" dirty="0"/>
              <a:t>근데 특정한 감정에 대해 표현하는 능력 떨어짐</a:t>
            </a:r>
            <a:endParaRPr lang="en-US" altLang="ko-KR" dirty="0"/>
          </a:p>
          <a:p>
            <a:r>
              <a:rPr lang="en-US" altLang="ko-KR" dirty="0"/>
              <a:t>ECM, </a:t>
            </a:r>
            <a:r>
              <a:rPr lang="en-US" altLang="ko-KR" dirty="0" err="1"/>
              <a:t>EmoDS</a:t>
            </a:r>
            <a:r>
              <a:rPr lang="en-US" altLang="ko-KR" dirty="0"/>
              <a:t> – EA </a:t>
            </a:r>
            <a:r>
              <a:rPr lang="ko-KR" altLang="en-US" dirty="0"/>
              <a:t>점수가 높지만</a:t>
            </a:r>
            <a:r>
              <a:rPr lang="en-US" altLang="ko-KR" dirty="0"/>
              <a:t> PPL, CA </a:t>
            </a:r>
            <a:r>
              <a:rPr lang="ko-KR" altLang="en-US" dirty="0" err="1"/>
              <a:t>안좋음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답변 능력 자체가 부족함</a:t>
            </a:r>
            <a:r>
              <a:rPr lang="en-US" altLang="ko-KR" dirty="0"/>
              <a:t>, </a:t>
            </a:r>
            <a:r>
              <a:rPr lang="ko-KR" altLang="en-US" dirty="0" err="1"/>
              <a:t>메시지랑</a:t>
            </a:r>
            <a:r>
              <a:rPr lang="ko-KR" altLang="en-US" dirty="0"/>
              <a:t> 연관된</a:t>
            </a:r>
            <a:r>
              <a:rPr lang="en-US" altLang="ko-KR" dirty="0"/>
              <a:t>, </a:t>
            </a:r>
            <a:r>
              <a:rPr lang="ko-KR" altLang="en-US" dirty="0"/>
              <a:t>이성적인 답변이 불가</a:t>
            </a:r>
            <a:endParaRPr lang="en-US" altLang="ko-KR" dirty="0"/>
          </a:p>
          <a:p>
            <a:r>
              <a:rPr lang="en-US" altLang="ko-KR" dirty="0"/>
              <a:t>CTRL – </a:t>
            </a:r>
            <a:r>
              <a:rPr lang="ko-KR" altLang="en-US" dirty="0"/>
              <a:t>기존에 엄청 큰 데이터셋으로 </a:t>
            </a:r>
            <a:r>
              <a:rPr lang="en-US" altLang="ko-KR" dirty="0"/>
              <a:t>Pretrain</a:t>
            </a:r>
            <a:r>
              <a:rPr lang="ko-KR" altLang="en-US" dirty="0"/>
              <a:t>하고 본 데이터셋으로 </a:t>
            </a:r>
            <a:r>
              <a:rPr lang="en-US" altLang="ko-KR" dirty="0"/>
              <a:t>Finetune</a:t>
            </a:r>
            <a:r>
              <a:rPr lang="ko-KR" altLang="en-US" dirty="0"/>
              <a:t>해서 성능이 좋음</a:t>
            </a:r>
            <a:r>
              <a:rPr lang="en-US" altLang="ko-KR" dirty="0"/>
              <a:t>, </a:t>
            </a:r>
            <a:r>
              <a:rPr lang="ko-KR" altLang="en-US" dirty="0"/>
              <a:t>근데 </a:t>
            </a:r>
            <a:r>
              <a:rPr lang="en-US" altLang="ko-KR" dirty="0"/>
              <a:t>EA</a:t>
            </a:r>
            <a:r>
              <a:rPr lang="ko-KR" altLang="en-US" dirty="0"/>
              <a:t>는 별로</a:t>
            </a:r>
            <a:r>
              <a:rPr lang="en-US" altLang="ko-KR" dirty="0"/>
              <a:t>, </a:t>
            </a:r>
            <a:r>
              <a:rPr lang="ko-KR" altLang="en-US" dirty="0"/>
              <a:t>다양성과 </a:t>
            </a:r>
            <a:r>
              <a:rPr lang="en-US" altLang="ko-KR" dirty="0"/>
              <a:t>CA</a:t>
            </a:r>
            <a:r>
              <a:rPr lang="ko-KR" altLang="en-US" dirty="0"/>
              <a:t>는 많은 양의 데이터로 좋음</a:t>
            </a:r>
            <a:endParaRPr lang="en-US" altLang="ko-KR" dirty="0"/>
          </a:p>
          <a:p>
            <a:r>
              <a:rPr lang="ko-KR" altLang="en-US" dirty="0"/>
              <a:t>본 논문 </a:t>
            </a:r>
            <a:r>
              <a:rPr lang="en-US" altLang="ko-KR" dirty="0"/>
              <a:t>– EA, CA</a:t>
            </a:r>
            <a:r>
              <a:rPr lang="ko-KR" altLang="en-US" dirty="0"/>
              <a:t>에서 좋음</a:t>
            </a:r>
            <a:r>
              <a:rPr lang="en-US" altLang="ko-KR" dirty="0"/>
              <a:t>, </a:t>
            </a:r>
            <a:r>
              <a:rPr lang="ko-KR" altLang="en-US" dirty="0"/>
              <a:t>나머지는 봐줄 만함 </a:t>
            </a:r>
            <a:r>
              <a:rPr lang="en-US" altLang="ko-KR" dirty="0"/>
              <a:t>– </a:t>
            </a:r>
            <a:r>
              <a:rPr lang="ko-KR" altLang="en-US" dirty="0"/>
              <a:t>어느정도 이성적인</a:t>
            </a:r>
            <a:r>
              <a:rPr lang="en-US" altLang="ko-KR" dirty="0"/>
              <a:t>, </a:t>
            </a:r>
            <a:r>
              <a:rPr lang="ko-KR" altLang="en-US" dirty="0"/>
              <a:t>감정적인 요소 둘 다 잡음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D5CFC-678E-47AB-8E17-7E148297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" y="548680"/>
            <a:ext cx="9026146" cy="19725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82C660-DB21-454E-9F6F-2EC8EFDD32BC}"/>
              </a:ext>
            </a:extLst>
          </p:cNvPr>
          <p:cNvSpPr/>
          <p:nvPr/>
        </p:nvSpPr>
        <p:spPr>
          <a:xfrm>
            <a:off x="1259632" y="980728"/>
            <a:ext cx="180020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47CE8-A1E2-47BA-BCD3-0E57A53DCED6}"/>
              </a:ext>
            </a:extLst>
          </p:cNvPr>
          <p:cNvSpPr/>
          <p:nvPr/>
        </p:nvSpPr>
        <p:spPr>
          <a:xfrm>
            <a:off x="1835696" y="1340768"/>
            <a:ext cx="25202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42827B-70AE-4BAC-9F78-1F41FE7C6002}"/>
              </a:ext>
            </a:extLst>
          </p:cNvPr>
          <p:cNvSpPr/>
          <p:nvPr/>
        </p:nvSpPr>
        <p:spPr>
          <a:xfrm>
            <a:off x="1259632" y="1727182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B59DC-2BCC-427B-A9B2-1AF51DA405C3}"/>
              </a:ext>
            </a:extLst>
          </p:cNvPr>
          <p:cNvSpPr/>
          <p:nvPr/>
        </p:nvSpPr>
        <p:spPr>
          <a:xfrm>
            <a:off x="3867831" y="1700808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3274B-18D6-408E-AA9A-D48EB4D5DFFC}"/>
              </a:ext>
            </a:extLst>
          </p:cNvPr>
          <p:cNvSpPr/>
          <p:nvPr/>
        </p:nvSpPr>
        <p:spPr>
          <a:xfrm>
            <a:off x="7740352" y="2177016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Human Results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CTRL</a:t>
            </a:r>
            <a:r>
              <a:rPr lang="ko-KR" altLang="en-US" dirty="0"/>
              <a:t>은 대용량 학습 </a:t>
            </a:r>
            <a:r>
              <a:rPr lang="en-US" altLang="ko-KR" dirty="0"/>
              <a:t>+ </a:t>
            </a:r>
            <a:r>
              <a:rPr lang="ko-KR" altLang="en-US" dirty="0"/>
              <a:t>파라미터 크기 때문에 </a:t>
            </a:r>
            <a:r>
              <a:rPr lang="en-US" altLang="ko-KR" dirty="0"/>
              <a:t>Content </a:t>
            </a:r>
            <a:r>
              <a:rPr lang="ko-KR" altLang="en-US" dirty="0"/>
              <a:t>요소에서는 못 이기지만 </a:t>
            </a:r>
            <a:r>
              <a:rPr lang="en-US" altLang="ko-KR" dirty="0"/>
              <a:t>Emotion </a:t>
            </a:r>
            <a:r>
              <a:rPr lang="ko-KR" altLang="en-US" dirty="0"/>
              <a:t>부분에서는 </a:t>
            </a:r>
            <a:r>
              <a:rPr lang="en-US" altLang="ko-KR" dirty="0"/>
              <a:t>1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Content </a:t>
            </a:r>
            <a:r>
              <a:rPr lang="ko-KR" altLang="en-US" dirty="0"/>
              <a:t>부분에서도 </a:t>
            </a:r>
            <a:r>
              <a:rPr lang="en-US" altLang="ko-KR" dirty="0" err="1"/>
              <a:t>ConceptFlow</a:t>
            </a:r>
            <a:r>
              <a:rPr lang="ko-KR" altLang="en-US" dirty="0"/>
              <a:t>를 이김 </a:t>
            </a:r>
            <a:r>
              <a:rPr lang="en-US" altLang="ko-KR" dirty="0"/>
              <a:t>– EA-CKG</a:t>
            </a:r>
            <a:r>
              <a:rPr lang="ko-KR" altLang="en-US" dirty="0"/>
              <a:t>를 통한 무한</a:t>
            </a:r>
            <a:r>
              <a:rPr lang="en-US" altLang="ko-KR" dirty="0"/>
              <a:t>hop </a:t>
            </a:r>
            <a:r>
              <a:rPr lang="ko-KR" altLang="en-US" dirty="0"/>
              <a:t>때문</a:t>
            </a:r>
            <a:r>
              <a:rPr lang="en-US" altLang="ko-KR" dirty="0"/>
              <a:t>(</a:t>
            </a:r>
            <a:r>
              <a:rPr lang="en-US" altLang="ko-KR" dirty="0" err="1"/>
              <a:t>ConceptFlow</a:t>
            </a:r>
            <a:r>
              <a:rPr lang="ko-KR" altLang="en-US" dirty="0"/>
              <a:t>는 </a:t>
            </a:r>
            <a:r>
              <a:rPr lang="en-US" altLang="ko-KR" dirty="0" err="1"/>
              <a:t>ConceptNet</a:t>
            </a:r>
            <a:r>
              <a:rPr lang="ko-KR" altLang="en-US" dirty="0"/>
              <a:t>을 통한 </a:t>
            </a:r>
            <a:r>
              <a:rPr lang="en-US" altLang="ko-KR" dirty="0"/>
              <a:t>2-hop</a:t>
            </a:r>
            <a:r>
              <a:rPr lang="ko-KR" altLang="en-US" dirty="0"/>
              <a:t>까지만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CA37D-1D77-4BC5-8D3F-1F1E8849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872"/>
            <a:ext cx="9144000" cy="23386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85CB8-BF77-445F-809A-37BA32C717EC}"/>
              </a:ext>
            </a:extLst>
          </p:cNvPr>
          <p:cNvSpPr/>
          <p:nvPr/>
        </p:nvSpPr>
        <p:spPr>
          <a:xfrm>
            <a:off x="8045624" y="980728"/>
            <a:ext cx="1098376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Ablation Studies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EAGA</a:t>
            </a:r>
            <a:r>
              <a:rPr lang="ko-KR" altLang="en-US" dirty="0"/>
              <a:t>를 빼면 다양성과 </a:t>
            </a:r>
            <a:r>
              <a:rPr lang="en-US" altLang="ko-KR" dirty="0"/>
              <a:t>CA</a:t>
            </a:r>
            <a:r>
              <a:rPr lang="ko-KR" altLang="en-US" dirty="0"/>
              <a:t>가 급격히 상승</a:t>
            </a:r>
            <a:r>
              <a:rPr lang="en-US" altLang="ko-KR" dirty="0"/>
              <a:t>(</a:t>
            </a:r>
            <a:r>
              <a:rPr lang="ko-KR" altLang="en-US" dirty="0"/>
              <a:t>감정적인 능력은 떨어지고 이성적인 능력이 올라감</a:t>
            </a:r>
            <a:r>
              <a:rPr lang="en-US" altLang="ko-KR" dirty="0"/>
              <a:t>) – </a:t>
            </a:r>
            <a:r>
              <a:rPr lang="ko-KR" altLang="en-US" dirty="0"/>
              <a:t>뭔가 아쉬움</a:t>
            </a:r>
            <a:r>
              <a:rPr lang="en-US" altLang="ko-KR" dirty="0"/>
              <a:t> / </a:t>
            </a:r>
            <a:r>
              <a:rPr lang="ko-KR" altLang="en-US" dirty="0"/>
              <a:t>그리고 </a:t>
            </a:r>
            <a:r>
              <a:rPr lang="en-US" altLang="ko-KR" dirty="0"/>
              <a:t>PPL</a:t>
            </a:r>
            <a:r>
              <a:rPr lang="ko-KR" altLang="en-US" dirty="0"/>
              <a:t>이 크게 증가하는데</a:t>
            </a:r>
            <a:r>
              <a:rPr lang="en-US" altLang="ko-KR" dirty="0"/>
              <a:t>, </a:t>
            </a:r>
            <a:r>
              <a:rPr lang="ko-KR" altLang="en-US" dirty="0"/>
              <a:t>이건 </a:t>
            </a:r>
            <a:r>
              <a:rPr lang="en-US" altLang="ko-KR" dirty="0"/>
              <a:t>DLS</a:t>
            </a:r>
            <a:r>
              <a:rPr lang="ko-KR" altLang="en-US" dirty="0"/>
              <a:t>가 </a:t>
            </a:r>
            <a:r>
              <a:rPr lang="en-US" altLang="ko-KR" dirty="0"/>
              <a:t>EAGA</a:t>
            </a:r>
            <a:r>
              <a:rPr lang="ko-KR" altLang="en-US" dirty="0"/>
              <a:t>에 의존하기 때문</a:t>
            </a:r>
            <a:endParaRPr lang="en-US" altLang="ko-KR" dirty="0"/>
          </a:p>
          <a:p>
            <a:r>
              <a:rPr lang="en-US" altLang="ko-KR" dirty="0"/>
              <a:t>Latent concepts </a:t>
            </a:r>
            <a:r>
              <a:rPr lang="ko-KR" altLang="en-US" dirty="0"/>
              <a:t>추출하는 과정 없으면 성능 저하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23499A-F685-4E93-A841-AC392221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393"/>
            <a:ext cx="9144000" cy="2109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85CB8-BF77-445F-809A-37BA32C717EC}"/>
              </a:ext>
            </a:extLst>
          </p:cNvPr>
          <p:cNvSpPr/>
          <p:nvPr/>
        </p:nvSpPr>
        <p:spPr>
          <a:xfrm>
            <a:off x="2843808" y="1750926"/>
            <a:ext cx="6192688" cy="165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ED8E8B-8F2F-4DAE-875D-126876B4D40C}"/>
              </a:ext>
            </a:extLst>
          </p:cNvPr>
          <p:cNvSpPr/>
          <p:nvPr/>
        </p:nvSpPr>
        <p:spPr>
          <a:xfrm>
            <a:off x="251520" y="1296988"/>
            <a:ext cx="936104" cy="453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Approach(Commonsense-Aware Emotional Response Generation with Latent Concepts)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Conclusion, Limitation and Future Work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CARE: Commonsense-Aware Emotional Response Generation with Latent Concepts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Case Studies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Rational concept coffee, emotional concept bitter and gross</a:t>
            </a:r>
            <a:r>
              <a:rPr lang="ko-KR" altLang="en-US" dirty="0"/>
              <a:t>를 잘 사용</a:t>
            </a:r>
            <a:endParaRPr lang="en-US" altLang="ko-KR" dirty="0"/>
          </a:p>
          <a:p>
            <a:r>
              <a:rPr lang="ko-KR" altLang="en-US" dirty="0"/>
              <a:t>그리고 답변에 추출한 </a:t>
            </a:r>
            <a:r>
              <a:rPr lang="en-US" altLang="ko-KR" dirty="0"/>
              <a:t>latent concepts</a:t>
            </a:r>
            <a:r>
              <a:rPr lang="ko-KR" altLang="en-US" dirty="0"/>
              <a:t>들이 그대로 사용되는 것을 볼 수 있는데 앞에서 설명한 </a:t>
            </a:r>
            <a:r>
              <a:rPr lang="en-US" altLang="ko-KR" dirty="0"/>
              <a:t>EAGA, DLS, CATD</a:t>
            </a:r>
            <a:r>
              <a:rPr lang="ko-KR" altLang="en-US" dirty="0"/>
              <a:t>의 영향이 크지 않나 싶음</a:t>
            </a:r>
            <a:r>
              <a:rPr lang="en-US" altLang="ko-KR" dirty="0"/>
              <a:t>(Latent Concepts</a:t>
            </a:r>
            <a:r>
              <a:rPr lang="ko-KR" altLang="en-US" dirty="0"/>
              <a:t>의 반영 비율을 높이니까</a:t>
            </a:r>
            <a:r>
              <a:rPr lang="en-US" altLang="ko-KR" dirty="0"/>
              <a:t>) - </a:t>
            </a:r>
            <a:r>
              <a:rPr lang="ko-KR" altLang="en-US" dirty="0" err="1"/>
              <a:t>뇌피셜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9BE45-B13C-4C34-B808-7D2FE4E6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18393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97820-A64E-4BAC-82D1-ABF4231B792D}"/>
              </a:ext>
            </a:extLst>
          </p:cNvPr>
          <p:cNvSpPr/>
          <p:nvPr/>
        </p:nvSpPr>
        <p:spPr>
          <a:xfrm>
            <a:off x="1691680" y="2512039"/>
            <a:ext cx="3744416" cy="30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6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Conclusion, Limitation and Future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외부 모듈이 너무 많음</a:t>
            </a:r>
            <a:endParaRPr lang="en-US" altLang="ko-KR" dirty="0"/>
          </a:p>
          <a:p>
            <a:pPr lvl="1"/>
            <a:r>
              <a:rPr lang="en-US" altLang="ko-KR" dirty="0" err="1"/>
              <a:t>TransE</a:t>
            </a:r>
            <a:r>
              <a:rPr lang="en-US" altLang="ko-KR" dirty="0"/>
              <a:t>(</a:t>
            </a:r>
            <a:r>
              <a:rPr lang="ko-KR" altLang="en-US" dirty="0"/>
              <a:t>물론 </a:t>
            </a:r>
            <a:r>
              <a:rPr lang="en-US" altLang="ko-KR" dirty="0"/>
              <a:t>fine-tune </a:t>
            </a:r>
            <a:r>
              <a:rPr lang="ko-KR" altLang="en-US" dirty="0"/>
              <a:t>되지만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NRC_VAD</a:t>
            </a:r>
          </a:p>
          <a:p>
            <a:pPr lvl="1"/>
            <a:r>
              <a:rPr lang="en-US" altLang="ko-KR" dirty="0" err="1"/>
              <a:t>DeepMoji</a:t>
            </a:r>
            <a:r>
              <a:rPr lang="en-US" altLang="ko-KR" dirty="0"/>
              <a:t>(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이 경우 </a:t>
            </a:r>
            <a:r>
              <a:rPr lang="en-US" altLang="ko-KR" dirty="0"/>
              <a:t>Distant Supervision</a:t>
            </a:r>
            <a:r>
              <a:rPr lang="ko-KR" altLang="en-US" dirty="0"/>
              <a:t>에 쓰이는데</a:t>
            </a:r>
            <a:r>
              <a:rPr lang="en-US" altLang="ko-KR" dirty="0"/>
              <a:t>, </a:t>
            </a:r>
            <a:r>
              <a:rPr lang="ko-KR" altLang="en-US" dirty="0"/>
              <a:t>정확도가 </a:t>
            </a:r>
            <a:r>
              <a:rPr lang="en-US" altLang="ko-KR" dirty="0"/>
              <a:t>56%</a:t>
            </a:r>
            <a:r>
              <a:rPr lang="ko-KR" altLang="en-US" dirty="0"/>
              <a:t> 정도 밖에 안됨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Futuer</a:t>
            </a:r>
            <a:r>
              <a:rPr lang="en-US" altLang="ko-KR" dirty="0"/>
              <a:t> Work</a:t>
            </a:r>
          </a:p>
          <a:p>
            <a:pPr lvl="1"/>
            <a:r>
              <a:rPr lang="en-US" altLang="ko-KR" dirty="0"/>
              <a:t>Rationality</a:t>
            </a:r>
            <a:r>
              <a:rPr lang="ko-KR" altLang="en-US" dirty="0"/>
              <a:t>를 </a:t>
            </a:r>
            <a:r>
              <a:rPr lang="en-US" altLang="ko-KR" dirty="0"/>
              <a:t>Commonsense </a:t>
            </a:r>
            <a:r>
              <a:rPr lang="ko-KR" altLang="en-US" dirty="0"/>
              <a:t>뿐만 아니라 </a:t>
            </a:r>
            <a:r>
              <a:rPr lang="en-US" altLang="ko-KR" dirty="0"/>
              <a:t>logical reasoning </a:t>
            </a:r>
            <a:r>
              <a:rPr lang="ko-KR" altLang="en-US"/>
              <a:t>같은 요소까지 확장하여 고려할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38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이성</a:t>
            </a:r>
            <a:r>
              <a:rPr lang="en-US" altLang="ko-KR" dirty="0"/>
              <a:t>(Rationality)</a:t>
            </a:r>
            <a:r>
              <a:rPr lang="ko-KR" altLang="en-US" dirty="0"/>
              <a:t>과 감정</a:t>
            </a:r>
            <a:r>
              <a:rPr lang="en-US" altLang="ko-KR" dirty="0"/>
              <a:t>(Emotion)</a:t>
            </a:r>
            <a:r>
              <a:rPr lang="ko-KR" altLang="en-US" dirty="0"/>
              <a:t>은 인간의 근본적 요소들</a:t>
            </a:r>
            <a:endParaRPr lang="en-US" altLang="ko-KR" dirty="0"/>
          </a:p>
          <a:p>
            <a:pPr lvl="1"/>
            <a:r>
              <a:rPr lang="en-US" altLang="ko-KR" dirty="0"/>
              <a:t>Rationality</a:t>
            </a:r>
            <a:r>
              <a:rPr lang="ko-KR" altLang="en-US" dirty="0"/>
              <a:t>를 이용한 연구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와 관련된 </a:t>
            </a:r>
            <a:r>
              <a:rPr lang="en-US" altLang="ko-KR" dirty="0"/>
              <a:t>Commonsense Knowledge</a:t>
            </a:r>
            <a:r>
              <a:rPr lang="ko-KR" altLang="en-US" dirty="0"/>
              <a:t>를 사용하여 답변</a:t>
            </a:r>
            <a:endParaRPr lang="en-US" altLang="ko-KR" dirty="0"/>
          </a:p>
          <a:p>
            <a:pPr lvl="2"/>
            <a:r>
              <a:rPr lang="en-US" altLang="ko-KR" dirty="0"/>
              <a:t>Appropriate &amp; Informative Response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Commonsense Knowledge Aware Conversation Generation with Graph Attention</a:t>
            </a:r>
            <a:br>
              <a:rPr lang="en-US" altLang="ko-KR" dirty="0"/>
            </a:br>
            <a:r>
              <a:rPr lang="en-US" altLang="ko-KR" dirty="0"/>
              <a:t>(Zhou et al. 2018b) - </a:t>
            </a:r>
            <a:r>
              <a:rPr lang="en-US" altLang="ko-KR" b="1" dirty="0"/>
              <a:t>CCM</a:t>
            </a:r>
          </a:p>
          <a:p>
            <a:pPr lvl="2"/>
            <a:r>
              <a:rPr lang="en-US" altLang="ko-KR" dirty="0"/>
              <a:t>Grounded Conversation Generation as Guided Traverses in Commonsense Knowledge Graphs (Zhang et al. 2020) - </a:t>
            </a:r>
            <a:r>
              <a:rPr lang="en-US" altLang="ko-KR" b="1" dirty="0" err="1"/>
              <a:t>ConceptFlow</a:t>
            </a:r>
            <a:endParaRPr lang="en-US" altLang="ko-KR" b="1" dirty="0"/>
          </a:p>
          <a:p>
            <a:pPr lvl="1"/>
            <a:r>
              <a:rPr lang="en-US" altLang="ko-KR" dirty="0"/>
              <a:t>Emotion</a:t>
            </a:r>
            <a:r>
              <a:rPr lang="ko-KR" altLang="en-US" dirty="0"/>
              <a:t>을 이용한 연구</a:t>
            </a:r>
            <a:endParaRPr lang="en-US" altLang="ko-KR" dirty="0"/>
          </a:p>
          <a:p>
            <a:pPr lvl="2"/>
            <a:r>
              <a:rPr lang="en-US" altLang="ko-KR" dirty="0"/>
              <a:t>Emotion(Controller)</a:t>
            </a:r>
            <a:r>
              <a:rPr lang="ko-KR" altLang="en-US" dirty="0"/>
              <a:t>이 주어지면 거기에 맞춰 답변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상대 발화에 상대가 느끼는 감정 </a:t>
            </a:r>
            <a:r>
              <a:rPr lang="en-US" altLang="ko-KR" dirty="0"/>
              <a:t>annotation</a:t>
            </a:r>
            <a:r>
              <a:rPr lang="ko-KR" altLang="en-US" dirty="0"/>
              <a:t>이 있고 그것을 이용하는 것이 아니라 </a:t>
            </a:r>
            <a:br>
              <a:rPr lang="en-US" altLang="ko-KR" dirty="0"/>
            </a:br>
            <a:r>
              <a:rPr lang="ko-KR" altLang="en-US" dirty="0"/>
              <a:t>상대 발화가 주어지면 내가 사용할 임의의 </a:t>
            </a:r>
            <a:r>
              <a:rPr lang="en-US" altLang="ko-KR" dirty="0"/>
              <a:t>Emotion</a:t>
            </a:r>
            <a:r>
              <a:rPr lang="ko-KR" altLang="en-US" dirty="0"/>
              <a:t>을 받아 답변하는 과정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User satisfaction &amp; long-term relationship with users</a:t>
            </a:r>
          </a:p>
          <a:p>
            <a:pPr lvl="2"/>
            <a:r>
              <a:rPr lang="en-US" altLang="ko-KR" dirty="0"/>
              <a:t>Emotional Chatting Machine: Emotional Conversation Generation with Internal and External Memory (Zhou et al. 2018a) - </a:t>
            </a:r>
            <a:r>
              <a:rPr lang="en-US" altLang="ko-KR" b="1" dirty="0"/>
              <a:t>ECM</a:t>
            </a:r>
          </a:p>
          <a:p>
            <a:pPr lvl="2"/>
            <a:r>
              <a:rPr lang="en-US" altLang="ko-KR" dirty="0"/>
              <a:t>Generating Responses with a Specific Emotion in Dialog (Song et al. 2019) – </a:t>
            </a:r>
            <a:r>
              <a:rPr lang="en-US" altLang="ko-KR" b="1" dirty="0" err="1"/>
              <a:t>EmoDS</a:t>
            </a:r>
            <a:endParaRPr lang="en-US" altLang="ko-KR" b="1" dirty="0"/>
          </a:p>
          <a:p>
            <a:pPr lvl="1"/>
            <a:r>
              <a:rPr lang="ko-KR" altLang="en-US" dirty="0"/>
              <a:t>하지만 이전 연구들은 </a:t>
            </a:r>
            <a:r>
              <a:rPr lang="en-US" altLang="ko-KR" dirty="0"/>
              <a:t>1</a:t>
            </a:r>
            <a:r>
              <a:rPr lang="ko-KR" altLang="en-US" dirty="0"/>
              <a:t>개의 요소만 생각했다</a:t>
            </a:r>
            <a:endParaRPr lang="en-US" altLang="ko-KR" dirty="0"/>
          </a:p>
          <a:p>
            <a:pPr lvl="2"/>
            <a:r>
              <a:rPr lang="en-US" altLang="ko-KR" dirty="0"/>
              <a:t>Rationality</a:t>
            </a:r>
            <a:r>
              <a:rPr lang="ko-KR" altLang="en-US" dirty="0"/>
              <a:t>만 이용 </a:t>
            </a:r>
            <a:r>
              <a:rPr lang="en-US" altLang="ko-KR" dirty="0"/>
              <a:t>– emotional response </a:t>
            </a:r>
            <a:r>
              <a:rPr lang="ko-KR" altLang="en-US" dirty="0"/>
              <a:t>부족 </a:t>
            </a:r>
            <a:r>
              <a:rPr lang="en-US" altLang="ko-KR" dirty="0"/>
              <a:t>&amp; long-term relationships </a:t>
            </a:r>
            <a:r>
              <a:rPr lang="ko-KR" altLang="en-US" dirty="0"/>
              <a:t>불가</a:t>
            </a:r>
            <a:endParaRPr lang="en-US" altLang="ko-KR" dirty="0"/>
          </a:p>
          <a:p>
            <a:pPr lvl="2"/>
            <a:r>
              <a:rPr lang="en-US" altLang="ko-KR" dirty="0"/>
              <a:t>Emotion</a:t>
            </a:r>
            <a:r>
              <a:rPr lang="ko-KR" altLang="en-US" dirty="0"/>
              <a:t>만 이용 </a:t>
            </a:r>
            <a:r>
              <a:rPr lang="en-US" altLang="ko-KR" dirty="0"/>
              <a:t>– generic &amp; unrelated response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5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Emotional Response Task(Controller</a:t>
            </a:r>
            <a:r>
              <a:rPr lang="ko-KR" altLang="en-US" dirty="0"/>
              <a:t>가 있는</a:t>
            </a:r>
            <a:r>
              <a:rPr lang="en-US" altLang="ko-KR" dirty="0"/>
              <a:t>)</a:t>
            </a:r>
            <a:r>
              <a:rPr lang="ko-KR" altLang="en-US" dirty="0"/>
              <a:t>는 보통 </a:t>
            </a:r>
            <a:r>
              <a:rPr lang="ko-KR" altLang="en-US" dirty="0" err="1"/>
              <a:t>싱글턴</a:t>
            </a:r>
            <a:endParaRPr lang="en-US" altLang="ko-KR" dirty="0"/>
          </a:p>
          <a:p>
            <a:pPr lvl="1"/>
            <a:r>
              <a:rPr lang="en-US" altLang="ko-KR" dirty="0"/>
              <a:t>CCM, </a:t>
            </a:r>
            <a:r>
              <a:rPr lang="en-US" altLang="ko-KR" dirty="0" err="1"/>
              <a:t>ConceptFlow</a:t>
            </a:r>
            <a:r>
              <a:rPr lang="en-US" altLang="ko-KR" dirty="0"/>
              <a:t>, CTRL, </a:t>
            </a:r>
            <a:r>
              <a:rPr lang="en-US" altLang="ko-KR" dirty="0" err="1"/>
              <a:t>EmoDS</a:t>
            </a:r>
            <a:r>
              <a:rPr lang="en-US" altLang="ko-KR" dirty="0"/>
              <a:t> </a:t>
            </a:r>
            <a:r>
              <a:rPr lang="ko-KR" altLang="en-US" dirty="0"/>
              <a:t>도 </a:t>
            </a:r>
            <a:r>
              <a:rPr lang="ko-KR" altLang="en-US" dirty="0" err="1"/>
              <a:t>싱글턴</a:t>
            </a:r>
            <a:endParaRPr lang="en-US" altLang="ko-KR" dirty="0"/>
          </a:p>
          <a:p>
            <a:r>
              <a:rPr lang="en-US" altLang="ko-KR" dirty="0" err="1"/>
              <a:t>EmoDS</a:t>
            </a:r>
            <a:r>
              <a:rPr lang="ko-KR" altLang="en-US" dirty="0"/>
              <a:t>는 </a:t>
            </a:r>
            <a:r>
              <a:rPr lang="en-US" altLang="ko-KR" dirty="0"/>
              <a:t>Message</a:t>
            </a:r>
            <a:r>
              <a:rPr lang="ko-KR" altLang="en-US" dirty="0"/>
              <a:t>와 </a:t>
            </a:r>
            <a:r>
              <a:rPr lang="en-US" altLang="ko-KR" dirty="0"/>
              <a:t>Emotion</a:t>
            </a:r>
            <a:r>
              <a:rPr lang="ko-KR" altLang="en-US" dirty="0"/>
              <a:t>만 사용 </a:t>
            </a:r>
            <a:r>
              <a:rPr lang="en-US" altLang="ko-KR" dirty="0"/>
              <a:t>– Generic &amp; Unrelated</a:t>
            </a:r>
          </a:p>
          <a:p>
            <a:pPr lvl="1"/>
            <a:r>
              <a:rPr lang="ko-KR" altLang="en-US" dirty="0"/>
              <a:t>공감 및 감정적인 부분은 좋을 수 있음</a:t>
            </a:r>
            <a:r>
              <a:rPr lang="en-US" altLang="ko-KR" dirty="0"/>
              <a:t>(</a:t>
            </a:r>
            <a:r>
              <a:rPr lang="ko-KR" altLang="en-US" dirty="0"/>
              <a:t>공감 </a:t>
            </a:r>
            <a:r>
              <a:rPr lang="en-US" altLang="ko-KR" dirty="0"/>
              <a:t>- </a:t>
            </a:r>
            <a:r>
              <a:rPr lang="ko-KR" altLang="en-US" dirty="0" err="1"/>
              <a:t>뇌피셜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ConceptFlow</a:t>
            </a:r>
            <a:r>
              <a:rPr lang="ko-KR" altLang="en-US" dirty="0"/>
              <a:t>는 </a:t>
            </a:r>
            <a:r>
              <a:rPr lang="en-US" altLang="ko-KR" dirty="0"/>
              <a:t>Message</a:t>
            </a:r>
            <a:r>
              <a:rPr lang="ko-KR" altLang="en-US" dirty="0"/>
              <a:t>와 </a:t>
            </a:r>
            <a:r>
              <a:rPr lang="en-US" altLang="ko-KR" dirty="0"/>
              <a:t>Commonsense</a:t>
            </a:r>
            <a:r>
              <a:rPr lang="ko-KR" altLang="en-US" dirty="0"/>
              <a:t>만 사용 </a:t>
            </a:r>
            <a:r>
              <a:rPr lang="en-US" altLang="ko-KR" dirty="0"/>
              <a:t>– not emotional</a:t>
            </a:r>
          </a:p>
          <a:p>
            <a:pPr lvl="1"/>
            <a:r>
              <a:rPr lang="en-US" altLang="ko-KR" dirty="0"/>
              <a:t>Fact,</a:t>
            </a:r>
            <a:r>
              <a:rPr lang="ko-KR" altLang="en-US" dirty="0"/>
              <a:t> 사실</a:t>
            </a:r>
            <a:r>
              <a:rPr lang="en-US" altLang="ko-KR" dirty="0"/>
              <a:t> </a:t>
            </a:r>
            <a:r>
              <a:rPr lang="ko-KR" altLang="en-US" dirty="0"/>
              <a:t>및 이성적인 부분은 좋을 수 있음</a:t>
            </a:r>
            <a:r>
              <a:rPr lang="en-US" altLang="ko-KR" dirty="0"/>
              <a:t>(Fact, </a:t>
            </a:r>
            <a:r>
              <a:rPr lang="ko-KR" altLang="en-US" dirty="0"/>
              <a:t>사실 </a:t>
            </a:r>
            <a:r>
              <a:rPr lang="en-US" altLang="ko-KR" dirty="0"/>
              <a:t>- </a:t>
            </a:r>
            <a:r>
              <a:rPr lang="ko-KR" altLang="en-US" dirty="0" err="1"/>
              <a:t>뇌피셜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A0A7C-7244-490E-BE73-C7D5EC4C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9" y="3221290"/>
            <a:ext cx="4401602" cy="36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Introduction - Empathetic Dialogues</a:t>
            </a:r>
            <a:r>
              <a:rPr lang="ko-KR" altLang="en-US" sz="2000" dirty="0"/>
              <a:t>와의 차이점 및 예상되는 공통점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ED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Listener</a:t>
            </a:r>
            <a:r>
              <a:rPr lang="ko-KR" altLang="en-US" dirty="0"/>
              <a:t>는 </a:t>
            </a:r>
            <a:r>
              <a:rPr lang="en-US" altLang="ko-KR" dirty="0"/>
              <a:t>Label</a:t>
            </a:r>
            <a:r>
              <a:rPr lang="ko-KR" altLang="en-US" dirty="0"/>
              <a:t>과 </a:t>
            </a:r>
            <a:r>
              <a:rPr lang="en-US" altLang="ko-KR" dirty="0"/>
              <a:t>Situation</a:t>
            </a:r>
            <a:r>
              <a:rPr lang="ko-KR" altLang="en-US" dirty="0"/>
              <a:t>을 모른</a:t>
            </a:r>
            <a:br>
              <a:rPr lang="en-US" altLang="ko-KR" dirty="0"/>
            </a:br>
            <a:r>
              <a:rPr lang="ko-KR" altLang="en-US" dirty="0"/>
              <a:t>채로 대화하여 데이터 수집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/>
              <a:t>Speaker</a:t>
            </a:r>
            <a:r>
              <a:rPr lang="ko-KR" altLang="en-US" dirty="0"/>
              <a:t>가 처음으로 말해</a:t>
            </a:r>
            <a:br>
              <a:rPr lang="en-US" altLang="ko-KR" dirty="0"/>
            </a:br>
            <a:r>
              <a:rPr lang="ko-KR" altLang="en-US" dirty="0"/>
              <a:t>야 하며 이때</a:t>
            </a:r>
            <a:r>
              <a:rPr lang="en-US" altLang="ko-KR" dirty="0"/>
              <a:t>, Speaker</a:t>
            </a:r>
            <a:r>
              <a:rPr lang="ko-KR" altLang="en-US" dirty="0"/>
              <a:t>의 첫 발화는</a:t>
            </a:r>
            <a:br>
              <a:rPr lang="en-US" altLang="ko-KR" dirty="0"/>
            </a:br>
            <a:r>
              <a:rPr lang="en-US" altLang="ko-KR" dirty="0"/>
              <a:t>Label</a:t>
            </a:r>
            <a:r>
              <a:rPr lang="ko-KR" altLang="en-US" dirty="0"/>
              <a:t>과 </a:t>
            </a:r>
            <a:r>
              <a:rPr lang="en-US" altLang="ko-KR" dirty="0"/>
              <a:t>Situation</a:t>
            </a:r>
            <a:r>
              <a:rPr lang="ko-KR" altLang="en-US" dirty="0"/>
              <a:t>에 맞게 대답</a:t>
            </a:r>
            <a:endParaRPr lang="en-US" altLang="ko-KR" dirty="0"/>
          </a:p>
          <a:p>
            <a:pPr lvl="1"/>
            <a:r>
              <a:rPr lang="ko-KR" altLang="en-US" dirty="0"/>
              <a:t>따라서 첫 발화가 </a:t>
            </a:r>
            <a:r>
              <a:rPr lang="en-US" altLang="ko-KR" b="1" dirty="0"/>
              <a:t>Speaker</a:t>
            </a:r>
            <a:r>
              <a:rPr lang="ko-KR" altLang="en-US" b="1" dirty="0"/>
              <a:t>의 </a:t>
            </a:r>
            <a:r>
              <a:rPr lang="en-US" altLang="ko-KR" b="1" dirty="0"/>
              <a:t>Emotion</a:t>
            </a:r>
            <a:r>
              <a:rPr lang="ko-KR" altLang="en-US" dirty="0"/>
              <a:t>에 따라 나왔고 </a:t>
            </a:r>
            <a:r>
              <a:rPr lang="ko-KR" altLang="en-US" b="1" dirty="0"/>
              <a:t>감정적인 내용</a:t>
            </a:r>
            <a:r>
              <a:rPr lang="ko-KR" altLang="en-US" dirty="0"/>
              <a:t>이 많음</a:t>
            </a:r>
            <a:endParaRPr lang="en-US" altLang="ko-KR" dirty="0"/>
          </a:p>
          <a:p>
            <a:pPr lvl="1"/>
            <a:r>
              <a:rPr lang="ko-KR" altLang="en-US" dirty="0"/>
              <a:t>인간의 특성 상 상대가 감정적인 내용을 내뱉으면 </a:t>
            </a:r>
            <a:r>
              <a:rPr lang="ko-KR" altLang="en-US" b="1" dirty="0"/>
              <a:t>공감</a:t>
            </a:r>
            <a:r>
              <a:rPr lang="ko-KR" altLang="en-US" dirty="0"/>
              <a:t>을 해주기 마련</a:t>
            </a:r>
            <a:r>
              <a:rPr lang="en-US" altLang="ko-KR" dirty="0"/>
              <a:t>(Listener)</a:t>
            </a:r>
          </a:p>
          <a:p>
            <a:pPr lvl="1"/>
            <a:r>
              <a:rPr lang="ko-KR" altLang="en-US" dirty="0"/>
              <a:t>따라서 이런 방식으로 </a:t>
            </a:r>
            <a:r>
              <a:rPr lang="en-US" altLang="ko-KR" dirty="0"/>
              <a:t>Emotion</a:t>
            </a:r>
            <a:r>
              <a:rPr lang="ko-KR" altLang="en-US" dirty="0"/>
              <a:t>을 이용한 </a:t>
            </a:r>
            <a:r>
              <a:rPr lang="en-US" altLang="ko-KR" b="1" dirty="0"/>
              <a:t>Empathetic</a:t>
            </a:r>
            <a:r>
              <a:rPr lang="en-US" altLang="ko-KR" dirty="0"/>
              <a:t> </a:t>
            </a:r>
            <a:r>
              <a:rPr lang="ko-KR" altLang="en-US" dirty="0"/>
              <a:t>데이터셋을 구축 가능</a:t>
            </a:r>
            <a:endParaRPr lang="en-US" altLang="ko-KR" dirty="0"/>
          </a:p>
          <a:p>
            <a:r>
              <a:rPr lang="ko-KR" altLang="en-US" dirty="0"/>
              <a:t>본 논문에서 사용하는 데이터셋</a:t>
            </a:r>
            <a:endParaRPr lang="en-US" altLang="ko-KR" dirty="0"/>
          </a:p>
          <a:p>
            <a:pPr lvl="1"/>
            <a:r>
              <a:rPr lang="en-US" altLang="ko-KR" dirty="0"/>
              <a:t>Speaker</a:t>
            </a:r>
            <a:r>
              <a:rPr lang="ko-KR" altLang="en-US" dirty="0"/>
              <a:t>의 </a:t>
            </a:r>
            <a:r>
              <a:rPr lang="en-US" altLang="ko-KR" dirty="0"/>
              <a:t>Emotion</a:t>
            </a:r>
            <a:r>
              <a:rPr lang="ko-KR" altLang="en-US" dirty="0"/>
              <a:t>에 초점이 맞춰지지 않음</a:t>
            </a:r>
            <a:endParaRPr lang="en-US" altLang="ko-KR" dirty="0"/>
          </a:p>
          <a:p>
            <a:pPr lvl="1"/>
            <a:r>
              <a:rPr lang="ko-KR" altLang="en-US" dirty="0"/>
              <a:t>단지 </a:t>
            </a:r>
            <a:r>
              <a:rPr lang="en-US" altLang="ko-KR" dirty="0"/>
              <a:t>Speaker</a:t>
            </a:r>
            <a:r>
              <a:rPr lang="ko-KR" altLang="en-US" dirty="0"/>
              <a:t>의 첫 발화와 </a:t>
            </a:r>
            <a:r>
              <a:rPr lang="en-US" altLang="ko-KR" b="1" dirty="0"/>
              <a:t>Emotional Control Word</a:t>
            </a:r>
            <a:r>
              <a:rPr lang="ko-KR" altLang="en-US" dirty="0"/>
              <a:t>에 맞춰서 답을 할 뿐</a:t>
            </a:r>
            <a:endParaRPr lang="en-US" altLang="ko-KR" dirty="0"/>
          </a:p>
          <a:p>
            <a:pPr lvl="1"/>
            <a:r>
              <a:rPr lang="ko-KR" altLang="en-US" dirty="0"/>
              <a:t>감정을 이용한다는 점에서 공감이 어느정도 있지만</a:t>
            </a:r>
            <a:r>
              <a:rPr lang="en-US" altLang="ko-KR" dirty="0"/>
              <a:t>, </a:t>
            </a:r>
            <a:r>
              <a:rPr lang="ko-KR" altLang="en-US" dirty="0"/>
              <a:t>공감이라는 것 자체가 상대에게 초점을 맞추는 것이기 때문에 상대의 감정을 이용하지 못한다는 것은 아쉽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약한 공감에</a:t>
            </a:r>
            <a:r>
              <a:rPr lang="en-US" altLang="ko-KR" dirty="0"/>
              <a:t> </a:t>
            </a:r>
            <a:r>
              <a:rPr lang="ko-KR" altLang="en-US" dirty="0"/>
              <a:t>단지 </a:t>
            </a:r>
            <a:r>
              <a:rPr lang="ko-KR" altLang="en-US" b="1" dirty="0"/>
              <a:t>감정 표현력만 </a:t>
            </a:r>
            <a:r>
              <a:rPr lang="ko-KR" altLang="en-US" dirty="0"/>
              <a:t>뛰어날 수가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8D92EB-9A27-4866-87B6-7244A1E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33" y="513175"/>
            <a:ext cx="4410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본 연구는 </a:t>
            </a:r>
            <a:r>
              <a:rPr lang="en-US" altLang="ko-KR" dirty="0"/>
              <a:t>Rationality</a:t>
            </a:r>
            <a:r>
              <a:rPr lang="ko-KR" altLang="en-US" dirty="0"/>
              <a:t>와 </a:t>
            </a:r>
            <a:r>
              <a:rPr lang="en-US" altLang="ko-KR" dirty="0"/>
              <a:t>Emotion</a:t>
            </a:r>
            <a:r>
              <a:rPr lang="ko-KR" altLang="en-US" dirty="0"/>
              <a:t>을 둘 다 사용하려 함</a:t>
            </a:r>
            <a:endParaRPr lang="en-US" altLang="ko-KR" dirty="0"/>
          </a:p>
          <a:p>
            <a:pPr lvl="1"/>
            <a:r>
              <a:rPr lang="en-US" altLang="ko-KR" dirty="0"/>
              <a:t>Rationality</a:t>
            </a:r>
            <a:r>
              <a:rPr lang="ko-KR" altLang="en-US" dirty="0"/>
              <a:t>와 </a:t>
            </a:r>
            <a:r>
              <a:rPr lang="en-US" altLang="ko-KR" dirty="0"/>
              <a:t>Emotion</a:t>
            </a:r>
            <a:r>
              <a:rPr lang="ko-KR" altLang="en-US" dirty="0"/>
              <a:t>은 인간의 근본적 요소들임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Blender</a:t>
            </a:r>
            <a:r>
              <a:rPr lang="ko-KR" altLang="en-US" dirty="0"/>
              <a:t>는 </a:t>
            </a:r>
            <a:r>
              <a:rPr lang="en-US" altLang="ko-KR" dirty="0"/>
              <a:t>WoW(Document, </a:t>
            </a:r>
            <a:r>
              <a:rPr lang="ko-KR" altLang="en-US" b="1" dirty="0"/>
              <a:t>추론 및 이성</a:t>
            </a:r>
            <a:r>
              <a:rPr lang="en-US" altLang="ko-KR" dirty="0"/>
              <a:t>), Personality(Persona, </a:t>
            </a:r>
            <a:r>
              <a:rPr lang="ko-KR" altLang="en-US" b="1" dirty="0"/>
              <a:t>자아</a:t>
            </a:r>
            <a:r>
              <a:rPr lang="en-US" altLang="ko-KR" dirty="0"/>
              <a:t>), Empathy(Emotion, </a:t>
            </a:r>
            <a:r>
              <a:rPr lang="ko-KR" altLang="en-US" b="1" dirty="0"/>
              <a:t>공감 능력</a:t>
            </a:r>
            <a:r>
              <a:rPr lang="en-US" altLang="ko-KR" dirty="0"/>
              <a:t>)</a:t>
            </a:r>
            <a:r>
              <a:rPr lang="ko-KR" altLang="en-US" dirty="0"/>
              <a:t>을 혼합하여 사용했더니 성능 증가를 증명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인간의 특성이 뭐든 혼합된다는 것은 뭔가 긍정적인 것을  유발할 수 있음을 보임</a:t>
            </a:r>
            <a:endParaRPr lang="en-US" altLang="ko-KR" dirty="0"/>
          </a:p>
          <a:p>
            <a:pPr lvl="1"/>
            <a:r>
              <a:rPr lang="ko-KR" altLang="en-US" dirty="0"/>
              <a:t>여러 특성과 그에 상응하는 외부 소스가 있음</a:t>
            </a:r>
            <a:r>
              <a:rPr lang="en-US" altLang="ko-KR" dirty="0"/>
              <a:t>(Document(</a:t>
            </a:r>
            <a:r>
              <a:rPr lang="ko-KR" altLang="en-US" dirty="0"/>
              <a:t>추론 및 이성</a:t>
            </a:r>
            <a:r>
              <a:rPr lang="en-US" altLang="ko-KR" dirty="0"/>
              <a:t>), Persona(</a:t>
            </a:r>
            <a:r>
              <a:rPr lang="ko-KR" altLang="en-US" dirty="0"/>
              <a:t>자아</a:t>
            </a:r>
            <a:r>
              <a:rPr lang="en-US" altLang="ko-KR" dirty="0"/>
              <a:t>), Emotion(</a:t>
            </a:r>
            <a:r>
              <a:rPr lang="ko-KR" altLang="en-US" dirty="0"/>
              <a:t>감정 표현력</a:t>
            </a:r>
            <a:r>
              <a:rPr lang="en-US" altLang="ko-KR" dirty="0"/>
              <a:t>), Commonsense(</a:t>
            </a:r>
            <a:r>
              <a:rPr lang="ko-KR" altLang="en-US" dirty="0"/>
              <a:t>이성</a:t>
            </a:r>
            <a:r>
              <a:rPr lang="en-US" altLang="ko-KR" dirty="0"/>
              <a:t>))</a:t>
            </a:r>
          </a:p>
          <a:p>
            <a:pPr lvl="1"/>
            <a:r>
              <a:rPr lang="ko-KR" altLang="en-US" dirty="0"/>
              <a:t>여기서는 </a:t>
            </a:r>
            <a:r>
              <a:rPr lang="en-US" altLang="ko-KR" dirty="0"/>
              <a:t>Commonsense(</a:t>
            </a:r>
            <a:r>
              <a:rPr lang="ko-KR" altLang="en-US" dirty="0"/>
              <a:t>이성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Emotion(</a:t>
            </a:r>
            <a:r>
              <a:rPr lang="ko-KR" altLang="en-US" dirty="0"/>
              <a:t>감정 표현력</a:t>
            </a:r>
            <a:r>
              <a:rPr lang="en-US" altLang="ko-KR" dirty="0"/>
              <a:t>)</a:t>
            </a:r>
            <a:r>
              <a:rPr lang="ko-KR" altLang="en-US" dirty="0"/>
              <a:t>을 결합해볼 것</a:t>
            </a:r>
            <a:endParaRPr lang="en-US" altLang="ko-KR" dirty="0"/>
          </a:p>
          <a:p>
            <a:pPr lvl="2"/>
            <a:r>
              <a:rPr lang="ko-KR" altLang="en-US" dirty="0"/>
              <a:t>물론 앞에서 언급했듯이 </a:t>
            </a:r>
            <a:r>
              <a:rPr lang="ko-KR" altLang="en-US" b="1" dirty="0"/>
              <a:t>상대의 </a:t>
            </a:r>
            <a:r>
              <a:rPr lang="en-US" altLang="ko-KR" b="1" dirty="0"/>
              <a:t>Emotion(</a:t>
            </a:r>
            <a:r>
              <a:rPr lang="ko-KR" altLang="en-US" b="1" dirty="0"/>
              <a:t>공감</a:t>
            </a:r>
            <a:r>
              <a:rPr lang="en-US" altLang="ko-KR" b="1" dirty="0"/>
              <a:t>)</a:t>
            </a:r>
            <a:r>
              <a:rPr lang="ko-KR" altLang="en-US" dirty="0"/>
              <a:t>인지 </a:t>
            </a:r>
            <a:r>
              <a:rPr lang="ko-KR" altLang="en-US" b="1" dirty="0"/>
              <a:t>본인의 </a:t>
            </a:r>
            <a:r>
              <a:rPr lang="en-US" altLang="ko-KR" b="1" dirty="0"/>
              <a:t>Emotion(</a:t>
            </a:r>
            <a:r>
              <a:rPr lang="ko-KR" altLang="en-US" b="1" dirty="0"/>
              <a:t>감정 표현력</a:t>
            </a:r>
            <a:r>
              <a:rPr lang="en-US" altLang="ko-KR" b="1" dirty="0"/>
              <a:t>)</a:t>
            </a:r>
            <a:r>
              <a:rPr lang="ko-KR" altLang="en-US" dirty="0"/>
              <a:t>인지 이런 것도 중요함</a:t>
            </a:r>
            <a:endParaRPr lang="en-US" altLang="ko-KR" dirty="0"/>
          </a:p>
          <a:p>
            <a:pPr lvl="2"/>
            <a:r>
              <a:rPr lang="ko-KR" altLang="en-US" dirty="0"/>
              <a:t>그런데 여기서는 </a:t>
            </a:r>
            <a:r>
              <a:rPr lang="ko-KR" altLang="en-US" b="1" dirty="0"/>
              <a:t>상대</a:t>
            </a:r>
            <a:r>
              <a:rPr lang="en-US" altLang="ko-KR" b="1" dirty="0"/>
              <a:t> </a:t>
            </a:r>
            <a:r>
              <a:rPr lang="ko-KR" altLang="en-US" b="1" dirty="0"/>
              <a:t>발화에 의한 </a:t>
            </a:r>
            <a:r>
              <a:rPr lang="en-US" altLang="ko-KR" b="1" dirty="0"/>
              <a:t>Commonsense</a:t>
            </a:r>
            <a:r>
              <a:rPr lang="ko-KR" altLang="en-US" b="1" dirty="0"/>
              <a:t>와 내가 느끼는 </a:t>
            </a:r>
            <a:r>
              <a:rPr lang="en-US" altLang="ko-KR" b="1" dirty="0"/>
              <a:t>Emotion</a:t>
            </a:r>
            <a:r>
              <a:rPr lang="ko-KR" altLang="en-US" b="1" dirty="0"/>
              <a:t>에 초점</a:t>
            </a:r>
            <a:endParaRPr lang="en-US" altLang="ko-KR" b="1" dirty="0"/>
          </a:p>
          <a:p>
            <a:pPr lvl="2"/>
            <a:r>
              <a:rPr lang="en-US" altLang="ko-KR" dirty="0"/>
              <a:t>COMPAC</a:t>
            </a:r>
            <a:r>
              <a:rPr lang="ko-KR" altLang="en-US" dirty="0"/>
              <a:t>은 </a:t>
            </a:r>
            <a:r>
              <a:rPr lang="ko-KR" altLang="en-US" b="1" dirty="0"/>
              <a:t>나의 </a:t>
            </a:r>
            <a:r>
              <a:rPr lang="en-US" altLang="ko-KR" b="1" dirty="0"/>
              <a:t>Persona</a:t>
            </a:r>
            <a:r>
              <a:rPr lang="ko-KR" altLang="en-US" dirty="0"/>
              <a:t>에 초점을 맞춤</a:t>
            </a:r>
            <a:endParaRPr lang="en-US" altLang="ko-KR" dirty="0"/>
          </a:p>
          <a:p>
            <a:pPr lvl="2"/>
            <a:r>
              <a:rPr lang="en-US" altLang="ko-KR" dirty="0"/>
              <a:t>P2BOT</a:t>
            </a:r>
            <a:r>
              <a:rPr lang="ko-KR" altLang="en-US" dirty="0"/>
              <a:t>은 </a:t>
            </a:r>
            <a:r>
              <a:rPr lang="ko-KR" altLang="en-US" b="1" dirty="0"/>
              <a:t>나와 상대의 </a:t>
            </a:r>
            <a:r>
              <a:rPr lang="en-US" altLang="ko-KR" b="1" dirty="0"/>
              <a:t>Persona</a:t>
            </a:r>
            <a:r>
              <a:rPr lang="ko-KR" altLang="en-US" dirty="0"/>
              <a:t>에 초점을 맞춤</a:t>
            </a:r>
            <a:endParaRPr lang="en-US" altLang="ko-KR" dirty="0"/>
          </a:p>
          <a:p>
            <a:pPr lvl="2"/>
            <a:r>
              <a:rPr lang="en-US" altLang="ko-KR" dirty="0"/>
              <a:t>Blender</a:t>
            </a:r>
            <a:r>
              <a:rPr lang="ko-KR" altLang="en-US" dirty="0"/>
              <a:t>는 </a:t>
            </a:r>
            <a:r>
              <a:rPr lang="ko-KR" altLang="en-US" b="1" dirty="0"/>
              <a:t>나의</a:t>
            </a:r>
            <a:r>
              <a:rPr lang="en-US" altLang="ko-KR" b="1" dirty="0"/>
              <a:t> Persona, </a:t>
            </a:r>
            <a:r>
              <a:rPr lang="ko-KR" altLang="en-US" b="1" dirty="0"/>
              <a:t>나의 추론 및 이성</a:t>
            </a:r>
            <a:r>
              <a:rPr lang="en-US" altLang="ko-KR" b="1" dirty="0"/>
              <a:t>, </a:t>
            </a:r>
            <a:r>
              <a:rPr lang="ko-KR" altLang="en-US" b="1" dirty="0"/>
              <a:t>상대의 감정</a:t>
            </a:r>
            <a:r>
              <a:rPr lang="ko-KR" altLang="en-US" dirty="0"/>
              <a:t>에 초점을 맞춤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2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Response using Commonsense Knowledge Path</a:t>
            </a:r>
          </a:p>
          <a:p>
            <a:pPr lvl="1"/>
            <a:r>
              <a:rPr lang="en-US" altLang="ko-KR" dirty="0"/>
              <a:t>CCM – Message</a:t>
            </a:r>
            <a:r>
              <a:rPr lang="ko-KR" altLang="en-US" dirty="0"/>
              <a:t>의 특정 컨셉으로 부터 </a:t>
            </a:r>
            <a:r>
              <a:rPr lang="en-US" altLang="ko-KR" dirty="0"/>
              <a:t>1-hop path</a:t>
            </a:r>
            <a:r>
              <a:rPr lang="ko-KR" altLang="en-US" dirty="0"/>
              <a:t>를 답변에 사용</a:t>
            </a:r>
            <a:endParaRPr lang="en-US" altLang="ko-KR" dirty="0"/>
          </a:p>
          <a:p>
            <a:pPr lvl="1"/>
            <a:r>
              <a:rPr lang="en-US" altLang="ko-KR" dirty="0" err="1"/>
              <a:t>ConceptFlow</a:t>
            </a:r>
            <a:r>
              <a:rPr lang="en-US" altLang="ko-KR" dirty="0"/>
              <a:t> – CCM</a:t>
            </a:r>
            <a:r>
              <a:rPr lang="ko-KR" altLang="en-US" dirty="0"/>
              <a:t>을 확장하여</a:t>
            </a:r>
            <a:r>
              <a:rPr lang="en-US" altLang="ko-KR" dirty="0"/>
              <a:t>, Message</a:t>
            </a:r>
            <a:r>
              <a:rPr lang="ko-KR" altLang="en-US" dirty="0"/>
              <a:t>의 특정 컨셉으로 부터 </a:t>
            </a:r>
            <a:r>
              <a:rPr lang="en-US" altLang="ko-KR" dirty="0"/>
              <a:t>2-hop path</a:t>
            </a:r>
            <a:r>
              <a:rPr lang="ko-KR" altLang="en-US" dirty="0"/>
              <a:t>까지를 답변에 사용</a:t>
            </a:r>
            <a:endParaRPr lang="en-US" altLang="ko-KR" dirty="0"/>
          </a:p>
          <a:p>
            <a:pPr lvl="1"/>
            <a:r>
              <a:rPr lang="ko-KR" altLang="en-US" dirty="0"/>
              <a:t>본 논문은 </a:t>
            </a:r>
            <a:r>
              <a:rPr lang="en-US" altLang="ko-KR" dirty="0"/>
              <a:t>1, 2 – hop</a:t>
            </a:r>
            <a:r>
              <a:rPr lang="ko-KR" altLang="en-US" dirty="0"/>
              <a:t>에 제한되는 것 없이 특정 컨셉으로 부터 생기는 </a:t>
            </a:r>
            <a:r>
              <a:rPr lang="en-US" altLang="ko-KR" dirty="0"/>
              <a:t>Path</a:t>
            </a:r>
            <a:r>
              <a:rPr lang="ko-KR" altLang="en-US" dirty="0"/>
              <a:t>를 모두 따져 좋은 것을 사용</a:t>
            </a:r>
            <a:endParaRPr lang="en-US" altLang="ko-KR" dirty="0"/>
          </a:p>
          <a:p>
            <a:r>
              <a:rPr lang="en-US" altLang="ko-KR" dirty="0"/>
              <a:t>Response using Emotion</a:t>
            </a:r>
          </a:p>
          <a:p>
            <a:pPr lvl="1"/>
            <a:r>
              <a:rPr lang="en-US" altLang="ko-KR" dirty="0" err="1"/>
              <a:t>EmoDS</a:t>
            </a:r>
            <a:r>
              <a:rPr lang="en-US" altLang="ko-KR" dirty="0"/>
              <a:t> – </a:t>
            </a:r>
            <a:r>
              <a:rPr lang="ko-KR" altLang="en-US" dirty="0"/>
              <a:t>감정적인 답변 사용</a:t>
            </a:r>
            <a:r>
              <a:rPr lang="en-US" altLang="ko-KR" dirty="0"/>
              <a:t>(Controller</a:t>
            </a:r>
            <a:r>
              <a:rPr lang="ko-KR" altLang="en-US" dirty="0"/>
              <a:t>는 아닌 듯</a:t>
            </a:r>
            <a:r>
              <a:rPr lang="en-US" altLang="ko-KR" dirty="0"/>
              <a:t>, </a:t>
            </a:r>
            <a:r>
              <a:rPr lang="ko-KR" altLang="en-US" dirty="0"/>
              <a:t>방법은 잘 모르겠음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Response using Controller</a:t>
            </a:r>
          </a:p>
          <a:p>
            <a:pPr lvl="1"/>
            <a:r>
              <a:rPr lang="en-US" altLang="ko-KR" dirty="0"/>
              <a:t>CTRL – </a:t>
            </a:r>
            <a:r>
              <a:rPr lang="ko-KR" altLang="en-US" dirty="0"/>
              <a:t>어떤 </a:t>
            </a:r>
            <a:r>
              <a:rPr lang="en-US" altLang="ko-KR" dirty="0"/>
              <a:t>Control Word</a:t>
            </a:r>
            <a:r>
              <a:rPr lang="ko-KR" altLang="en-US" dirty="0"/>
              <a:t>에 맞춰 답변</a:t>
            </a:r>
            <a:endParaRPr lang="en-US" altLang="ko-KR" dirty="0"/>
          </a:p>
          <a:p>
            <a:pPr lvl="1"/>
            <a:r>
              <a:rPr lang="en-US" altLang="ko-KR" dirty="0"/>
              <a:t>Peng et al. 2019 – Emotion</a:t>
            </a:r>
            <a:r>
              <a:rPr lang="ko-KR" altLang="en-US" dirty="0"/>
              <a:t>이 </a:t>
            </a:r>
            <a:r>
              <a:rPr lang="en-US" altLang="ko-KR" dirty="0"/>
              <a:t>Controller</a:t>
            </a:r>
            <a:r>
              <a:rPr lang="ko-KR" altLang="en-US" dirty="0"/>
              <a:t>로 작동하고 </a:t>
            </a:r>
            <a:r>
              <a:rPr lang="en-US" altLang="ko-KR" dirty="0"/>
              <a:t>Topic-Aware</a:t>
            </a:r>
            <a:r>
              <a:rPr lang="ko-KR" altLang="en-US" dirty="0"/>
              <a:t>하게 답변</a:t>
            </a:r>
            <a:endParaRPr lang="en-US" altLang="ko-KR" dirty="0"/>
          </a:p>
          <a:p>
            <a:pPr lvl="1"/>
            <a:r>
              <a:rPr lang="ko-KR" altLang="en-US" dirty="0"/>
              <a:t>본 논문은 </a:t>
            </a:r>
            <a:r>
              <a:rPr lang="en-US" altLang="ko-KR" dirty="0"/>
              <a:t>Commonsense-Aware</a:t>
            </a:r>
            <a:r>
              <a:rPr lang="ko-KR" altLang="en-US" dirty="0"/>
              <a:t>이며 </a:t>
            </a:r>
            <a:r>
              <a:rPr lang="en-US" altLang="ko-KR" dirty="0"/>
              <a:t>Emotion</a:t>
            </a:r>
            <a:r>
              <a:rPr lang="ko-KR" altLang="en-US" dirty="0"/>
              <a:t>이 </a:t>
            </a:r>
            <a:r>
              <a:rPr lang="en-US" altLang="ko-KR" dirty="0"/>
              <a:t>Controller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4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Latent Concepts Construction Framework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EA-CKG = CKG </a:t>
            </a:r>
            <a:r>
              <a:rPr lang="ko-KR" altLang="en-US" dirty="0"/>
              <a:t>확장 및 </a:t>
            </a:r>
            <a:r>
              <a:rPr lang="en-US" altLang="ko-KR" dirty="0"/>
              <a:t>Completion - Preprocessing</a:t>
            </a:r>
          </a:p>
          <a:p>
            <a:pPr lvl="1"/>
            <a:r>
              <a:rPr lang="en-US" altLang="ko-KR" dirty="0" err="1"/>
              <a:t>ConceptNet</a:t>
            </a:r>
            <a:r>
              <a:rPr lang="ko-KR" altLang="en-US" dirty="0"/>
              <a:t>에서 새롭게 추가된 </a:t>
            </a:r>
            <a:r>
              <a:rPr lang="en-US" altLang="ko-KR" dirty="0"/>
              <a:t>Emotion Relation</a:t>
            </a:r>
            <a:r>
              <a:rPr lang="ko-KR" altLang="en-US" dirty="0"/>
              <a:t>을 통해 </a:t>
            </a:r>
            <a:r>
              <a:rPr lang="en-US" altLang="ko-KR" dirty="0"/>
              <a:t>Triplet</a:t>
            </a:r>
            <a:r>
              <a:rPr lang="ko-KR" altLang="en-US" dirty="0"/>
              <a:t>을 늘려 </a:t>
            </a:r>
            <a:r>
              <a:rPr lang="en-US" altLang="ko-KR" dirty="0"/>
              <a:t>CKG</a:t>
            </a:r>
            <a:r>
              <a:rPr lang="ko-KR" altLang="en-US" dirty="0"/>
              <a:t>를 확장함</a:t>
            </a:r>
            <a:r>
              <a:rPr lang="en-US" altLang="ko-KR" dirty="0"/>
              <a:t>(</a:t>
            </a:r>
            <a:r>
              <a:rPr lang="ko-KR" altLang="en-US" dirty="0"/>
              <a:t>노드 개수는 늘어나지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에서 </a:t>
            </a:r>
            <a:r>
              <a:rPr lang="en-US" altLang="ko-KR" b="1" dirty="0"/>
              <a:t>n-gram</a:t>
            </a:r>
            <a:br>
              <a:rPr lang="en-US" altLang="ko-KR" b="1" dirty="0"/>
            </a:br>
            <a:r>
              <a:rPr lang="en-US" altLang="ko-KR" b="1" dirty="0"/>
              <a:t>matching</a:t>
            </a:r>
            <a:r>
              <a:rPr lang="ko-KR" altLang="en-US" dirty="0"/>
              <a:t>을 통해 </a:t>
            </a:r>
            <a:r>
              <a:rPr lang="en-US" altLang="ko-KR" dirty="0" err="1"/>
              <a:t>ConceptNet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ko-KR" altLang="en-US" dirty="0"/>
              <a:t>존재하는 </a:t>
            </a:r>
            <a:r>
              <a:rPr lang="en-US" altLang="ko-KR" dirty="0"/>
              <a:t>Concept</a:t>
            </a:r>
            <a:r>
              <a:rPr lang="ko-KR" altLang="en-US" dirty="0"/>
              <a:t>들을 찾음</a:t>
            </a:r>
            <a:br>
              <a:rPr lang="en-US" altLang="ko-KR" dirty="0"/>
            </a:br>
            <a:r>
              <a:rPr lang="en-US" altLang="ko-KR" dirty="0"/>
              <a:t>Message: bar, nearby, beer …</a:t>
            </a:r>
            <a:br>
              <a:rPr lang="en-US" altLang="ko-KR" dirty="0"/>
            </a:br>
            <a:r>
              <a:rPr lang="en-US" altLang="ko-KR" dirty="0"/>
              <a:t>Response: tasty, beer …</a:t>
            </a:r>
          </a:p>
          <a:p>
            <a:pPr lvl="1"/>
            <a:r>
              <a:rPr lang="en-US" altLang="ko-KR" dirty="0"/>
              <a:t>Emotion</a:t>
            </a:r>
            <a:r>
              <a:rPr lang="ko-KR" altLang="en-US" dirty="0"/>
              <a:t>을 통해 </a:t>
            </a:r>
            <a:r>
              <a:rPr lang="en-US" altLang="ko-KR" dirty="0"/>
              <a:t>triplets</a:t>
            </a:r>
            <a:r>
              <a:rPr lang="ko-KR" altLang="en-US" dirty="0"/>
              <a:t>로 바꿈</a:t>
            </a:r>
            <a:r>
              <a:rPr lang="en-US" altLang="ko-KR" dirty="0"/>
              <a:t> (beer, joy, tasty), (beer, neutral, tasty) … / joy, neutral, sadness, surprise, fear, anger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triplets </a:t>
            </a:r>
            <a:r>
              <a:rPr lang="ko-KR" altLang="en-US" dirty="0"/>
              <a:t>중 괜찮은 것</a:t>
            </a:r>
            <a:r>
              <a:rPr lang="en-US" altLang="ko-KR" dirty="0"/>
              <a:t>(emotional triplets)</a:t>
            </a:r>
            <a:r>
              <a:rPr lang="ko-KR" altLang="en-US" dirty="0"/>
              <a:t>만 추출하여 기존 </a:t>
            </a:r>
            <a:r>
              <a:rPr lang="en-US" altLang="ko-KR" dirty="0" err="1"/>
              <a:t>ConceptNet</a:t>
            </a:r>
            <a:r>
              <a:rPr lang="ko-KR" altLang="en-US" dirty="0"/>
              <a:t>에 추가함</a:t>
            </a:r>
            <a:r>
              <a:rPr lang="en-US" altLang="ko-KR" dirty="0"/>
              <a:t>(</a:t>
            </a:r>
            <a:r>
              <a:rPr lang="ko-KR" altLang="en-US" dirty="0"/>
              <a:t>추출하는 방법은 다음 페이지</a:t>
            </a:r>
            <a:r>
              <a:rPr lang="en-US" altLang="ko-KR" dirty="0"/>
              <a:t>)</a:t>
            </a:r>
          </a:p>
          <a:p>
            <a:pPr marL="3771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935E3-EE34-4163-819B-A1C6495D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8" y="1647748"/>
            <a:ext cx="4320480" cy="918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2773A-2A2F-4CA1-8571-5E610448D75B}"/>
              </a:ext>
            </a:extLst>
          </p:cNvPr>
          <p:cNvSpPr txBox="1"/>
          <p:nvPr/>
        </p:nvSpPr>
        <p:spPr>
          <a:xfrm>
            <a:off x="4823520" y="2674213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Message: “I heard there is a bar 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nearby with nice beer.”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8A81D-A6B1-49BC-8A79-5C0CD5BA9E3D}"/>
              </a:ext>
            </a:extLst>
          </p:cNvPr>
          <p:cNvSpPr txBox="1"/>
          <p:nvPr/>
        </p:nvSpPr>
        <p:spPr>
          <a:xfrm>
            <a:off x="4835768" y="3284984"/>
            <a:ext cx="54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Response: “I love tasty beer.”</a:t>
            </a:r>
          </a:p>
        </p:txBody>
      </p:sp>
    </p:spTree>
    <p:extLst>
      <p:ext uri="{BB962C8B-B14F-4D97-AF65-F5344CB8AC3E}">
        <p14:creationId xmlns:p14="http://schemas.microsoft.com/office/powerpoint/2010/main" val="375048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Approach – Latent Concepts Construction Framework</a:t>
            </a:r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Emotional Triplets </a:t>
            </a:r>
            <a:r>
              <a:rPr lang="ko-KR" altLang="en-US" dirty="0"/>
              <a:t>추출 </a:t>
            </a:r>
            <a:r>
              <a:rPr lang="en-US" altLang="ko-KR" dirty="0"/>
              <a:t>- Preprocessing</a:t>
            </a:r>
          </a:p>
          <a:p>
            <a:pPr lvl="1"/>
            <a:r>
              <a:rPr lang="en-US" altLang="ko-KR" dirty="0"/>
              <a:t>PMI(Pointwise Mutual Information, Church and Hanks 1990) – </a:t>
            </a:r>
            <a:r>
              <a:rPr lang="ko-KR" altLang="en-US" dirty="0"/>
              <a:t>두 단어 사이의 </a:t>
            </a:r>
            <a:r>
              <a:rPr lang="en-US" altLang="ko-KR" dirty="0"/>
              <a:t>association </a:t>
            </a:r>
            <a:r>
              <a:rPr lang="ko-KR" altLang="en-US" dirty="0"/>
              <a:t>평가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(beer, joy, tasty)</a:t>
            </a:r>
            <a:r>
              <a:rPr lang="ko-KR" altLang="en-US" dirty="0"/>
              <a:t>가 있을 때 </a:t>
            </a:r>
            <a:r>
              <a:rPr lang="en-US" altLang="ko-KR" dirty="0"/>
              <a:t>beer</a:t>
            </a:r>
            <a:r>
              <a:rPr lang="ko-KR" altLang="en-US" dirty="0"/>
              <a:t>와 </a:t>
            </a:r>
            <a:r>
              <a:rPr lang="en-US" altLang="ko-KR" dirty="0"/>
              <a:t>tasty</a:t>
            </a:r>
            <a:r>
              <a:rPr lang="ko-KR" altLang="en-US" dirty="0"/>
              <a:t>에 대해 먼저 평가</a:t>
            </a:r>
            <a:endParaRPr lang="en-US" altLang="ko-KR" dirty="0"/>
          </a:p>
          <a:p>
            <a:pPr lvl="1"/>
            <a:r>
              <a:rPr lang="en-US" altLang="ko-KR" dirty="0"/>
              <a:t>PMI</a:t>
            </a:r>
            <a:r>
              <a:rPr lang="ko-KR" altLang="en-US" dirty="0"/>
              <a:t>을 확장한 </a:t>
            </a:r>
            <a:r>
              <a:rPr lang="en-US" altLang="ko-KR" dirty="0"/>
              <a:t>smoothed positive PMI = PPMI (Levy, Goldberg, and Dagan 2015)</a:t>
            </a:r>
            <a:r>
              <a:rPr lang="ko-KR" altLang="en-US" dirty="0"/>
              <a:t>를 사용하여 두 단어의 연관성을 나타내는 행렬 얻음 </a:t>
            </a:r>
            <a:r>
              <a:rPr lang="en-US" altLang="ko-KR" dirty="0"/>
              <a:t>=  CCP(Conversational Concept Pairs)</a:t>
            </a:r>
            <a:r>
              <a:rPr lang="ko-KR" altLang="en-US" dirty="0"/>
              <a:t>들을 얻을 수 있고 여기서 연관성 높은 애들만 남김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로직은 잘 모르겠음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이번엔 남은 </a:t>
            </a:r>
            <a:r>
              <a:rPr lang="en-US" altLang="ko-KR" dirty="0"/>
              <a:t>CCP</a:t>
            </a:r>
            <a:r>
              <a:rPr lang="ko-KR" altLang="en-US" dirty="0"/>
              <a:t>와 </a:t>
            </a:r>
            <a:r>
              <a:rPr lang="en-US" altLang="ko-KR" dirty="0"/>
              <a:t>Emotion</a:t>
            </a:r>
            <a:r>
              <a:rPr lang="ko-KR" altLang="en-US" dirty="0"/>
              <a:t>에 대해 똑같이 진행하고 또 연관성 높은 애들만 남김 </a:t>
            </a:r>
            <a:r>
              <a:rPr lang="en-US" altLang="ko-KR" dirty="0"/>
              <a:t>– </a:t>
            </a:r>
            <a:r>
              <a:rPr lang="ko-KR" altLang="en-US" dirty="0"/>
              <a:t>최종적으로 </a:t>
            </a:r>
            <a:r>
              <a:rPr lang="en-US" altLang="ko-KR" dirty="0"/>
              <a:t>Triplets</a:t>
            </a:r>
            <a:r>
              <a:rPr lang="ko-KR" altLang="en-US" dirty="0"/>
              <a:t>이 추출되고 </a:t>
            </a:r>
            <a:r>
              <a:rPr lang="en-US" altLang="ko-KR" dirty="0" err="1"/>
              <a:t>ConceptNet</a:t>
            </a:r>
            <a:r>
              <a:rPr lang="ko-KR" altLang="en-US" dirty="0"/>
              <a:t>에 추가하면 됨</a:t>
            </a:r>
            <a:endParaRPr lang="en-US" altLang="ko-KR" dirty="0"/>
          </a:p>
          <a:p>
            <a:pPr lvl="1"/>
            <a:r>
              <a:rPr lang="ko-KR" altLang="en-US" b="1" dirty="0"/>
              <a:t>이렇게 하면 </a:t>
            </a:r>
            <a:r>
              <a:rPr lang="en-US" altLang="ko-KR" b="1" dirty="0"/>
              <a:t>Message Concept</a:t>
            </a:r>
            <a:r>
              <a:rPr lang="ko-KR" altLang="en-US" b="1" dirty="0"/>
              <a:t>과 관련된 </a:t>
            </a:r>
            <a:r>
              <a:rPr lang="en-US" altLang="ko-KR" b="1" dirty="0"/>
              <a:t>Latent</a:t>
            </a:r>
            <a:br>
              <a:rPr lang="en-US" altLang="ko-KR" b="1" dirty="0"/>
            </a:br>
            <a:r>
              <a:rPr lang="en-US" altLang="ko-KR" b="1" dirty="0"/>
              <a:t>Concept</a:t>
            </a:r>
            <a:r>
              <a:rPr lang="ko-KR" altLang="en-US" b="1" dirty="0"/>
              <a:t>을 어느정도 거를 수 있음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6E3829-36B1-4929-84F0-BB6421E4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25019"/>
            <a:ext cx="6362700" cy="1000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4B0537-CC5F-4F01-AB4E-B7AD7BCF0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444" y="5647579"/>
            <a:ext cx="2892556" cy="12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14433</TotalTime>
  <Words>2177</Words>
  <Application>Microsoft Office PowerPoint</Application>
  <PresentationFormat>화면 슬라이드 쇼(4:3)</PresentationFormat>
  <Paragraphs>239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나눔고딕</vt:lpstr>
      <vt:lpstr>나눔스퀘어</vt:lpstr>
      <vt:lpstr>Wingdings</vt:lpstr>
      <vt:lpstr>맑은 고딕</vt:lpstr>
      <vt:lpstr>Arial</vt:lpstr>
      <vt:lpstr>나눔바른고딕</vt:lpstr>
      <vt:lpstr>Arial Unicode MS</vt:lpstr>
      <vt:lpstr>나눔스퀘어 ExtraBold</vt:lpstr>
      <vt:lpstr>Office 테마</vt:lpstr>
      <vt:lpstr>PowerPoint 프레젠테이션</vt:lpstr>
      <vt:lpstr>PowerPoint 프레젠테이션</vt:lpstr>
      <vt:lpstr>Introduction</vt:lpstr>
      <vt:lpstr>Introduction</vt:lpstr>
      <vt:lpstr>Introduction - Empathetic Dialogues와의 차이점 및 예상되는 공통점</vt:lpstr>
      <vt:lpstr>Introduction</vt:lpstr>
      <vt:lpstr>Related Work</vt:lpstr>
      <vt:lpstr>Approach – Latent Concepts Construction Framework</vt:lpstr>
      <vt:lpstr>Approach – Latent Concepts Construction Framework</vt:lpstr>
      <vt:lpstr>Approach – Latent Concepts Construction Framework</vt:lpstr>
      <vt:lpstr>Approach – Incorporating Latent Concepts</vt:lpstr>
      <vt:lpstr>Approach – Incorporating Latent Concepts</vt:lpstr>
      <vt:lpstr>Approach – Incorporating Latent Concepts</vt:lpstr>
      <vt:lpstr>Experiments - Dataset</vt:lpstr>
      <vt:lpstr>Experiments – Evaluation Metrics</vt:lpstr>
      <vt:lpstr>Experiments – Baselines</vt:lpstr>
      <vt:lpstr>Experiments – Automatic Results</vt:lpstr>
      <vt:lpstr>Experiments – Human Results</vt:lpstr>
      <vt:lpstr>Experiments – Ablation Studies</vt:lpstr>
      <vt:lpstr>Experiments – Case Studies</vt:lpstr>
      <vt:lpstr>Conclusion, Limitation and Future Work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4724</cp:revision>
  <cp:lastPrinted>2020-02-26T22:51:53Z</cp:lastPrinted>
  <dcterms:created xsi:type="dcterms:W3CDTF">2013-11-16T15:06:08Z</dcterms:created>
  <dcterms:modified xsi:type="dcterms:W3CDTF">2021-02-03T22:49:46Z</dcterms:modified>
</cp:coreProperties>
</file>