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64" r:id="rId2"/>
    <p:sldId id="422" r:id="rId3"/>
    <p:sldId id="1249" r:id="rId4"/>
    <p:sldId id="1314" r:id="rId5"/>
    <p:sldId id="1315" r:id="rId6"/>
    <p:sldId id="1316" r:id="rId7"/>
    <p:sldId id="1317" r:id="rId8"/>
    <p:sldId id="1318" r:id="rId9"/>
    <p:sldId id="1319" r:id="rId10"/>
    <p:sldId id="1320" r:id="rId11"/>
    <p:sldId id="1321" r:id="rId12"/>
    <p:sldId id="1322" r:id="rId13"/>
    <p:sldId id="1323" r:id="rId14"/>
    <p:sldId id="1325" r:id="rId15"/>
    <p:sldId id="1324" r:id="rId16"/>
    <p:sldId id="1327" r:id="rId17"/>
    <p:sldId id="1329" r:id="rId18"/>
    <p:sldId id="1331" r:id="rId19"/>
    <p:sldId id="1332" r:id="rId20"/>
    <p:sldId id="1333" r:id="rId21"/>
    <p:sldId id="1328" r:id="rId22"/>
    <p:sldId id="276" r:id="rId23"/>
  </p:sldIdLst>
  <p:sldSz cx="9144000" cy="6858000" type="screen4x3"/>
  <p:notesSz cx="6797675" cy="9928225"/>
  <p:embeddedFontLst>
    <p:embeddedFont>
      <p:font typeface="Arial Unicode MS" panose="020B0600000101010101" charset="-127"/>
      <p:regular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바른고딕" panose="020B0603020101020101" pitchFamily="50" charset="-127"/>
      <p:regular r:id="rId28"/>
      <p:bold r:id="rId29"/>
    </p:embeddedFont>
    <p:embeddedFont>
      <p:font typeface="나눔스퀘어" panose="020B0600000101010101" pitchFamily="50" charset="-127"/>
      <p:regular r:id="rId30"/>
    </p:embeddedFont>
    <p:embeddedFont>
      <p:font typeface="나눔스퀘어 Extra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gyu" initials="w" lastIdx="1" clrIdx="0">
    <p:extLst>
      <p:ext uri="{19B8F6BF-5375-455C-9EA6-DF929625EA0E}">
        <p15:presenceInfo xmlns:p15="http://schemas.microsoft.com/office/powerpoint/2012/main" userId="wong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72824" autoAdjust="0"/>
  </p:normalViewPr>
  <p:slideViewPr>
    <p:cSldViewPr showGuides="1">
      <p:cViewPr varScale="1">
        <p:scale>
          <a:sx n="83" d="100"/>
          <a:sy n="83" d="100"/>
        </p:scale>
        <p:origin x="2784" y="78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2021-01-20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75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Dual</a:t>
            </a:r>
            <a:r>
              <a:rPr lang="ko-KR" altLang="en-US" dirty="0"/>
              <a:t>의 장점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0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이전 까지는 답변 후보와 세그먼트 사이의 관계를 봤다면 이제 답변 후보에 대해서는 다 계산해서 통합했으니</a:t>
            </a:r>
            <a:endParaRPr lang="en-US" altLang="ko-KR" dirty="0"/>
          </a:p>
          <a:p>
            <a:r>
              <a:rPr lang="ko-KR" altLang="en-US" dirty="0"/>
              <a:t>마지막에는 세그먼트 간의 관계를 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 세그먼트 전체를 지금까지는 고려했지만</a:t>
            </a:r>
            <a:endParaRPr lang="en-US" altLang="ko-KR" dirty="0"/>
          </a:p>
          <a:p>
            <a:r>
              <a:rPr lang="ko-KR" altLang="en-US" dirty="0"/>
              <a:t>아무래도</a:t>
            </a:r>
            <a:endParaRPr lang="en-US" altLang="ko-KR" dirty="0"/>
          </a:p>
          <a:p>
            <a:r>
              <a:rPr lang="ko-KR" altLang="en-US" dirty="0"/>
              <a:t>답변이 마지막 토픽 세그먼트에 영향이 있을 가능성이 높으니까</a:t>
            </a:r>
            <a:endParaRPr lang="en-US" altLang="ko-KR" dirty="0"/>
          </a:p>
          <a:p>
            <a:r>
              <a:rPr lang="en-US" altLang="ko-KR" dirty="0"/>
              <a:t>GRU</a:t>
            </a:r>
            <a:r>
              <a:rPr lang="ko-KR" altLang="en-US" dirty="0"/>
              <a:t>를 통해 이전 세그먼트 정보를 전달해주면서 마지막 세그먼트의 정보만 사용하게 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Regression</a:t>
            </a:r>
            <a:r>
              <a:rPr lang="ko-KR" altLang="en-US" dirty="0"/>
              <a:t>이라 </a:t>
            </a:r>
            <a:r>
              <a:rPr lang="en-US" altLang="ko-KR" dirty="0"/>
              <a:t>sigmoid??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52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46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Hit@1 = precision@1??</a:t>
            </a:r>
          </a:p>
          <a:p>
            <a:r>
              <a:rPr lang="en-US" altLang="ko-KR" dirty="0"/>
              <a:t>https://zzaebok.github.io/recommender_system/metrics/rec_metrics/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3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36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5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3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407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59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04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8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33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MSN = </a:t>
            </a:r>
            <a:r>
              <a:rPr lang="ko-KR" altLang="en-US" dirty="0"/>
              <a:t>전체 발화들을 사용하지 않고 일부 발화랑만 </a:t>
            </a:r>
            <a:r>
              <a:rPr lang="ko-KR" altLang="en-US" dirty="0" err="1"/>
              <a:t>매칭을</a:t>
            </a:r>
            <a:r>
              <a:rPr lang="ko-KR" altLang="en-US" dirty="0"/>
              <a:t> 해서 답변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 논문에서도 </a:t>
            </a:r>
            <a:r>
              <a:rPr lang="en-US" altLang="ko-KR" dirty="0"/>
              <a:t>each utterance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를 비교하려는 개념은 비슷하지만</a:t>
            </a:r>
            <a:endParaRPr lang="en-US" altLang="ko-KR" dirty="0"/>
          </a:p>
          <a:p>
            <a:r>
              <a:rPr lang="en-US" altLang="ko-KR" dirty="0"/>
              <a:t>Each utterance</a:t>
            </a:r>
            <a:r>
              <a:rPr lang="ko-KR" altLang="en-US" dirty="0"/>
              <a:t>가 아닌 </a:t>
            </a:r>
            <a:r>
              <a:rPr lang="en-US" altLang="ko-KR" dirty="0"/>
              <a:t>topic segments</a:t>
            </a:r>
            <a:r>
              <a:rPr lang="ko-KR" altLang="en-US" dirty="0"/>
              <a:t>를 </a:t>
            </a:r>
            <a:r>
              <a:rPr lang="en-US" altLang="ko-KR" dirty="0"/>
              <a:t>basic </a:t>
            </a:r>
            <a:r>
              <a:rPr lang="ko-KR" altLang="en-US" dirty="0"/>
              <a:t>단위로 따져 매칭한다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대화 </a:t>
            </a:r>
            <a:r>
              <a:rPr lang="en-US" altLang="ko-KR" dirty="0"/>
              <a:t>1</a:t>
            </a:r>
            <a:r>
              <a:rPr lang="ko-KR" altLang="en-US" dirty="0"/>
              <a:t>개 안에 큰 맥락이 여러 개 존재하는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Keyword shift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대화 </a:t>
            </a:r>
            <a:r>
              <a:rPr lang="en-US" altLang="ko-KR" dirty="0"/>
              <a:t>1</a:t>
            </a:r>
            <a:r>
              <a:rPr lang="ko-KR" altLang="en-US" dirty="0"/>
              <a:t>개 안에 큰 맥락은 </a:t>
            </a:r>
            <a:r>
              <a:rPr lang="en-US" altLang="ko-KR" dirty="0"/>
              <a:t>1</a:t>
            </a:r>
            <a:r>
              <a:rPr lang="ko-KR" altLang="en-US" dirty="0"/>
              <a:t>개가 있고 자연스럽게 타겟 키워드를 그 맥락안에서 언급하게 하는 느낌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Concept shift = </a:t>
            </a:r>
            <a:r>
              <a:rPr lang="ko-KR" altLang="en-US" dirty="0"/>
              <a:t>이전 발화의 토큰들을 </a:t>
            </a:r>
            <a:r>
              <a:rPr lang="en-US" altLang="ko-KR" dirty="0"/>
              <a:t>CKG</a:t>
            </a:r>
            <a:r>
              <a:rPr lang="ko-KR" altLang="en-US" dirty="0"/>
              <a:t> 컨셉에 </a:t>
            </a:r>
            <a:r>
              <a:rPr lang="ko-KR" altLang="en-US" dirty="0" err="1"/>
              <a:t>그라운딩해서</a:t>
            </a:r>
            <a:r>
              <a:rPr lang="ko-KR" altLang="en-US" dirty="0"/>
              <a:t> 그것을 발화에 이용하는 것</a:t>
            </a:r>
            <a:r>
              <a:rPr lang="en-US" altLang="ko-KR" dirty="0"/>
              <a:t>(</a:t>
            </a:r>
            <a:r>
              <a:rPr lang="ko-KR" altLang="en-US" dirty="0"/>
              <a:t>토큰에서 </a:t>
            </a:r>
            <a:r>
              <a:rPr lang="ko-KR" altLang="en-US" dirty="0" err="1"/>
              <a:t>퍼져나가는</a:t>
            </a:r>
            <a:r>
              <a:rPr lang="en-US" altLang="ko-KR" dirty="0"/>
              <a:t>(hop) </a:t>
            </a:r>
            <a:r>
              <a:rPr lang="ko-KR" altLang="en-US" dirty="0"/>
              <a:t>다른 노드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맥락이 </a:t>
            </a:r>
            <a:r>
              <a:rPr lang="en-US" altLang="ko-KR" dirty="0"/>
              <a:t>1</a:t>
            </a:r>
            <a:r>
              <a:rPr lang="ko-KR" altLang="en-US" dirty="0"/>
              <a:t>개인 상황에서는 그냥 미지근하게 작동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토픽이 겹친 상태로 </a:t>
            </a:r>
            <a:r>
              <a:rPr lang="en-US" altLang="ko-KR" dirty="0"/>
              <a:t>basic </a:t>
            </a:r>
            <a:r>
              <a:rPr lang="ko-KR" altLang="en-US" dirty="0"/>
              <a:t>단위를 생성하니까 어느 부분이 답변 생성에 도움 되는지 따지기 애매할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7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42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15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Segments</a:t>
            </a:r>
            <a:r>
              <a:rPr lang="ko-KR" altLang="en-US" dirty="0"/>
              <a:t>를 얻은 뒤 각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를 매칭하여 답변 선택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59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트랜스포머의 </a:t>
            </a:r>
            <a:r>
              <a:rPr lang="en-US" altLang="ko-KR" dirty="0"/>
              <a:t>Q,K,V</a:t>
            </a:r>
            <a:r>
              <a:rPr lang="ko-KR" altLang="en-US" dirty="0"/>
              <a:t>와는 약간 </a:t>
            </a:r>
            <a:r>
              <a:rPr lang="ko-KR" altLang="en-US" dirty="0" err="1"/>
              <a:t>다른느낌</a:t>
            </a:r>
            <a:endParaRPr lang="en-US" altLang="ko-KR" dirty="0"/>
          </a:p>
          <a:p>
            <a:r>
              <a:rPr lang="ko-KR" altLang="en-US" dirty="0"/>
              <a:t>즉 </a:t>
            </a:r>
            <a:r>
              <a:rPr lang="ko-KR" altLang="en-US" dirty="0" err="1"/>
              <a:t>어텐션</a:t>
            </a:r>
            <a:r>
              <a:rPr lang="ko-KR" altLang="en-US" dirty="0"/>
              <a:t> 모듈과는 약간 다른 느낌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M1, M =&gt; </a:t>
            </a:r>
            <a:r>
              <a:rPr lang="ko-KR" altLang="en-US" dirty="0"/>
              <a:t>각 </a:t>
            </a:r>
            <a:r>
              <a:rPr lang="en-US" altLang="ko-KR" dirty="0"/>
              <a:t>Segment</a:t>
            </a:r>
            <a:r>
              <a:rPr lang="ko-KR" altLang="en-US" dirty="0"/>
              <a:t>의 </a:t>
            </a:r>
            <a:r>
              <a:rPr lang="en-US" altLang="ko-KR" dirty="0"/>
              <a:t>words</a:t>
            </a:r>
            <a:r>
              <a:rPr lang="ko-KR" altLang="en-US" dirty="0"/>
              <a:t>와 </a:t>
            </a:r>
            <a:r>
              <a:rPr lang="en-US" altLang="ko-KR" dirty="0"/>
              <a:t>Candidate words </a:t>
            </a:r>
            <a:r>
              <a:rPr lang="ko-KR" altLang="en-US" dirty="0"/>
              <a:t>사이의 </a:t>
            </a:r>
            <a:r>
              <a:rPr lang="en-US" altLang="ko-KR" dirty="0"/>
              <a:t>relevance</a:t>
            </a:r>
            <a:r>
              <a:rPr lang="ko-KR" altLang="en-US" dirty="0"/>
              <a:t>를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Mpool</a:t>
            </a:r>
            <a:r>
              <a:rPr lang="en-US" altLang="ko-KR" dirty="0"/>
              <a:t> =&gt; </a:t>
            </a:r>
            <a:r>
              <a:rPr lang="en-US" altLang="ko-KR" dirty="0" err="1"/>
              <a:t>maxpool</a:t>
            </a:r>
            <a:r>
              <a:rPr lang="en-US" altLang="ko-KR" dirty="0"/>
              <a:t> </a:t>
            </a:r>
            <a:r>
              <a:rPr lang="ko-KR" altLang="en-US" dirty="0"/>
              <a:t>했으니까 각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 </a:t>
            </a:r>
            <a:r>
              <a:rPr lang="ko-KR" altLang="en-US" dirty="0"/>
              <a:t>사이의 </a:t>
            </a:r>
            <a:r>
              <a:rPr lang="en-US" altLang="ko-KR" dirty="0"/>
              <a:t>relevance</a:t>
            </a:r>
            <a:r>
              <a:rPr lang="ko-KR" altLang="en-US" dirty="0"/>
              <a:t>를 알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후 </a:t>
            </a:r>
            <a:r>
              <a:rPr lang="en-US" altLang="ko-KR" dirty="0" err="1"/>
              <a:t>softamx</a:t>
            </a:r>
            <a:r>
              <a:rPr lang="en-US" altLang="ko-KR" dirty="0"/>
              <a:t> </a:t>
            </a:r>
            <a:r>
              <a:rPr lang="ko-KR" altLang="en-US" dirty="0"/>
              <a:t>하면 </a:t>
            </a:r>
            <a:r>
              <a:rPr lang="en-US" altLang="ko-KR" dirty="0"/>
              <a:t>s1</a:t>
            </a:r>
            <a:r>
              <a:rPr lang="ko-KR" altLang="en-US" dirty="0"/>
              <a:t>은 최종 </a:t>
            </a:r>
            <a:r>
              <a:rPr lang="en-US" altLang="ko-KR" dirty="0"/>
              <a:t>segment weight in word-level</a:t>
            </a:r>
            <a:r>
              <a:rPr lang="ko-KR" altLang="en-US" dirty="0"/>
              <a:t>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0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r>
              <a:rPr lang="ko-KR" altLang="en-US" dirty="0"/>
              <a:t>는 최종 </a:t>
            </a:r>
            <a:r>
              <a:rPr lang="en-US" altLang="ko-KR" dirty="0"/>
              <a:t>segment weight in segment-level</a:t>
            </a:r>
            <a:r>
              <a:rPr lang="ko-KR" altLang="en-US" dirty="0"/>
              <a:t>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0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4217" y="5433507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Wongyu Kim (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김원규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2021.01.20</a:t>
            </a:r>
            <a:endParaRPr 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Topic-Aware Multi-turn Dialogue Modeling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026930-8973-4950-AC4E-1E1F6FD1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923134"/>
            <a:ext cx="6343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Dual Cross-attention Matching – Attentive Module</a:t>
            </a:r>
          </a:p>
          <a:p>
            <a:pPr lvl="1"/>
            <a:r>
              <a:rPr lang="ko-KR" altLang="en-US" dirty="0"/>
              <a:t>트랜스포머 유닛으로 구성된 </a:t>
            </a:r>
            <a:r>
              <a:rPr lang="en-US" altLang="ko-KR" dirty="0"/>
              <a:t>DAM(Zhou et al. 2018) Attentive Module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ko-KR" altLang="en-US" dirty="0"/>
              <a:t>두 문장의 </a:t>
            </a:r>
            <a:r>
              <a:rPr lang="en-US" altLang="ko-KR" dirty="0"/>
              <a:t>interaction</a:t>
            </a:r>
            <a:r>
              <a:rPr lang="ko-KR" altLang="en-US" dirty="0"/>
              <a:t>을 인코딩</a:t>
            </a:r>
            <a:endParaRPr lang="en-US" altLang="ko-KR" dirty="0"/>
          </a:p>
          <a:p>
            <a:pPr lvl="2"/>
            <a:r>
              <a:rPr lang="ko-KR" altLang="en-US" dirty="0"/>
              <a:t>우리는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interaction</a:t>
            </a:r>
            <a:r>
              <a:rPr lang="ko-KR" altLang="en-US" dirty="0"/>
              <a:t>을 인코딩하는데 사용할 것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Candidate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라면 </a:t>
            </a:r>
            <a:r>
              <a:rPr lang="en-US" altLang="ko-KR" dirty="0"/>
              <a:t>Segment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에 대해</a:t>
            </a:r>
            <a:br>
              <a:rPr lang="en-US" altLang="ko-KR" dirty="0"/>
            </a:br>
            <a:r>
              <a:rPr lang="ko-KR" altLang="en-US" dirty="0"/>
              <a:t>얼마나 </a:t>
            </a:r>
            <a:r>
              <a:rPr lang="en-US" altLang="ko-KR" dirty="0"/>
              <a:t>attentive </a:t>
            </a:r>
            <a:r>
              <a:rPr lang="ko-KR" altLang="en-US" dirty="0"/>
              <a:t>한지 알 수 있음</a:t>
            </a:r>
            <a:endParaRPr lang="en-US" altLang="ko-KR" dirty="0"/>
          </a:p>
          <a:p>
            <a:pPr lvl="2"/>
            <a:r>
              <a:rPr lang="en-US" altLang="ko-KR" dirty="0"/>
              <a:t>Segment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가 </a:t>
            </a:r>
            <a:r>
              <a:rPr lang="en-US" altLang="ko-KR" dirty="0"/>
              <a:t>Query</a:t>
            </a:r>
            <a:r>
              <a:rPr lang="ko-KR" altLang="en-US" dirty="0"/>
              <a:t>라면 </a:t>
            </a:r>
            <a:r>
              <a:rPr lang="en-US" altLang="ko-KR" dirty="0"/>
              <a:t>Candidate</a:t>
            </a:r>
            <a:r>
              <a:rPr lang="ko-KR" altLang="en-US" dirty="0"/>
              <a:t>에 대해</a:t>
            </a:r>
            <a:br>
              <a:rPr lang="en-US" altLang="ko-KR" dirty="0"/>
            </a:br>
            <a:r>
              <a:rPr lang="ko-KR" altLang="en-US" dirty="0"/>
              <a:t>얼마나 </a:t>
            </a:r>
            <a:r>
              <a:rPr lang="en-US" altLang="ko-KR" dirty="0"/>
              <a:t>attentive </a:t>
            </a:r>
            <a:r>
              <a:rPr lang="ko-KR" altLang="en-US" dirty="0"/>
              <a:t>한지 알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EC2D8A-4AC9-4CF0-9445-BDD3DA9F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204864"/>
            <a:ext cx="3476625" cy="35147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A280D0-865A-46AD-AAE8-8DC3B07EB1BA}"/>
              </a:ext>
            </a:extLst>
          </p:cNvPr>
          <p:cNvSpPr txBox="1"/>
          <p:nvPr/>
        </p:nvSpPr>
        <p:spPr>
          <a:xfrm>
            <a:off x="4716016" y="5604472"/>
            <a:ext cx="21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Candidate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200CF-F031-4ABD-B7AE-08528BE0C4D6}"/>
              </a:ext>
            </a:extLst>
          </p:cNvPr>
          <p:cNvSpPr txBox="1"/>
          <p:nvPr/>
        </p:nvSpPr>
        <p:spPr>
          <a:xfrm>
            <a:off x="5978988" y="5604472"/>
            <a:ext cx="21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62711F-EEBB-40D7-98F7-D2A5BF216750}"/>
              </a:ext>
            </a:extLst>
          </p:cNvPr>
          <p:cNvSpPr txBox="1"/>
          <p:nvPr/>
        </p:nvSpPr>
        <p:spPr>
          <a:xfrm>
            <a:off x="7241960" y="5604472"/>
            <a:ext cx="2102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Segment </a:t>
            </a:r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704ECCF-FA23-48BE-B9B3-1E4EAE561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3748087"/>
            <a:ext cx="2800350" cy="800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DA9E2B-594D-45BF-B1FC-6698A39D6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95" y="4756199"/>
            <a:ext cx="4762500" cy="42862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982686E-6F35-4392-A79E-3EA308713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899" y="5515322"/>
            <a:ext cx="29718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2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Dual Cross-attention Matching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80DF6-31B2-4AF6-8D66-080FFA53D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35" y="576662"/>
            <a:ext cx="4257675" cy="3848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671743-ABB4-40D6-AD6F-EF65BEADC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79" y="4424762"/>
            <a:ext cx="3019425" cy="3905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BDB245-D13C-4628-A2DD-24EFD48727F8}"/>
              </a:ext>
            </a:extLst>
          </p:cNvPr>
          <p:cNvSpPr/>
          <p:nvPr/>
        </p:nvSpPr>
        <p:spPr>
          <a:xfrm>
            <a:off x="7462760" y="1115177"/>
            <a:ext cx="792088" cy="1305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503384-F9BE-40CB-B2E5-3AAE8F67F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091" y="592068"/>
            <a:ext cx="733425" cy="32385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6DD60D-E88F-442E-AB73-6EA8AF895D9D}"/>
              </a:ext>
            </a:extLst>
          </p:cNvPr>
          <p:cNvSpPr/>
          <p:nvPr/>
        </p:nvSpPr>
        <p:spPr>
          <a:xfrm>
            <a:off x="8266133" y="1115176"/>
            <a:ext cx="792088" cy="1305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822098-6729-423C-B00D-11FA9BED4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103" y="573018"/>
            <a:ext cx="733425" cy="3429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9AB09B-5655-45C6-8B81-9774C5775E3B}"/>
              </a:ext>
            </a:extLst>
          </p:cNvPr>
          <p:cNvSpPr/>
          <p:nvPr/>
        </p:nvSpPr>
        <p:spPr>
          <a:xfrm>
            <a:off x="7402248" y="1052176"/>
            <a:ext cx="1713261" cy="150037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B274715-0BE3-4D44-AFEE-1D3DB505C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3329" y="4928197"/>
            <a:ext cx="4286250" cy="57150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7F7882-1036-4C4A-A5CA-42F08C0C4242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6946454" y="2552553"/>
            <a:ext cx="1312425" cy="237564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A935B628-4279-47C9-9E9D-735F4597F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615" y="2986087"/>
            <a:ext cx="40481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7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Aggregation</a:t>
            </a:r>
          </a:p>
          <a:p>
            <a:pPr lvl="1"/>
            <a:r>
              <a:rPr lang="ko-KR" altLang="en-US" dirty="0"/>
              <a:t>답변에 기반한 </a:t>
            </a:r>
            <a:br>
              <a:rPr lang="en-US" altLang="ko-KR" dirty="0"/>
            </a:br>
            <a:r>
              <a:rPr lang="en-US" altLang="ko-KR" dirty="0"/>
              <a:t>Segments</a:t>
            </a:r>
            <a:r>
              <a:rPr lang="ko-KR" altLang="en-US" dirty="0"/>
              <a:t> 간의 관계를 마지막으로 살펴서</a:t>
            </a:r>
            <a:br>
              <a:rPr lang="en-US" altLang="ko-KR" dirty="0"/>
            </a:br>
            <a:r>
              <a:rPr lang="ko-KR" altLang="en-US" dirty="0"/>
              <a:t>매칭 스코어를 매길 수 있음</a:t>
            </a:r>
            <a:endParaRPr lang="en-US" altLang="ko-KR" dirty="0"/>
          </a:p>
          <a:p>
            <a:pPr lvl="1"/>
            <a:r>
              <a:rPr lang="ko-KR" altLang="en-US" dirty="0"/>
              <a:t>이때 마지막 </a:t>
            </a:r>
            <a:r>
              <a:rPr lang="en-US" altLang="ko-KR" dirty="0"/>
              <a:t>GRU</a:t>
            </a:r>
            <a:r>
              <a:rPr lang="ko-KR" altLang="en-US" dirty="0"/>
              <a:t>의 출력은 마지막 </a:t>
            </a:r>
            <a:r>
              <a:rPr lang="en-US" altLang="ko-KR" dirty="0"/>
              <a:t>Segment</a:t>
            </a:r>
            <a:br>
              <a:rPr lang="en-US" altLang="ko-KR" dirty="0"/>
            </a:br>
            <a:r>
              <a:rPr lang="ko-KR" altLang="en-US" dirty="0"/>
              <a:t>의 출력을 사용</a:t>
            </a:r>
            <a:endParaRPr lang="en-US" altLang="ko-KR" dirty="0"/>
          </a:p>
          <a:p>
            <a:pPr lvl="1"/>
            <a:r>
              <a:rPr lang="en-US" altLang="ko-KR" dirty="0"/>
              <a:t>LL</a:t>
            </a:r>
            <a:r>
              <a:rPr lang="ko-KR" altLang="en-US" dirty="0"/>
              <a:t>의 입력으로는 마지막 </a:t>
            </a:r>
            <a:r>
              <a:rPr lang="en-US" altLang="ko-KR" dirty="0"/>
              <a:t>Segment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지금까지 모든 </a:t>
            </a:r>
            <a:r>
              <a:rPr lang="en-US" altLang="ko-KR" dirty="0"/>
              <a:t>topic segments</a:t>
            </a:r>
            <a:r>
              <a:rPr lang="ko-KR" altLang="en-US" dirty="0"/>
              <a:t>를 사용했을</a:t>
            </a:r>
            <a:br>
              <a:rPr lang="en-US" altLang="ko-KR" dirty="0"/>
            </a:br>
            <a:r>
              <a:rPr lang="ko-KR" altLang="en-US" dirty="0"/>
              <a:t>지라도 대화 특성상 답변은 마지막 </a:t>
            </a:r>
            <a:r>
              <a:rPr lang="en-US" altLang="ko-KR" dirty="0"/>
              <a:t>topic</a:t>
            </a:r>
            <a:br>
              <a:rPr lang="en-US" altLang="ko-KR" dirty="0"/>
            </a:br>
            <a:r>
              <a:rPr lang="en-US" altLang="ko-KR" dirty="0"/>
              <a:t>segment</a:t>
            </a:r>
            <a:r>
              <a:rPr lang="ko-KR" altLang="en-US" dirty="0"/>
              <a:t>와 관련이 높을 것이기 때문에 그 특성</a:t>
            </a:r>
            <a:br>
              <a:rPr lang="en-US" altLang="ko-KR" dirty="0"/>
            </a:br>
            <a:r>
              <a:rPr lang="ko-KR" altLang="en-US" dirty="0"/>
              <a:t>을 이 부분에서 반영함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7E55AD-1AF0-4104-B182-B048B83CA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871255"/>
            <a:ext cx="3209925" cy="3533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FE8535-FADA-4A8F-88F1-201A2C09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427051"/>
            <a:ext cx="2171700" cy="409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6424DA-811D-4D2C-95F9-7210EE9D1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500" y="4482015"/>
            <a:ext cx="4381500" cy="10191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6426F-C53A-4DB1-A249-A253416AE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95" y="5825433"/>
            <a:ext cx="4333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- Dataset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ko-KR" altLang="en-US" dirty="0"/>
              <a:t>새로 선보이는 </a:t>
            </a:r>
            <a:r>
              <a:rPr lang="en-US" altLang="ko-KR" dirty="0"/>
              <a:t>Task</a:t>
            </a:r>
            <a:r>
              <a:rPr lang="ko-KR" altLang="en-US" dirty="0"/>
              <a:t>이기 때문에 </a:t>
            </a:r>
            <a:r>
              <a:rPr lang="en-US" altLang="ko-KR" dirty="0"/>
              <a:t>annotation </a:t>
            </a:r>
            <a:r>
              <a:rPr lang="ko-KR" altLang="en-US" dirty="0"/>
              <a:t>데이터셋이 없음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우리 방법은 </a:t>
            </a:r>
            <a:r>
              <a:rPr lang="en-US" altLang="ko-KR" dirty="0"/>
              <a:t>unsupervised </a:t>
            </a:r>
            <a:r>
              <a:rPr lang="ko-KR" altLang="en-US" dirty="0"/>
              <a:t>지만 테스트하기 위한 </a:t>
            </a:r>
            <a:r>
              <a:rPr lang="en-US" altLang="ko-KR" dirty="0"/>
              <a:t>annotation</a:t>
            </a:r>
            <a:r>
              <a:rPr lang="ko-KR" altLang="en-US" dirty="0"/>
              <a:t>은 필요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 Chinese – 505 phone records of customer service on banking consultation with segmentation annotation(topic shift </a:t>
            </a:r>
            <a:r>
              <a:rPr lang="ko-KR" altLang="en-US" dirty="0"/>
              <a:t>존재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For English - 711 dialogues by joining dialogues from existing multi-turn dialogue datasets: </a:t>
            </a:r>
            <a:r>
              <a:rPr lang="en-US" altLang="ko-KR" dirty="0" err="1"/>
              <a:t>MultiWOZ</a:t>
            </a:r>
            <a:r>
              <a:rPr lang="en-US" altLang="ko-KR" dirty="0"/>
              <a:t> Corpus2 (Budzianowski et al. 2018) and Stanford Dialog Dataset (Eric et al. 2017) (</a:t>
            </a:r>
            <a:r>
              <a:rPr lang="ko-KR" altLang="en-US" dirty="0"/>
              <a:t>각 </a:t>
            </a:r>
            <a:r>
              <a:rPr lang="en-US" altLang="ko-KR" dirty="0"/>
              <a:t>Dialogue</a:t>
            </a:r>
            <a:r>
              <a:rPr lang="ko-KR" altLang="en-US" dirty="0"/>
              <a:t>는 </a:t>
            </a:r>
            <a:r>
              <a:rPr lang="en-US" altLang="ko-KR" dirty="0"/>
              <a:t>topic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개지만 합치면 </a:t>
            </a:r>
            <a:r>
              <a:rPr lang="en-US" altLang="ko-KR" dirty="0"/>
              <a:t>2</a:t>
            </a:r>
            <a:r>
              <a:rPr lang="ko-KR" altLang="en-US" dirty="0"/>
              <a:t>개로 </a:t>
            </a:r>
            <a:r>
              <a:rPr lang="en-US" altLang="ko-KR" dirty="0"/>
              <a:t>topic shift</a:t>
            </a:r>
            <a:r>
              <a:rPr lang="ko-KR" altLang="en-US" dirty="0"/>
              <a:t>가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기존의 데이터셋 사용</a:t>
            </a:r>
            <a:endParaRPr lang="en-US" altLang="ko-KR" dirty="0"/>
          </a:p>
          <a:p>
            <a:pPr lvl="1"/>
            <a:r>
              <a:rPr lang="en-US" altLang="ko-KR" dirty="0"/>
              <a:t>Ubuntu Corpus</a:t>
            </a:r>
          </a:p>
          <a:p>
            <a:pPr lvl="1"/>
            <a:r>
              <a:rPr lang="en-US" altLang="ko-KR" dirty="0" err="1"/>
              <a:t>Douban</a:t>
            </a:r>
            <a:r>
              <a:rPr lang="en-US" altLang="ko-KR" dirty="0"/>
              <a:t> Corpus – open domain, positive response</a:t>
            </a:r>
            <a:r>
              <a:rPr lang="ko-KR" altLang="en-US" dirty="0"/>
              <a:t>가 여러 개</a:t>
            </a:r>
            <a:endParaRPr lang="en-US" altLang="ko-KR" dirty="0"/>
          </a:p>
          <a:p>
            <a:pPr lvl="1"/>
            <a:r>
              <a:rPr lang="en-US" altLang="ko-KR" dirty="0"/>
              <a:t>E-commerce Corpus – topic shift</a:t>
            </a:r>
            <a:r>
              <a:rPr lang="ko-KR" altLang="en-US" dirty="0"/>
              <a:t>가 잘 나타나고 </a:t>
            </a:r>
            <a:r>
              <a:rPr lang="en-US" altLang="ko-KR" dirty="0"/>
              <a:t>annotation</a:t>
            </a:r>
            <a:r>
              <a:rPr lang="ko-KR" altLang="en-US" dirty="0"/>
              <a:t>이 쉽게 가능한 데이터셋 </a:t>
            </a:r>
            <a:r>
              <a:rPr lang="en-US" altLang="ko-KR" dirty="0"/>
              <a:t>= </a:t>
            </a:r>
            <a:r>
              <a:rPr lang="ko-KR" altLang="en-US" dirty="0"/>
              <a:t>본 논문이 저격하는 상황에 가장 잘 어울리는 데이터셋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025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Evaluation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Segmentation Metric</a:t>
            </a:r>
          </a:p>
          <a:p>
            <a:pPr lvl="1"/>
            <a:r>
              <a:rPr lang="en-US" altLang="ko-KR" dirty="0"/>
              <a:t>MAE(Mean Absolute Error)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(Takanobu</a:t>
            </a:r>
            <a:r>
              <a:rPr lang="ko-KR" altLang="en-US" dirty="0"/>
              <a:t> </a:t>
            </a:r>
            <a:r>
              <a:rPr lang="en-US" altLang="ko-KR" dirty="0"/>
              <a:t>et al. 2018), T=</a:t>
            </a:r>
            <a:r>
              <a:rPr lang="ko-KR" altLang="en-US" dirty="0"/>
              <a:t> </a:t>
            </a:r>
            <a:r>
              <a:rPr lang="en-US" altLang="ko-KR" dirty="0"/>
              <a:t>Dialogue</a:t>
            </a:r>
            <a:br>
              <a:rPr lang="en-US" altLang="ko-KR" dirty="0"/>
            </a:br>
            <a:r>
              <a:rPr lang="ko-KR" altLang="en-US" dirty="0"/>
              <a:t>실제 </a:t>
            </a:r>
            <a:r>
              <a:rPr lang="en-US" altLang="ko-KR" dirty="0"/>
              <a:t>segmentation </a:t>
            </a:r>
            <a:r>
              <a:rPr lang="ko-KR" altLang="en-US" dirty="0" err="1"/>
              <a:t>수랑</a:t>
            </a:r>
            <a:r>
              <a:rPr lang="ko-KR" altLang="en-US" dirty="0"/>
              <a:t> 예측된 </a:t>
            </a:r>
            <a:r>
              <a:rPr lang="en-US" altLang="ko-KR" dirty="0"/>
              <a:t>segmentation </a:t>
            </a:r>
            <a:r>
              <a:rPr lang="ko-KR" altLang="en-US" dirty="0"/>
              <a:t>수가 다르면 페널티</a:t>
            </a:r>
            <a:endParaRPr lang="en-US" altLang="ko-KR" dirty="0"/>
          </a:p>
          <a:p>
            <a:pPr lvl="1"/>
            <a:r>
              <a:rPr lang="en-US" altLang="ko-KR" dirty="0"/>
              <a:t>WD(Window Diff) = Dialogue</a:t>
            </a:r>
            <a:r>
              <a:rPr lang="ko-KR" altLang="en-US" dirty="0"/>
              <a:t>를 </a:t>
            </a:r>
            <a:r>
              <a:rPr lang="en-US" altLang="ko-KR" dirty="0"/>
              <a:t>Window</a:t>
            </a:r>
            <a:r>
              <a:rPr lang="ko-KR" altLang="en-US" dirty="0"/>
              <a:t>로 스캔하며 마찬가지로 실제</a:t>
            </a:r>
            <a:r>
              <a:rPr lang="en-US" altLang="ko-KR" dirty="0"/>
              <a:t>segmentation </a:t>
            </a:r>
            <a:r>
              <a:rPr lang="ko-KR" altLang="en-US" dirty="0" err="1"/>
              <a:t>수랑</a:t>
            </a:r>
            <a:r>
              <a:rPr lang="ko-KR" altLang="en-US" dirty="0"/>
              <a:t> 예측된 </a:t>
            </a:r>
            <a:r>
              <a:rPr lang="en-US" altLang="ko-KR" dirty="0"/>
              <a:t>segmentation </a:t>
            </a:r>
            <a:r>
              <a:rPr lang="ko-KR" altLang="en-US" dirty="0"/>
              <a:t>수가 다르면 페널티</a:t>
            </a:r>
            <a:endParaRPr lang="en-US" altLang="ko-KR" dirty="0"/>
          </a:p>
          <a:p>
            <a:pPr lvl="1"/>
            <a:r>
              <a:rPr lang="en-US" altLang="ko-KR" dirty="0"/>
              <a:t>F1 = segmentation </a:t>
            </a:r>
            <a:r>
              <a:rPr lang="ko-KR" altLang="en-US" dirty="0" err="1"/>
              <a:t>수랑</a:t>
            </a:r>
            <a:r>
              <a:rPr lang="ko-KR" altLang="en-US" dirty="0"/>
              <a:t> </a:t>
            </a:r>
            <a:r>
              <a:rPr lang="en-US" altLang="ko-KR" dirty="0"/>
              <a:t>boundary </a:t>
            </a:r>
            <a:r>
              <a:rPr lang="ko-KR" altLang="en-US" dirty="0"/>
              <a:t>위치까지 다 따짐</a:t>
            </a:r>
            <a:endParaRPr lang="en-US" altLang="ko-KR" dirty="0"/>
          </a:p>
          <a:p>
            <a:r>
              <a:rPr lang="en-US" altLang="ko-KR" dirty="0"/>
              <a:t>Retrieval Metric</a:t>
            </a:r>
          </a:p>
          <a:p>
            <a:pPr lvl="1"/>
            <a:r>
              <a:rPr lang="en-US" altLang="ko-KR" dirty="0"/>
              <a:t>                 = k</a:t>
            </a:r>
            <a:r>
              <a:rPr lang="ko-KR" altLang="en-US" dirty="0"/>
              <a:t>개 답변 후보를 골랐을 때 얼마나 많이 </a:t>
            </a:r>
            <a:r>
              <a:rPr lang="en-US" altLang="ko-KR" dirty="0"/>
              <a:t>positive</a:t>
            </a:r>
            <a:r>
              <a:rPr lang="ko-KR" altLang="en-US" dirty="0"/>
              <a:t>를 골랐는가</a:t>
            </a:r>
            <a:br>
              <a:rPr lang="en-US" altLang="ko-KR" dirty="0"/>
            </a:br>
            <a:r>
              <a:rPr lang="en-US" altLang="ko-KR" dirty="0"/>
              <a:t>(positive </a:t>
            </a:r>
            <a:r>
              <a:rPr lang="ko-KR" altLang="en-US" dirty="0"/>
              <a:t>답변이 여러 개면 유용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MRR = </a:t>
            </a:r>
            <a:r>
              <a:rPr lang="ko-KR" altLang="en-US" dirty="0"/>
              <a:t>얼마나 빨리 </a:t>
            </a:r>
            <a:r>
              <a:rPr lang="en-US" altLang="ko-KR" dirty="0"/>
              <a:t>positive </a:t>
            </a:r>
            <a:r>
              <a:rPr lang="ko-KR" altLang="en-US" dirty="0"/>
              <a:t>답변이 </a:t>
            </a:r>
            <a:r>
              <a:rPr lang="en-US" altLang="ko-KR" dirty="0"/>
              <a:t>1</a:t>
            </a:r>
            <a:r>
              <a:rPr lang="ko-KR" altLang="en-US" dirty="0"/>
              <a:t>개라도 나오는가</a:t>
            </a:r>
            <a:endParaRPr lang="en-US" altLang="ko-KR" dirty="0"/>
          </a:p>
          <a:p>
            <a:pPr lvl="1"/>
            <a:r>
              <a:rPr lang="en-US" altLang="ko-KR" dirty="0"/>
              <a:t>P@1 = Top 1 </a:t>
            </a:r>
            <a:r>
              <a:rPr lang="ko-KR" altLang="en-US" dirty="0"/>
              <a:t>답변이 실제로 </a:t>
            </a:r>
            <a:r>
              <a:rPr lang="en-US" altLang="ko-KR" dirty="0"/>
              <a:t>positive 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AP = </a:t>
            </a:r>
            <a:r>
              <a:rPr lang="en-US" altLang="ko-KR" dirty="0" err="1"/>
              <a:t>P@k</a:t>
            </a:r>
            <a:r>
              <a:rPr lang="ko-KR" altLang="en-US" dirty="0"/>
              <a:t>에서 </a:t>
            </a:r>
            <a:r>
              <a:rPr lang="en-US" altLang="ko-KR" dirty="0"/>
              <a:t>k</a:t>
            </a:r>
            <a:r>
              <a:rPr lang="ko-KR" altLang="en-US" dirty="0"/>
              <a:t>를 여러 경우로 해서 평균 낸 것</a:t>
            </a:r>
            <a:r>
              <a:rPr lang="en-US" altLang="ko-KR" dirty="0"/>
              <a:t>(</a:t>
            </a:r>
            <a:r>
              <a:rPr lang="ko-KR" altLang="en-US" dirty="0"/>
              <a:t>한 </a:t>
            </a:r>
            <a:r>
              <a:rPr lang="en-US" altLang="ko-KR" dirty="0"/>
              <a:t>agent</a:t>
            </a:r>
            <a:r>
              <a:rPr lang="ko-KR" altLang="en-US" dirty="0"/>
              <a:t>에게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MAP = AP</a:t>
            </a:r>
            <a:r>
              <a:rPr lang="ko-KR" altLang="en-US" dirty="0"/>
              <a:t>를 여러 </a:t>
            </a:r>
            <a:r>
              <a:rPr lang="en-US" altLang="ko-KR" dirty="0"/>
              <a:t>agent</a:t>
            </a:r>
            <a:r>
              <a:rPr lang="ko-KR" altLang="en-US" dirty="0"/>
              <a:t>에 실행해서 평균 낸 것</a:t>
            </a:r>
            <a:endParaRPr lang="en-US" altLang="ko-KR" dirty="0"/>
          </a:p>
          <a:p>
            <a:pPr lvl="1"/>
            <a:r>
              <a:rPr lang="en-US" altLang="ko-KR" dirty="0" err="1"/>
              <a:t>Hits@k</a:t>
            </a:r>
            <a:r>
              <a:rPr lang="en-US" altLang="ko-KR" dirty="0"/>
              <a:t> = binary = k</a:t>
            </a:r>
            <a:r>
              <a:rPr lang="ko-KR" altLang="en-US" dirty="0"/>
              <a:t>개중 </a:t>
            </a:r>
            <a:r>
              <a:rPr lang="en-US" altLang="ko-KR" dirty="0"/>
              <a:t>1</a:t>
            </a:r>
            <a:r>
              <a:rPr lang="ko-KR" altLang="en-US" dirty="0"/>
              <a:t>개라도 </a:t>
            </a:r>
            <a:r>
              <a:rPr lang="en-US" altLang="ko-KR" dirty="0"/>
              <a:t>positive</a:t>
            </a:r>
            <a:r>
              <a:rPr lang="ko-KR" altLang="en-US" dirty="0"/>
              <a:t>면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A4473A-ED13-4355-A766-AC116FBF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96752"/>
            <a:ext cx="4467225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4EAE0C-11B6-44A9-99DE-8CB74073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789040"/>
            <a:ext cx="8667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8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Results – Topic-aware segmentation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TextTiling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classic text segmentation algorithm</a:t>
            </a:r>
          </a:p>
          <a:p>
            <a:r>
              <a:rPr lang="en-US" altLang="ko-KR" dirty="0" err="1"/>
              <a:t>GloVe</a:t>
            </a:r>
            <a:r>
              <a:rPr lang="en-US" altLang="ko-KR" dirty="0"/>
              <a:t> </a:t>
            </a:r>
            <a:r>
              <a:rPr lang="ko-KR" altLang="en-US" dirty="0"/>
              <a:t>경우를 제외하고 본 논문에서 모두 성능이 높음</a:t>
            </a:r>
            <a:endParaRPr lang="en-US" altLang="ko-KR" dirty="0"/>
          </a:p>
          <a:p>
            <a:r>
              <a:rPr lang="en-US" altLang="ko-KR" dirty="0" err="1"/>
              <a:t>TextTiling</a:t>
            </a:r>
            <a:r>
              <a:rPr lang="ko-KR" altLang="en-US" dirty="0"/>
              <a:t>은 </a:t>
            </a:r>
            <a:r>
              <a:rPr lang="en-US" altLang="ko-KR" dirty="0"/>
              <a:t>MAE</a:t>
            </a:r>
            <a:r>
              <a:rPr lang="ko-KR" altLang="en-US" dirty="0"/>
              <a:t>가 높음 </a:t>
            </a:r>
            <a:r>
              <a:rPr lang="en-US" altLang="ko-KR" dirty="0"/>
              <a:t>=&gt; topic round</a:t>
            </a:r>
            <a:r>
              <a:rPr lang="ko-KR" altLang="en-US" dirty="0"/>
              <a:t>의 턴 수를 무시하기 때문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Retrieval </a:t>
            </a:r>
            <a:r>
              <a:rPr lang="ko-KR" altLang="en-US" dirty="0"/>
              <a:t>과정은 </a:t>
            </a:r>
            <a:r>
              <a:rPr lang="en-US" altLang="ko-KR" dirty="0"/>
              <a:t>BERT[CLS] Segmentation</a:t>
            </a:r>
            <a:r>
              <a:rPr lang="ko-KR" altLang="en-US" dirty="0"/>
              <a:t>을 사용할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29AE7-B2CE-4EAD-BB16-9078CCB3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686" y="826916"/>
            <a:ext cx="6038627" cy="28190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012C74A-D7BA-4DC1-A36E-529AB668F312}"/>
              </a:ext>
            </a:extLst>
          </p:cNvPr>
          <p:cNvSpPr/>
          <p:nvPr/>
        </p:nvSpPr>
        <p:spPr>
          <a:xfrm>
            <a:off x="3923928" y="191683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BBA617-1862-4462-8197-300393FC81C6}"/>
              </a:ext>
            </a:extLst>
          </p:cNvPr>
          <p:cNvSpPr/>
          <p:nvPr/>
        </p:nvSpPr>
        <p:spPr>
          <a:xfrm>
            <a:off x="3923928" y="2708920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47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Results – Response Selection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E-commerce</a:t>
            </a:r>
            <a:r>
              <a:rPr lang="ko-KR" altLang="en-US" dirty="0"/>
              <a:t>에서 효과를 보이며 나머지 데이터셋에서는 미지근한 효과</a:t>
            </a:r>
            <a:endParaRPr lang="en-US" altLang="ko-KR" dirty="0"/>
          </a:p>
          <a:p>
            <a:pPr lvl="1"/>
            <a:r>
              <a:rPr lang="en-US" altLang="ko-KR" dirty="0"/>
              <a:t>Topic shift</a:t>
            </a:r>
            <a:r>
              <a:rPr lang="ko-KR" altLang="en-US" dirty="0"/>
              <a:t>가 발생하는 데이터 셋이기 때문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본 논문의 방법론은 </a:t>
            </a:r>
            <a:r>
              <a:rPr lang="en-US" altLang="ko-KR" dirty="0"/>
              <a:t>Topic shift</a:t>
            </a:r>
            <a:r>
              <a:rPr lang="ko-KR" altLang="en-US" dirty="0"/>
              <a:t>가 일어나는 특수한 환경을 저격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57D0CA-70CB-4808-BF43-67F4F558D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20688"/>
            <a:ext cx="8568952" cy="40086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77DA22A-C27F-49D0-BD61-3BBC6165A25D}"/>
              </a:ext>
            </a:extLst>
          </p:cNvPr>
          <p:cNvSpPr/>
          <p:nvPr/>
        </p:nvSpPr>
        <p:spPr>
          <a:xfrm>
            <a:off x="323528" y="4149080"/>
            <a:ext cx="8568952" cy="48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8A1428-296F-4689-A279-0B643981A7F7}"/>
              </a:ext>
            </a:extLst>
          </p:cNvPr>
          <p:cNvSpPr/>
          <p:nvPr/>
        </p:nvSpPr>
        <p:spPr>
          <a:xfrm>
            <a:off x="3491880" y="4149080"/>
            <a:ext cx="432048" cy="38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FD8FB5-E029-48C0-A7F3-668DFC3F7520}"/>
              </a:ext>
            </a:extLst>
          </p:cNvPr>
          <p:cNvSpPr/>
          <p:nvPr/>
        </p:nvSpPr>
        <p:spPr>
          <a:xfrm>
            <a:off x="7415808" y="4171338"/>
            <a:ext cx="432048" cy="458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1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Ablation Studies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E-commerce</a:t>
            </a:r>
            <a:r>
              <a:rPr lang="ko-KR" altLang="en-US" dirty="0"/>
              <a:t>에서 </a:t>
            </a:r>
            <a:r>
              <a:rPr lang="ko-KR" altLang="en-US" dirty="0" err="1"/>
              <a:t>영향를</a:t>
            </a:r>
            <a:r>
              <a:rPr lang="ko-KR" altLang="en-US" dirty="0"/>
              <a:t> 보이며 나머지 데이터셋에서는 미지근한 효과</a:t>
            </a:r>
            <a:endParaRPr lang="en-US" altLang="ko-KR" dirty="0"/>
          </a:p>
          <a:p>
            <a:pPr lvl="1"/>
            <a:r>
              <a:rPr lang="en-US" altLang="ko-KR" dirty="0"/>
              <a:t>Topic shift</a:t>
            </a:r>
            <a:r>
              <a:rPr lang="ko-KR" altLang="en-US" dirty="0"/>
              <a:t>가 발생하는 데이터 셋이기 때문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본 논문의 방법론은 </a:t>
            </a:r>
            <a:r>
              <a:rPr lang="en-US" altLang="ko-KR" dirty="0"/>
              <a:t>Topic shift</a:t>
            </a:r>
            <a:r>
              <a:rPr lang="ko-KR" altLang="en-US" dirty="0"/>
              <a:t>가 일어나는 특수한 환경을 저격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4B5CA1-12BE-46CD-A8CA-CEB79E8A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2903212"/>
            <a:ext cx="5148572" cy="2346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DFE4C3-D52B-472D-A9FB-772DBBB5D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989" y="502409"/>
            <a:ext cx="4804940" cy="261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53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Exploring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Modes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Separated Segment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를 따로 인코딩</a:t>
            </a:r>
            <a:endParaRPr lang="en-US" altLang="ko-KR" dirty="0"/>
          </a:p>
          <a:p>
            <a:pPr lvl="1"/>
            <a:r>
              <a:rPr lang="en-US" altLang="ko-KR" dirty="0"/>
              <a:t>Segments </a:t>
            </a:r>
            <a:r>
              <a:rPr lang="ko-KR" altLang="en-US" dirty="0"/>
              <a:t>간의 교류가 없고 </a:t>
            </a:r>
            <a:r>
              <a:rPr lang="en-US" altLang="ko-KR" dirty="0"/>
              <a:t>Segment</a:t>
            </a:r>
            <a:r>
              <a:rPr lang="ko-KR" altLang="en-US" dirty="0"/>
              <a:t>와 </a:t>
            </a:r>
            <a:r>
              <a:rPr lang="en-US" altLang="ko-KR" dirty="0"/>
              <a:t>Candidate </a:t>
            </a:r>
            <a:r>
              <a:rPr lang="ko-KR" altLang="en-US" dirty="0"/>
              <a:t>사이에서도 교류가 없음</a:t>
            </a:r>
            <a:endParaRPr lang="en-US" altLang="ko-KR" dirty="0"/>
          </a:p>
          <a:p>
            <a:pPr lvl="1"/>
            <a:r>
              <a:rPr lang="ko-KR" altLang="en-US" dirty="0"/>
              <a:t>따라서 각 </a:t>
            </a:r>
            <a:r>
              <a:rPr lang="en-US" altLang="ko-KR" dirty="0"/>
              <a:t>Segment </a:t>
            </a:r>
            <a:r>
              <a:rPr lang="ko-KR" altLang="en-US" dirty="0"/>
              <a:t>자신이 어떤 토픽인지는 알게 되는데 전체적으로 봤을 때는 다른 </a:t>
            </a:r>
            <a:r>
              <a:rPr lang="en-US" altLang="ko-KR" dirty="0"/>
              <a:t>Segment</a:t>
            </a:r>
            <a:r>
              <a:rPr lang="ko-KR" altLang="en-US" dirty="0"/>
              <a:t>와 구분되려는 능력이 떨어져서 오히려 </a:t>
            </a:r>
            <a:r>
              <a:rPr lang="en-US" altLang="ko-KR" dirty="0"/>
              <a:t>Topic-mixed </a:t>
            </a:r>
            <a:r>
              <a:rPr lang="ko-KR" altLang="en-US" dirty="0"/>
              <a:t>하게 돼 성능이 떨어지게 됨</a:t>
            </a:r>
            <a:endParaRPr lang="en-US" altLang="ko-KR" dirty="0"/>
          </a:p>
          <a:p>
            <a:r>
              <a:rPr lang="en-US" altLang="ko-KR" dirty="0"/>
              <a:t>Concatenated Utterance</a:t>
            </a:r>
          </a:p>
          <a:p>
            <a:pPr lvl="1"/>
            <a:r>
              <a:rPr lang="en-US" altLang="ko-KR" dirty="0"/>
              <a:t>Basic unit</a:t>
            </a:r>
            <a:r>
              <a:rPr lang="ko-KR" altLang="en-US" dirty="0"/>
              <a:t>을 </a:t>
            </a:r>
            <a:r>
              <a:rPr lang="en-US" altLang="ko-KR" dirty="0"/>
              <a:t>segment</a:t>
            </a:r>
            <a:r>
              <a:rPr lang="ko-KR" altLang="en-US" dirty="0"/>
              <a:t>가 아닌 그냥 </a:t>
            </a:r>
            <a:r>
              <a:rPr lang="en-US" altLang="ko-KR" dirty="0"/>
              <a:t>utterance</a:t>
            </a:r>
            <a:r>
              <a:rPr lang="ko-KR" altLang="en-US" dirty="0"/>
              <a:t>로 바꿈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Segmentation Part </a:t>
            </a:r>
            <a:r>
              <a:rPr lang="ko-KR" altLang="en-US" dirty="0"/>
              <a:t>전체가 사라진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관련 있는 부분을 집중하고 관련 없는 부분은 덜 집중하는 능력이 떨어짐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C7DA1-7926-4D7F-885B-8EE42D02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48" y="1"/>
            <a:ext cx="3855165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99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Exploring</a:t>
            </a:r>
            <a:r>
              <a:rPr lang="ko-KR" altLang="en-US" dirty="0"/>
              <a:t> </a:t>
            </a:r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Modes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Max-pool (match)</a:t>
            </a:r>
          </a:p>
          <a:p>
            <a:r>
              <a:rPr lang="en-US" altLang="ko-KR" dirty="0"/>
              <a:t>Sum (match)</a:t>
            </a:r>
          </a:p>
          <a:p>
            <a:r>
              <a:rPr lang="en-US" altLang="ko-KR" dirty="0"/>
              <a:t>Sum (aggregation)</a:t>
            </a:r>
          </a:p>
          <a:p>
            <a:r>
              <a:rPr lang="ko-KR" altLang="en-US" dirty="0"/>
              <a:t>모두 다 기존 보다는 성능 떨어짐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BERT</a:t>
            </a:r>
            <a:r>
              <a:rPr lang="ko-KR" altLang="en-US" dirty="0"/>
              <a:t>보다는 성능 높음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EC7DA1-7926-4D7F-885B-8EE42D02A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748" y="1"/>
            <a:ext cx="3855165" cy="17008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B689358-DFB1-451E-B633-F1D85D7FE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606399"/>
            <a:ext cx="6804248" cy="31015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E29143-B301-428E-8477-82FD79FF0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9732"/>
            <a:ext cx="9144000" cy="1985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99A21C-251E-4CED-907E-F7935772DEB9}"/>
              </a:ext>
            </a:extLst>
          </p:cNvPr>
          <p:cNvSpPr/>
          <p:nvPr/>
        </p:nvSpPr>
        <p:spPr>
          <a:xfrm>
            <a:off x="7668344" y="3284984"/>
            <a:ext cx="14756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4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3D54B7-15B2-4DB6-A3F0-9ABDE04A3CD6}"/>
              </a:ext>
            </a:extLst>
          </p:cNvPr>
          <p:cNvSpPr txBox="1"/>
          <p:nvPr/>
        </p:nvSpPr>
        <p:spPr>
          <a:xfrm>
            <a:off x="437268" y="332811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spc="-12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67ACF-C331-474C-8319-25070A98925A}"/>
              </a:ext>
            </a:extLst>
          </p:cNvPr>
          <p:cNvCxnSpPr/>
          <p:nvPr/>
        </p:nvCxnSpPr>
        <p:spPr>
          <a:xfrm>
            <a:off x="3858307" y="1977148"/>
            <a:ext cx="0" cy="351754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E26577-3E57-419D-8EBA-24D368C4EC8B}"/>
              </a:ext>
            </a:extLst>
          </p:cNvPr>
          <p:cNvSpPr txBox="1"/>
          <p:nvPr/>
        </p:nvSpPr>
        <p:spPr>
          <a:xfrm>
            <a:off x="3968506" y="2150873"/>
            <a:ext cx="49959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Introduction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Related Work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Approach(Commonsense-aware Keyword-Guided neural Conversational model, CKC)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Experiments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altLang="ko-KR" sz="2000" b="1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Conclusion and Future Work</a:t>
            </a:r>
          </a:p>
          <a:p>
            <a:pPr>
              <a:spcAft>
                <a:spcPts val="1200"/>
              </a:spcAft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ko-KR" sz="2000" spc="-100" dirty="0">
              <a:solidFill>
                <a:schemeClr val="bg1">
                  <a:lumMod val="7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7">
            <a:extLst>
              <a:ext uri="{FF2B5EF4-FFF2-40B4-BE49-F238E27FC236}">
                <a16:creationId xmlns:a16="http://schemas.microsoft.com/office/drawing/2014/main" id="{C2467F56-D282-4F78-8420-3B6E41C466EE}"/>
              </a:ext>
            </a:extLst>
          </p:cNvPr>
          <p:cNvSpPr/>
          <p:nvPr/>
        </p:nvSpPr>
        <p:spPr>
          <a:xfrm>
            <a:off x="264319" y="404665"/>
            <a:ext cx="8615362" cy="893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2800" dirty="0"/>
              <a:t>Filling the Gap of Utterance-aware and Speaker-aware Representation for Multi-turn Dialogue</a:t>
            </a:r>
            <a:endParaRPr lang="en-US" altLang="ko-KR" sz="2800" spc="-1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35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Effects of Topic-aware Segmentation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29A8D9-ABA4-4343-A65E-F374531F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논문의 </a:t>
            </a:r>
            <a:r>
              <a:rPr lang="en-US" altLang="ko-KR" dirty="0"/>
              <a:t>Segmentation</a:t>
            </a:r>
            <a:r>
              <a:rPr lang="ko-KR" altLang="en-US" dirty="0"/>
              <a:t>과 </a:t>
            </a:r>
            <a:r>
              <a:rPr lang="en-US" altLang="ko-KR" dirty="0"/>
              <a:t>Fixed length</a:t>
            </a:r>
            <a:r>
              <a:rPr lang="ko-KR" altLang="en-US" dirty="0"/>
              <a:t>로 </a:t>
            </a:r>
            <a:r>
              <a:rPr lang="en-US" altLang="ko-KR" dirty="0"/>
              <a:t>Segmentation </a:t>
            </a:r>
            <a:r>
              <a:rPr lang="ko-KR" altLang="en-US" dirty="0"/>
              <a:t>했을 때 차이 비교 </a:t>
            </a:r>
            <a:r>
              <a:rPr lang="en-US" altLang="ko-KR" dirty="0"/>
              <a:t>(x</a:t>
            </a:r>
            <a:r>
              <a:rPr lang="ko-KR" altLang="en-US" dirty="0"/>
              <a:t>축의 </a:t>
            </a:r>
            <a:r>
              <a:rPr lang="en-US" altLang="ko-KR" dirty="0"/>
              <a:t>cut range</a:t>
            </a:r>
            <a:r>
              <a:rPr lang="ko-KR" altLang="en-US" dirty="0"/>
              <a:t>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Fixed</a:t>
            </a:r>
            <a:r>
              <a:rPr lang="ko-KR" altLang="en-US" dirty="0"/>
              <a:t>로 하면 </a:t>
            </a:r>
            <a:r>
              <a:rPr lang="en-US" altLang="ko-KR" dirty="0"/>
              <a:t>topic-agnostic </a:t>
            </a:r>
            <a:r>
              <a:rPr lang="ko-KR" altLang="en-US" dirty="0"/>
              <a:t>해져 성능이 낮아짐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866609A-173D-43E1-A523-18EB48E9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1" y="2852936"/>
            <a:ext cx="4292898" cy="28738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029851-71F9-49DC-A42A-C3CE6245F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738" y="2707357"/>
            <a:ext cx="4178923" cy="331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4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 – Conclusion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Topic-aware multi-turn dialogue</a:t>
            </a:r>
            <a:r>
              <a:rPr lang="ko-KR" altLang="en-US" dirty="0"/>
              <a:t>를 처음 제안</a:t>
            </a:r>
            <a:endParaRPr lang="en-US" altLang="ko-KR" dirty="0"/>
          </a:p>
          <a:p>
            <a:r>
              <a:rPr lang="en-US" altLang="ko-KR" dirty="0"/>
              <a:t>Two new datasets with topic boundary annotation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Effective topic-aware segmentation algorithm </a:t>
            </a:r>
            <a:r>
              <a:rPr lang="ko-KR" altLang="en-US" dirty="0"/>
              <a:t>제안</a:t>
            </a:r>
            <a:endParaRPr lang="en-US" altLang="ko-KR" dirty="0"/>
          </a:p>
          <a:p>
            <a:r>
              <a:rPr lang="en-US" altLang="ko-KR" dirty="0"/>
              <a:t>Topic-aware dual-attention matching network </a:t>
            </a:r>
            <a:r>
              <a:rPr lang="ko-KR" altLang="en-US" dirty="0"/>
              <a:t>제안</a:t>
            </a:r>
            <a:endParaRPr lang="en-US" altLang="ko-KR" dirty="0"/>
          </a:p>
          <a:p>
            <a:r>
              <a:rPr lang="en-US" altLang="ko-KR" dirty="0"/>
              <a:t>Topic-aware clues</a:t>
            </a:r>
            <a:r>
              <a:rPr lang="ko-KR" altLang="en-US" dirty="0"/>
              <a:t>를 잘 찾아내며 벤치마크에서 </a:t>
            </a:r>
            <a:r>
              <a:rPr lang="en-US" altLang="ko-KR" dirty="0"/>
              <a:t>SOTA </a:t>
            </a:r>
            <a:r>
              <a:rPr lang="ko-KR" altLang="en-US" dirty="0"/>
              <a:t>달성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89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Retrieval-based </a:t>
            </a:r>
            <a:r>
              <a:rPr lang="ko-KR" altLang="en-US" dirty="0"/>
              <a:t>방식의 변화</a:t>
            </a:r>
            <a:endParaRPr lang="en-US" altLang="ko-KR" dirty="0"/>
          </a:p>
          <a:p>
            <a:pPr lvl="1"/>
            <a:r>
              <a:rPr lang="en-US" altLang="ko-KR" dirty="0"/>
              <a:t>Context</a:t>
            </a:r>
            <a:r>
              <a:rPr lang="ko-KR" altLang="en-US" dirty="0"/>
              <a:t> 전체와 </a:t>
            </a:r>
            <a:r>
              <a:rPr lang="en-US" altLang="ko-KR" dirty="0"/>
              <a:t>Response Candidate</a:t>
            </a:r>
            <a:r>
              <a:rPr lang="ko-KR" altLang="en-US" dirty="0"/>
              <a:t>를 </a:t>
            </a:r>
            <a:r>
              <a:rPr lang="en-US" altLang="ko-KR" dirty="0"/>
              <a:t>Concatenate</a:t>
            </a:r>
            <a:r>
              <a:rPr lang="ko-KR" altLang="en-US" dirty="0"/>
              <a:t> 하여 매칭</a:t>
            </a:r>
            <a:r>
              <a:rPr lang="en-US" altLang="ko-KR" dirty="0"/>
              <a:t>(2015~2016)</a:t>
            </a:r>
          </a:p>
          <a:p>
            <a:pPr lvl="1"/>
            <a:r>
              <a:rPr lang="en-US" altLang="ko-KR" dirty="0"/>
              <a:t>Each Utterance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r>
              <a:rPr lang="ko-KR" altLang="en-US" dirty="0"/>
              <a:t> </a:t>
            </a:r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interaction</a:t>
            </a:r>
            <a:r>
              <a:rPr lang="ko-KR" altLang="en-US" dirty="0"/>
              <a:t>을 찾으려 함</a:t>
            </a:r>
            <a:r>
              <a:rPr lang="en-US" altLang="ko-KR" dirty="0"/>
              <a:t>(~2019)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en-US" altLang="ko-KR" dirty="0"/>
              <a:t>Encoder(RNN, </a:t>
            </a:r>
            <a:r>
              <a:rPr lang="en-US" altLang="ko-KR" dirty="0" err="1"/>
              <a:t>PrLM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Matching Network(</a:t>
            </a:r>
            <a:r>
              <a:rPr lang="ko-KR" altLang="en-US" dirty="0"/>
              <a:t>설계마다 다름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ex) MSN(Yuan et al. 2019)</a:t>
            </a:r>
            <a:r>
              <a:rPr lang="ko-KR" altLang="en-US" dirty="0"/>
              <a:t>는 매칭 </a:t>
            </a:r>
            <a:r>
              <a:rPr lang="en-US" altLang="ko-KR" dirty="0"/>
              <a:t>noise</a:t>
            </a:r>
            <a:r>
              <a:rPr lang="ko-KR" altLang="en-US" dirty="0"/>
              <a:t>를 줄이기 위해 </a:t>
            </a:r>
            <a:r>
              <a:rPr lang="ko-KR" altLang="en-US" dirty="0" err="1"/>
              <a:t>관련있는</a:t>
            </a:r>
            <a:r>
              <a:rPr lang="ko-KR" altLang="en-US" dirty="0"/>
              <a:t> </a:t>
            </a:r>
            <a:r>
              <a:rPr lang="en-US" altLang="ko-KR" dirty="0"/>
              <a:t>utterances</a:t>
            </a:r>
            <a:r>
              <a:rPr lang="ko-KR" altLang="en-US" dirty="0"/>
              <a:t>만 선택하는 </a:t>
            </a:r>
            <a:r>
              <a:rPr lang="en-US" altLang="ko-KR" dirty="0"/>
              <a:t>multi-hop selector matching network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본 논문에서는 </a:t>
            </a:r>
            <a:r>
              <a:rPr lang="en-US" altLang="ko-KR" dirty="0"/>
              <a:t>Each Topic Segment</a:t>
            </a:r>
            <a:r>
              <a:rPr lang="ko-KR" altLang="en-US" dirty="0"/>
              <a:t>와 </a:t>
            </a:r>
            <a:r>
              <a:rPr lang="en-US" altLang="ko-KR" dirty="0"/>
              <a:t>Response Candidate</a:t>
            </a:r>
            <a:r>
              <a:rPr lang="ko-KR" altLang="en-US" dirty="0"/>
              <a:t>의 </a:t>
            </a:r>
            <a:r>
              <a:rPr lang="ko-KR" altLang="en-US" dirty="0" err="1"/>
              <a:t>매칭을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따짐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8E4B2D-1C05-4037-BB43-AA0924D6D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3695441"/>
            <a:ext cx="4962525" cy="25241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392B6F-E796-49F3-BB2E-184085705FFB}"/>
              </a:ext>
            </a:extLst>
          </p:cNvPr>
          <p:cNvSpPr/>
          <p:nvPr/>
        </p:nvSpPr>
        <p:spPr>
          <a:xfrm>
            <a:off x="2090737" y="4077072"/>
            <a:ext cx="4962525" cy="13681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DB5F1-11E2-4256-857F-B94B1B4BE7BC}"/>
              </a:ext>
            </a:extLst>
          </p:cNvPr>
          <p:cNvSpPr/>
          <p:nvPr/>
        </p:nvSpPr>
        <p:spPr>
          <a:xfrm>
            <a:off x="2090736" y="5445224"/>
            <a:ext cx="4962525" cy="774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DECE9-B04D-4D26-8AB7-E17FC8450ACE}"/>
              </a:ext>
            </a:extLst>
          </p:cNvPr>
          <p:cNvSpPr txBox="1"/>
          <p:nvPr/>
        </p:nvSpPr>
        <p:spPr>
          <a:xfrm>
            <a:off x="6228184" y="4379130"/>
            <a:ext cx="3783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 Segment 1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가격에 대해 대화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0AB3F-DFAE-4A54-A8EC-80ACE5434861}"/>
              </a:ext>
            </a:extLst>
          </p:cNvPr>
          <p:cNvSpPr txBox="1"/>
          <p:nvPr/>
        </p:nvSpPr>
        <p:spPr>
          <a:xfrm>
            <a:off x="6228183" y="5488241"/>
            <a:ext cx="3783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Topic Segment 2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(nut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clips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b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대해 대화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4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Topic-aware </a:t>
            </a:r>
            <a:r>
              <a:rPr lang="ko-KR" altLang="en-US" dirty="0"/>
              <a:t>방식의 매칭 시스템이 필요한 이유</a:t>
            </a:r>
            <a:endParaRPr lang="en-US" altLang="ko-KR" dirty="0"/>
          </a:p>
          <a:p>
            <a:pPr lvl="1"/>
            <a:r>
              <a:rPr lang="ko-KR" altLang="en-US" dirty="0"/>
              <a:t>맥락</a:t>
            </a:r>
            <a:r>
              <a:rPr lang="en-US" altLang="ko-KR" dirty="0"/>
              <a:t>(</a:t>
            </a:r>
            <a:r>
              <a:rPr lang="ko-KR" altLang="en-US" dirty="0"/>
              <a:t>토픽</a:t>
            </a:r>
            <a:r>
              <a:rPr lang="en-US" altLang="ko-KR" dirty="0"/>
              <a:t>)</a:t>
            </a:r>
            <a:r>
              <a:rPr lang="ko-KR" altLang="en-US" dirty="0"/>
              <a:t>이 바뀌는 </a:t>
            </a:r>
            <a:r>
              <a:rPr lang="ko-KR" altLang="en-US" dirty="0" err="1"/>
              <a:t>멀티턴</a:t>
            </a:r>
            <a:r>
              <a:rPr lang="ko-KR" altLang="en-US" dirty="0"/>
              <a:t> 대화가 존재</a:t>
            </a:r>
            <a:r>
              <a:rPr lang="en-US" altLang="ko-KR" b="1" dirty="0"/>
              <a:t>(</a:t>
            </a:r>
            <a:r>
              <a:rPr lang="ko-KR" altLang="en-US" b="1" dirty="0"/>
              <a:t>본 논문 제안은 이런 상황에서 잘 작동</a:t>
            </a:r>
            <a:r>
              <a:rPr lang="en-US" altLang="ko-KR" b="1" dirty="0"/>
              <a:t>)</a:t>
            </a:r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Context</a:t>
            </a:r>
            <a:r>
              <a:rPr lang="ko-KR" altLang="en-US" dirty="0"/>
              <a:t>를 </a:t>
            </a:r>
            <a:r>
              <a:rPr lang="en-US" altLang="ko-KR" dirty="0"/>
              <a:t>Topic </a:t>
            </a:r>
            <a:r>
              <a:rPr lang="ko-KR" altLang="en-US" dirty="0"/>
              <a:t>별로 </a:t>
            </a:r>
            <a:r>
              <a:rPr lang="en-US" altLang="ko-KR" dirty="0"/>
              <a:t>Segmenting </a:t>
            </a:r>
            <a:r>
              <a:rPr lang="ko-KR" altLang="en-US" dirty="0"/>
              <a:t>한 다음 </a:t>
            </a:r>
            <a:r>
              <a:rPr lang="ko-KR" altLang="en-US"/>
              <a:t>각 </a:t>
            </a:r>
            <a:r>
              <a:rPr lang="en-US" altLang="ko-KR"/>
              <a:t>Segment</a:t>
            </a:r>
            <a:r>
              <a:rPr lang="ko-KR" altLang="en-US"/>
              <a:t>와  </a:t>
            </a:r>
            <a:r>
              <a:rPr lang="en-US" altLang="ko-KR" dirty="0"/>
              <a:t>Candidate</a:t>
            </a:r>
            <a:r>
              <a:rPr lang="ko-KR" altLang="en-US" dirty="0"/>
              <a:t>를 비교해야 함</a:t>
            </a:r>
            <a:endParaRPr lang="en-US" altLang="ko-KR" dirty="0"/>
          </a:p>
          <a:p>
            <a:pPr lvl="1"/>
            <a:r>
              <a:rPr lang="ko-KR" altLang="en-US" dirty="0"/>
              <a:t>하지만 이전 논문들은</a:t>
            </a:r>
            <a:r>
              <a:rPr lang="en-US" altLang="ko-KR" dirty="0"/>
              <a:t> Context</a:t>
            </a:r>
            <a:r>
              <a:rPr lang="ko-KR" altLang="en-US" dirty="0"/>
              <a:t>에 </a:t>
            </a:r>
            <a:r>
              <a:rPr lang="en-US" altLang="ko-KR" dirty="0"/>
              <a:t>n-gram</a:t>
            </a:r>
            <a:r>
              <a:rPr lang="ko-KR" altLang="en-US" dirty="0"/>
              <a:t>을 적용하여 </a:t>
            </a:r>
            <a:r>
              <a:rPr lang="en-US" altLang="ko-KR" dirty="0"/>
              <a:t>Topic-agnostic &amp; Topic-mixed</a:t>
            </a:r>
            <a:r>
              <a:rPr lang="ko-KR" altLang="en-US" dirty="0"/>
              <a:t>하게 나누고 그것을 통해 매칭하였음</a:t>
            </a:r>
            <a:endParaRPr lang="en-US" altLang="ko-KR" dirty="0"/>
          </a:p>
          <a:p>
            <a:pPr lvl="2"/>
            <a:r>
              <a:rPr lang="ko-KR" altLang="en-US" dirty="0"/>
              <a:t>토픽이 겹친 발화들이 </a:t>
            </a:r>
            <a:r>
              <a:rPr lang="en-US" altLang="ko-KR" dirty="0"/>
              <a:t>Basic Unit</a:t>
            </a:r>
            <a:r>
              <a:rPr lang="ko-KR" altLang="en-US" dirty="0"/>
              <a:t>으로 사용되니까 어느 부분이 답변 선택에 도움 되는지 따지기 애매할 수 있음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토픽 별로 </a:t>
            </a:r>
            <a:r>
              <a:rPr lang="en-US" altLang="ko-KR" dirty="0"/>
              <a:t>Context</a:t>
            </a:r>
            <a:r>
              <a:rPr lang="ko-KR" altLang="en-US" dirty="0"/>
              <a:t>가 구분이 안돼 답변 선택 시 </a:t>
            </a:r>
            <a:r>
              <a:rPr lang="en-US" altLang="ko-KR" dirty="0"/>
              <a:t>local topic flow</a:t>
            </a:r>
            <a:r>
              <a:rPr lang="ko-KR" altLang="en-US" dirty="0"/>
              <a:t>만 따지고 </a:t>
            </a:r>
            <a:r>
              <a:rPr lang="en-US" altLang="ko-KR" dirty="0"/>
              <a:t>global topic flow</a:t>
            </a:r>
            <a:r>
              <a:rPr lang="ko-KR" altLang="en-US" dirty="0"/>
              <a:t>는 따지기 힘듦</a:t>
            </a:r>
            <a:endParaRPr lang="en-US" altLang="ko-KR" dirty="0"/>
          </a:p>
          <a:p>
            <a:pPr lvl="1"/>
            <a:r>
              <a:rPr lang="ko-KR" altLang="en-US" dirty="0"/>
              <a:t>본 논문의 방식은</a:t>
            </a:r>
            <a:endParaRPr lang="en-US" altLang="ko-KR" dirty="0"/>
          </a:p>
          <a:p>
            <a:pPr lvl="2"/>
            <a:r>
              <a:rPr lang="ko-KR" altLang="en-US" dirty="0"/>
              <a:t>답변을 하기 위한 유용한 </a:t>
            </a:r>
            <a:r>
              <a:rPr lang="en-US" altLang="ko-KR" dirty="0"/>
              <a:t>Context </a:t>
            </a:r>
            <a:r>
              <a:rPr lang="ko-KR" altLang="en-US" dirty="0"/>
              <a:t>부분에 집중하고 불필요한 </a:t>
            </a:r>
            <a:r>
              <a:rPr lang="en-US" altLang="ko-KR" dirty="0"/>
              <a:t>noise </a:t>
            </a:r>
            <a:r>
              <a:rPr lang="ko-KR" altLang="en-US" dirty="0"/>
              <a:t>부분은 덜 고려하는 시스템을 가질 수 있음</a:t>
            </a:r>
            <a:endParaRPr lang="en-US" altLang="ko-KR" dirty="0"/>
          </a:p>
          <a:p>
            <a:pPr lvl="2"/>
            <a:r>
              <a:rPr lang="en-US" altLang="ko-KR" dirty="0"/>
              <a:t>Topic Aware Response Selection </a:t>
            </a:r>
            <a:r>
              <a:rPr lang="ko-KR" altLang="en-US" dirty="0"/>
              <a:t>방식은 </a:t>
            </a:r>
            <a:r>
              <a:rPr lang="ko-KR" altLang="en-US" dirty="0" err="1"/>
              <a:t>멀티턴</a:t>
            </a:r>
            <a:r>
              <a:rPr lang="ko-KR" altLang="en-US" dirty="0"/>
              <a:t> 대화에서 처음 소개 돼 데이터셋이 없어서 직접 구축한 것도 있고 기존의 데이터셋을 응용하기도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44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Response selection with topic clues for retrieval-based chatbots</a:t>
            </a:r>
            <a:br>
              <a:rPr lang="en-US" altLang="ko-KR" dirty="0"/>
            </a:br>
            <a:r>
              <a:rPr lang="en-US" altLang="ko-KR" dirty="0"/>
              <a:t>(Wu et al. 2018)</a:t>
            </a:r>
          </a:p>
          <a:p>
            <a:pPr lvl="1"/>
            <a:r>
              <a:rPr lang="en-US" altLang="ko-KR" dirty="0"/>
              <a:t>Context</a:t>
            </a:r>
            <a:r>
              <a:rPr lang="ko-KR" altLang="en-US" dirty="0"/>
              <a:t>에서 </a:t>
            </a:r>
            <a:r>
              <a:rPr lang="en-US" altLang="ko-KR" dirty="0"/>
              <a:t>Topic Words</a:t>
            </a:r>
            <a:r>
              <a:rPr lang="ko-KR" altLang="en-US" dirty="0"/>
              <a:t>를 추출한 후 그것들을 </a:t>
            </a:r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Words</a:t>
            </a:r>
            <a:r>
              <a:rPr lang="ko-KR" altLang="en-US" dirty="0"/>
              <a:t>와 매칭</a:t>
            </a:r>
            <a:endParaRPr lang="en-US" altLang="ko-KR" dirty="0"/>
          </a:p>
          <a:p>
            <a:pPr lvl="1"/>
            <a:r>
              <a:rPr lang="en-US" altLang="ko-KR" dirty="0"/>
              <a:t>Word-level</a:t>
            </a:r>
            <a:r>
              <a:rPr lang="ko-KR" altLang="en-US" dirty="0"/>
              <a:t>에서만 </a:t>
            </a:r>
            <a:r>
              <a:rPr lang="ko-KR" altLang="en-US" dirty="0" err="1"/>
              <a:t>매칭을</a:t>
            </a:r>
            <a:r>
              <a:rPr lang="ko-KR" altLang="en-US" dirty="0"/>
              <a:t> 진행해 전체적인 관점</a:t>
            </a:r>
            <a:r>
              <a:rPr lang="en-US" altLang="ko-KR" dirty="0"/>
              <a:t>(utterance-level, discourse-level)</a:t>
            </a:r>
            <a:r>
              <a:rPr lang="ko-KR" altLang="en-US" dirty="0"/>
              <a:t>에서 놓치는 부분이 있을 것</a:t>
            </a:r>
            <a:endParaRPr lang="en-US" altLang="ko-KR" dirty="0"/>
          </a:p>
          <a:p>
            <a:pPr lvl="1"/>
            <a:r>
              <a:rPr lang="ko-KR" altLang="en-US" dirty="0"/>
              <a:t>역시 일부분의 </a:t>
            </a:r>
            <a:r>
              <a:rPr lang="en-US" altLang="ko-KR" dirty="0"/>
              <a:t>Words</a:t>
            </a:r>
            <a:r>
              <a:rPr lang="ko-KR" altLang="en-US" dirty="0"/>
              <a:t>가 </a:t>
            </a:r>
            <a:r>
              <a:rPr lang="en-US" altLang="ko-KR" dirty="0"/>
              <a:t>basic unit</a:t>
            </a:r>
            <a:r>
              <a:rPr lang="ko-KR" altLang="en-US" dirty="0"/>
              <a:t>이 돼 </a:t>
            </a:r>
            <a:r>
              <a:rPr lang="en-US" altLang="ko-KR" dirty="0"/>
              <a:t>topic-agnostic segments</a:t>
            </a:r>
            <a:r>
              <a:rPr lang="ko-KR" altLang="en-US" dirty="0"/>
              <a:t>가 되고 이에 따라 </a:t>
            </a:r>
            <a:r>
              <a:rPr lang="en-US" altLang="ko-KR" dirty="0"/>
              <a:t>local topic-aware features</a:t>
            </a:r>
            <a:r>
              <a:rPr lang="ko-KR" altLang="en-US" dirty="0"/>
              <a:t>만 고려하게 됨</a:t>
            </a:r>
            <a:endParaRPr lang="en-US" altLang="ko-KR" dirty="0"/>
          </a:p>
          <a:p>
            <a:r>
              <a:rPr lang="en-US" altLang="ko-KR" dirty="0"/>
              <a:t>Multi-hop Selector Network for Multiturn Response Selection in Retrieval-based Chatbots</a:t>
            </a:r>
            <a:br>
              <a:rPr lang="en-US" altLang="ko-KR" dirty="0"/>
            </a:br>
            <a:r>
              <a:rPr lang="en-US" altLang="ko-KR" dirty="0"/>
              <a:t>(Wu et al. 2018)</a:t>
            </a:r>
          </a:p>
          <a:p>
            <a:pPr lvl="1"/>
            <a:r>
              <a:rPr lang="ko-KR" altLang="en-US" dirty="0"/>
              <a:t>답변을 선택하기 위해 </a:t>
            </a:r>
            <a:r>
              <a:rPr lang="en-US" altLang="ko-KR" dirty="0"/>
              <a:t>Contexts</a:t>
            </a:r>
            <a:r>
              <a:rPr lang="ko-KR" altLang="en-US" dirty="0"/>
              <a:t>에서 중요한 부분만 필터링해서 그것을 </a:t>
            </a:r>
            <a:r>
              <a:rPr lang="en-US" altLang="ko-KR" dirty="0"/>
              <a:t>Candidate</a:t>
            </a:r>
            <a:r>
              <a:rPr lang="ko-KR" altLang="en-US" dirty="0"/>
              <a:t>와 매칭함</a:t>
            </a:r>
            <a:r>
              <a:rPr lang="en-US" altLang="ko-KR" dirty="0"/>
              <a:t>(ex, </a:t>
            </a:r>
            <a:r>
              <a:rPr lang="ko-KR" altLang="en-US" dirty="0"/>
              <a:t>마지막 </a:t>
            </a:r>
            <a:r>
              <a:rPr lang="en-US" altLang="ko-KR" dirty="0"/>
              <a:t>k</a:t>
            </a:r>
            <a:r>
              <a:rPr lang="ko-KR" altLang="en-US" dirty="0"/>
              <a:t>개 </a:t>
            </a:r>
            <a:r>
              <a:rPr lang="en-US" altLang="ko-KR" dirty="0"/>
              <a:t>utterances </a:t>
            </a:r>
            <a:r>
              <a:rPr lang="ko-KR" altLang="en-US" dirty="0"/>
              <a:t>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역시 </a:t>
            </a:r>
            <a:r>
              <a:rPr lang="en-US" altLang="ko-KR" dirty="0"/>
              <a:t>topic-agnostic segments</a:t>
            </a:r>
            <a:r>
              <a:rPr lang="ko-KR" altLang="en-US" dirty="0"/>
              <a:t>가 </a:t>
            </a:r>
            <a:r>
              <a:rPr lang="en-US" altLang="ko-KR" dirty="0"/>
              <a:t>basic unit</a:t>
            </a:r>
            <a:r>
              <a:rPr lang="ko-KR" altLang="en-US" dirty="0"/>
              <a:t>이 되고 </a:t>
            </a:r>
            <a:r>
              <a:rPr lang="en-US" altLang="ko-KR" dirty="0"/>
              <a:t>local topic-aware features</a:t>
            </a:r>
            <a:r>
              <a:rPr lang="ko-KR" altLang="en-US" dirty="0"/>
              <a:t>만 고려하게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37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Topic-aware Segmentation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Contexts</a:t>
            </a:r>
            <a:r>
              <a:rPr lang="ko-KR" altLang="en-US" dirty="0"/>
              <a:t>를 토픽</a:t>
            </a:r>
            <a:r>
              <a:rPr lang="en-US" altLang="ko-KR" dirty="0"/>
              <a:t>(</a:t>
            </a:r>
            <a:r>
              <a:rPr lang="ko-KR" altLang="en-US" dirty="0"/>
              <a:t>맥락</a:t>
            </a:r>
            <a:r>
              <a:rPr lang="en-US" altLang="ko-KR" dirty="0"/>
              <a:t>) </a:t>
            </a:r>
            <a:r>
              <a:rPr lang="ko-KR" altLang="en-US" dirty="0"/>
              <a:t>별로 나누는 알고리즘을 소개</a:t>
            </a:r>
            <a:br>
              <a:rPr lang="en-US" altLang="ko-KR" dirty="0"/>
            </a:br>
            <a:r>
              <a:rPr lang="en-US" altLang="ko-KR" dirty="0"/>
              <a:t>(unsupervised topic-aware segmentation algorithm)</a:t>
            </a:r>
            <a:br>
              <a:rPr lang="en-US" altLang="ko-KR" dirty="0"/>
            </a:br>
            <a:r>
              <a:rPr lang="ko-KR" altLang="en-US" dirty="0"/>
              <a:t>이해 불가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2A5C8-7784-4B75-B88B-DFBDE70BA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0" y="2429440"/>
            <a:ext cx="4282082" cy="37358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1AF2E5-CC82-4E3A-9695-3F9674BE0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357" y="3470082"/>
            <a:ext cx="3397691" cy="172819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612B240-6D70-4322-8948-A0D15C6B08BB}"/>
              </a:ext>
            </a:extLst>
          </p:cNvPr>
          <p:cNvSpPr/>
          <p:nvPr/>
        </p:nvSpPr>
        <p:spPr>
          <a:xfrm>
            <a:off x="4572000" y="4118154"/>
            <a:ext cx="855349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Encoding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Separation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Segments</a:t>
            </a:r>
            <a:r>
              <a:rPr lang="ko-KR" altLang="en-US" dirty="0"/>
              <a:t>와 </a:t>
            </a:r>
            <a:r>
              <a:rPr lang="en-US" altLang="ko-KR" dirty="0"/>
              <a:t>Candidate</a:t>
            </a:r>
            <a:r>
              <a:rPr lang="ko-KR" altLang="en-US" dirty="0"/>
              <a:t>를 붙여서</a:t>
            </a:r>
            <a:br>
              <a:rPr lang="en-US" altLang="ko-KR" dirty="0"/>
            </a:br>
            <a:r>
              <a:rPr lang="ko-KR" altLang="en-US" dirty="0"/>
              <a:t>인코딩함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944A77-C22F-4962-90BB-8AEAB8BF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616769"/>
            <a:ext cx="2733675" cy="42005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CB80C6-1897-4945-B36D-288E805E3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3483458"/>
            <a:ext cx="742950" cy="26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FFA190-1DA0-4B23-BCA0-1E9F9DB70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595" y="3486352"/>
            <a:ext cx="4200525" cy="30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5C319B-7F72-4BBE-8A17-EEBEDBCC6FC5}"/>
              </a:ext>
            </a:extLst>
          </p:cNvPr>
          <p:cNvSpPr txBox="1"/>
          <p:nvPr/>
        </p:nvSpPr>
        <p:spPr>
          <a:xfrm>
            <a:off x="6372200" y="3861048"/>
            <a:ext cx="1119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PrLM</a:t>
            </a:r>
            <a:endParaRPr lang="ko-KR" altLang="en-US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F797B6-F52A-426F-8210-731C745ED2EB}"/>
              </a:ext>
            </a:extLst>
          </p:cNvPr>
          <p:cNvSpPr/>
          <p:nvPr/>
        </p:nvSpPr>
        <p:spPr>
          <a:xfrm>
            <a:off x="7308304" y="1631582"/>
            <a:ext cx="903113" cy="302155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8A8E35-D257-4523-A2EB-66C285318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0068" y="741146"/>
            <a:ext cx="4343400" cy="333375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0CA1AAF-74B1-4407-99E5-205D493A9982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6931768" y="1074521"/>
            <a:ext cx="828093" cy="55706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6C67DA-4A67-4825-B871-55B436BFFF4E}"/>
              </a:ext>
            </a:extLst>
          </p:cNvPr>
          <p:cNvSpPr/>
          <p:nvPr/>
        </p:nvSpPr>
        <p:spPr>
          <a:xfrm>
            <a:off x="7308303" y="4696547"/>
            <a:ext cx="903113" cy="67666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82BE09-5682-484D-B731-E6DA15E0A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071" y="6088746"/>
            <a:ext cx="1171575" cy="29527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DEBB45-7316-4850-8A4B-2C1D07999E7E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flipH="1">
            <a:off x="7759859" y="5373216"/>
            <a:ext cx="1" cy="71553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89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Segment Weighting – Word-level</a:t>
            </a:r>
          </a:p>
          <a:p>
            <a:pPr lvl="1"/>
            <a:r>
              <a:rPr lang="en-US" altLang="ko-KR" dirty="0"/>
              <a:t>Candidate</a:t>
            </a:r>
            <a:r>
              <a:rPr lang="ko-KR" altLang="en-US" dirty="0"/>
              <a:t>의 </a:t>
            </a:r>
            <a:r>
              <a:rPr lang="en-US" altLang="ko-KR" dirty="0"/>
              <a:t>Words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하여 각 </a:t>
            </a:r>
            <a:r>
              <a:rPr lang="en-US" altLang="ko-KR" dirty="0"/>
              <a:t>Segment</a:t>
            </a:r>
            <a:r>
              <a:rPr lang="ko-KR" altLang="en-US" dirty="0"/>
              <a:t>의 </a:t>
            </a:r>
            <a:br>
              <a:rPr lang="en-US" altLang="ko-KR" dirty="0"/>
            </a:br>
            <a:r>
              <a:rPr lang="en-US" altLang="ko-KR" dirty="0"/>
              <a:t>Words</a:t>
            </a:r>
            <a:r>
              <a:rPr lang="ko-KR" altLang="en-US" dirty="0"/>
              <a:t>와 비교했을 때</a:t>
            </a:r>
            <a:r>
              <a:rPr lang="en-US" altLang="ko-KR" dirty="0"/>
              <a:t> </a:t>
            </a:r>
            <a:r>
              <a:rPr lang="ko-KR" altLang="en-US" dirty="0"/>
              <a:t>어느 </a:t>
            </a:r>
            <a:r>
              <a:rPr lang="en-US" altLang="ko-KR" dirty="0"/>
              <a:t>Segment</a:t>
            </a:r>
            <a:r>
              <a:rPr lang="ko-KR" altLang="en-US" dirty="0"/>
              <a:t>가 </a:t>
            </a:r>
            <a:br>
              <a:rPr lang="en-US" altLang="ko-KR" dirty="0"/>
            </a:br>
            <a:r>
              <a:rPr lang="ko-KR" altLang="en-US" dirty="0"/>
              <a:t>중요한지 가중치를</a:t>
            </a:r>
            <a:r>
              <a:rPr lang="en-US" altLang="ko-KR" dirty="0"/>
              <a:t> </a:t>
            </a:r>
            <a:r>
              <a:rPr lang="ko-KR" altLang="en-US" dirty="0"/>
              <a:t>따짐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8ED0E-1594-43ED-8E5C-1D206D7E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0" y="692696"/>
            <a:ext cx="2486025" cy="378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53D14-5BFA-4470-A58D-36B392114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04" y="4590703"/>
            <a:ext cx="109537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FE075F-9374-48CB-A007-BF764F0E3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50" y="2550243"/>
            <a:ext cx="2895600" cy="1600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DEDE8B-DDD8-474E-8911-59A9F4F7F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50" y="4202001"/>
            <a:ext cx="3181350" cy="4381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AFC3ADA-F416-4B3A-9A7B-E2CE43282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3888" y="2550243"/>
            <a:ext cx="2886075" cy="60007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3E98E59-94EC-4812-B095-EAF49D7F5F2D}"/>
              </a:ext>
            </a:extLst>
          </p:cNvPr>
          <p:cNvCxnSpPr>
            <a:cxnSpLocks/>
          </p:cNvCxnSpPr>
          <p:nvPr/>
        </p:nvCxnSpPr>
        <p:spPr>
          <a:xfrm flipV="1">
            <a:off x="3058855" y="2780929"/>
            <a:ext cx="56684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4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Approach – TADAM Network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r>
              <a:rPr lang="en-US" altLang="ko-KR" dirty="0"/>
              <a:t>Segment Weighting – Segment-level</a:t>
            </a:r>
          </a:p>
          <a:p>
            <a:pPr lvl="1"/>
            <a:r>
              <a:rPr lang="en-US" altLang="ko-KR" dirty="0"/>
              <a:t>Candidate</a:t>
            </a:r>
            <a:r>
              <a:rPr lang="ko-KR" altLang="en-US" dirty="0"/>
              <a:t>를 </a:t>
            </a:r>
            <a:r>
              <a:rPr lang="en-US" altLang="ko-KR" dirty="0"/>
              <a:t>Key</a:t>
            </a:r>
            <a:r>
              <a:rPr lang="ko-KR" altLang="en-US" dirty="0"/>
              <a:t>로 하여 각 </a:t>
            </a:r>
            <a:r>
              <a:rPr lang="en-US" altLang="ko-KR" dirty="0"/>
              <a:t>Segment</a:t>
            </a:r>
            <a:r>
              <a:rPr lang="ko-KR" altLang="en-US" dirty="0"/>
              <a:t>와 비교했을 때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어느 </a:t>
            </a:r>
            <a:r>
              <a:rPr lang="en-US" altLang="ko-KR" dirty="0"/>
              <a:t>Segment</a:t>
            </a:r>
            <a:r>
              <a:rPr lang="ko-KR" altLang="en-US" dirty="0"/>
              <a:t>가 중요한지 가중치를</a:t>
            </a:r>
            <a:r>
              <a:rPr lang="en-US" altLang="ko-KR" dirty="0"/>
              <a:t> </a:t>
            </a:r>
            <a:r>
              <a:rPr lang="ko-KR" altLang="en-US" dirty="0"/>
              <a:t>따짐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pPr marL="377100" lvl="1" indent="0">
              <a:buNone/>
            </a:pPr>
            <a:endParaRPr lang="en-US" altLang="ko-KR" dirty="0"/>
          </a:p>
          <a:p>
            <a:r>
              <a:rPr lang="en-US" altLang="ko-KR" dirty="0"/>
              <a:t>Segment Weighting – Combination</a:t>
            </a:r>
          </a:p>
          <a:p>
            <a:pPr lvl="1"/>
            <a:r>
              <a:rPr lang="en-US" altLang="ko-KR" dirty="0"/>
              <a:t>s1 &amp; s2 weigh</a:t>
            </a:r>
            <a:r>
              <a:rPr lang="ko-KR" altLang="en-US" dirty="0"/>
              <a:t>를 합친 후 </a:t>
            </a:r>
            <a:r>
              <a:rPr lang="ko-KR" altLang="en-US" dirty="0" err="1"/>
              <a:t>인코딩된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r>
              <a:rPr lang="ko-KR" altLang="en-US" dirty="0"/>
              <a:t>를 다시</a:t>
            </a:r>
            <a:br>
              <a:rPr lang="en-US" altLang="ko-KR" dirty="0"/>
            </a:br>
            <a:r>
              <a:rPr lang="ko-KR" altLang="en-US" dirty="0"/>
              <a:t>계산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38ED0E-1594-43ED-8E5C-1D206D7E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380" y="692696"/>
            <a:ext cx="2486025" cy="3781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753D14-5BFA-4470-A58D-36B392114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704" y="4590703"/>
            <a:ext cx="1095375" cy="342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B5C247-D984-42AC-8A65-6725C5308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2211933"/>
            <a:ext cx="2362200" cy="742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ACF1ED-04AF-4096-8B20-55945D350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921" y="4753472"/>
            <a:ext cx="2238375" cy="6858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5F4BDD-C27B-4211-B04A-568288B2DA79}"/>
              </a:ext>
            </a:extLst>
          </p:cNvPr>
          <p:cNvSpPr/>
          <p:nvPr/>
        </p:nvSpPr>
        <p:spPr>
          <a:xfrm>
            <a:off x="6516217" y="720295"/>
            <a:ext cx="792088" cy="3021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E36C3D-35AA-45AF-91CD-46AE790D88F2}"/>
              </a:ext>
            </a:extLst>
          </p:cNvPr>
          <p:cNvSpPr/>
          <p:nvPr/>
        </p:nvSpPr>
        <p:spPr>
          <a:xfrm>
            <a:off x="8028384" y="773666"/>
            <a:ext cx="792088" cy="3021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C9881E-3D49-4420-B2E6-0076A731CB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553" y="380756"/>
            <a:ext cx="285750" cy="352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2733ED-AA9F-48B3-8214-995BBC463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3198" y="432573"/>
            <a:ext cx="2381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13222</TotalTime>
  <Words>1526</Words>
  <Application>Microsoft Office PowerPoint</Application>
  <PresentationFormat>화면 슬라이드 쇼(4:3)</PresentationFormat>
  <Paragraphs>301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맑은 고딕</vt:lpstr>
      <vt:lpstr>Arial</vt:lpstr>
      <vt:lpstr>나눔바른고딕</vt:lpstr>
      <vt:lpstr>나눔스퀘어 ExtraBold</vt:lpstr>
      <vt:lpstr>Arial Unicode MS</vt:lpstr>
      <vt:lpstr>나눔고딕</vt:lpstr>
      <vt:lpstr>나눔스퀘어</vt:lpstr>
      <vt:lpstr>Wingdings</vt:lpstr>
      <vt:lpstr>Office 테마</vt:lpstr>
      <vt:lpstr>PowerPoint 프레젠테이션</vt:lpstr>
      <vt:lpstr>PowerPoint 프레젠테이션</vt:lpstr>
      <vt:lpstr>Introduction</vt:lpstr>
      <vt:lpstr>Introduction</vt:lpstr>
      <vt:lpstr>Related Work</vt:lpstr>
      <vt:lpstr>Approach – Topic-aware Segmentation</vt:lpstr>
      <vt:lpstr>Approach – TADAM Network</vt:lpstr>
      <vt:lpstr>Approach – TADAM Network</vt:lpstr>
      <vt:lpstr>Approach – TADAM Network</vt:lpstr>
      <vt:lpstr>Approach – TADAM Network</vt:lpstr>
      <vt:lpstr>Approach – TADAM Network</vt:lpstr>
      <vt:lpstr>Approach – TADAM Network</vt:lpstr>
      <vt:lpstr>Experiments - Dataset</vt:lpstr>
      <vt:lpstr>Experiments – Evaluation</vt:lpstr>
      <vt:lpstr>Experiments – Results – Topic-aware segmentation</vt:lpstr>
      <vt:lpstr>Experiments – Results – Response Selection</vt:lpstr>
      <vt:lpstr>Experiments – Ablation Studies</vt:lpstr>
      <vt:lpstr>Experiments – Exploring Other Input Modes</vt:lpstr>
      <vt:lpstr>Experiments – Exploring Other Input Modes</vt:lpstr>
      <vt:lpstr>Experiments – Effects of Topic-aware Segmentation</vt:lpstr>
      <vt:lpstr>Experiments – Conclusion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4618</cp:revision>
  <cp:lastPrinted>2020-02-26T22:51:53Z</cp:lastPrinted>
  <dcterms:created xsi:type="dcterms:W3CDTF">2013-11-16T15:06:08Z</dcterms:created>
  <dcterms:modified xsi:type="dcterms:W3CDTF">2021-01-20T05:53:35Z</dcterms:modified>
</cp:coreProperties>
</file>