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64" r:id="rId2"/>
    <p:sldId id="1075" r:id="rId3"/>
    <p:sldId id="1076" r:id="rId4"/>
    <p:sldId id="1077" r:id="rId5"/>
    <p:sldId id="1078" r:id="rId6"/>
    <p:sldId id="1151" r:id="rId7"/>
    <p:sldId id="1082" r:id="rId8"/>
    <p:sldId id="1079" r:id="rId9"/>
    <p:sldId id="1152" r:id="rId10"/>
    <p:sldId id="1153" r:id="rId11"/>
    <p:sldId id="1154" r:id="rId12"/>
    <p:sldId id="1155" r:id="rId13"/>
    <p:sldId id="1157" r:id="rId14"/>
    <p:sldId id="1156" r:id="rId15"/>
    <p:sldId id="1158" r:id="rId16"/>
    <p:sldId id="1159" r:id="rId17"/>
    <p:sldId id="276" r:id="rId18"/>
  </p:sldIdLst>
  <p:sldSz cx="9144000" cy="6858000" type="screen4x3"/>
  <p:notesSz cx="6797675" cy="9928225"/>
  <p:embeddedFontLst>
    <p:embeddedFont>
      <p:font typeface="Arial Unicode MS" panose="020B0600000101010101" charset="-127"/>
      <p:regular r:id="rId20"/>
    </p:embeddedFont>
    <p:embeddedFont>
      <p:font typeface="나눔고딕" panose="020D0604000000000000" pitchFamily="50" charset="-127"/>
      <p:regular r:id="rId21"/>
      <p:bold r:id="rId22"/>
    </p:embeddedFont>
    <p:embeddedFont>
      <p:font typeface="나눔스퀘어" panose="020B0600000101010101" pitchFamily="50" charset="-127"/>
      <p:regular r:id="rId23"/>
    </p:embeddedFont>
    <p:embeddedFont>
      <p:font typeface="나눔스퀘어 ExtraBold" panose="020B0600000101010101" pitchFamily="50" charset="-127"/>
      <p:bold r:id="rId24"/>
    </p:embeddedFont>
    <p:embeddedFont>
      <p:font typeface="나눔스퀘어_ac" panose="020B0600000101010101" pitchFamily="50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9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79" autoAdjust="0"/>
    <p:restoredTop sz="72359" autoAdjust="0"/>
  </p:normalViewPr>
  <p:slideViewPr>
    <p:cSldViewPr showGuides="1">
      <p:cViewPr varScale="1">
        <p:scale>
          <a:sx n="82" d="100"/>
          <a:sy n="82" d="100"/>
        </p:scale>
        <p:origin x="198" y="90"/>
      </p:cViewPr>
      <p:guideLst>
        <p:guide orient="horz" pos="2205"/>
        <p:guide pos="278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40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61A17-B369-40A6-BAD3-08D18F542D5C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009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009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A6D60-A5E2-4D92-9B64-E08BFCA19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19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 </a:t>
            </a:r>
            <a:r>
              <a:rPr lang="ko-KR" altLang="en-US" dirty="0" err="1"/>
              <a:t>석박</a:t>
            </a:r>
            <a:r>
              <a:rPr lang="ko-KR" altLang="en-US" dirty="0"/>
              <a:t> 통합과정 학생 </a:t>
            </a:r>
            <a:r>
              <a:rPr lang="ko-KR" altLang="en-US" dirty="0" err="1"/>
              <a:t>오병국입니다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지식그래프 완성을 위한 상황인지형 관계학습에 대한 학위논문 발표를 시작하겠습니다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033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101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876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저의 박사학위 논문 심사에 시간을 내주셔서 대단히 영광스럽습니다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173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단어는 여러 의미가 존재</a:t>
            </a:r>
            <a:r>
              <a:rPr lang="en-US" altLang="ko-KR" dirty="0"/>
              <a:t>(synonym) </a:t>
            </a:r>
            <a:r>
              <a:rPr lang="ko-KR" altLang="en-US" dirty="0"/>
              <a:t>동시에 </a:t>
            </a:r>
            <a:r>
              <a:rPr lang="en-US" altLang="ko-KR" dirty="0"/>
              <a:t>nuance</a:t>
            </a:r>
            <a:r>
              <a:rPr lang="ko-KR" altLang="en-US" dirty="0"/>
              <a:t>가 존재</a:t>
            </a: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따라서 맥락에 따라 단어의 의미를 제대로 파악한 후 그것을 벡터로 표현해주는 것이 중요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277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WordNet</a:t>
            </a:r>
            <a:r>
              <a:rPr lang="ko-KR" altLang="en-US" dirty="0"/>
              <a:t>은 한 단어가 입력으로 왔을 때</a:t>
            </a:r>
            <a:endParaRPr lang="en-US" altLang="ko-KR" dirty="0"/>
          </a:p>
          <a:p>
            <a:r>
              <a:rPr lang="ko-KR" altLang="en-US" dirty="0"/>
              <a:t>유의어 혹인 동물</a:t>
            </a:r>
            <a:r>
              <a:rPr lang="en-US" altLang="ko-KR" dirty="0"/>
              <a:t>-</a:t>
            </a:r>
            <a:r>
              <a:rPr lang="ko-KR" altLang="en-US" dirty="0"/>
              <a:t>판다 등의 수직 관계를 알 수 있다</a:t>
            </a:r>
            <a:r>
              <a:rPr lang="en-US" altLang="ko-KR" dirty="0"/>
              <a:t>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여러 관계의 의미</a:t>
            </a:r>
            <a:r>
              <a:rPr lang="en-US" altLang="ko-KR" dirty="0"/>
              <a:t>, </a:t>
            </a:r>
            <a:r>
              <a:rPr lang="ko-KR" altLang="en-US" dirty="0"/>
              <a:t>유사성을 알려줌 여러 문제가 있다</a:t>
            </a:r>
            <a:r>
              <a:rPr lang="en-US" altLang="ko-KR" dirty="0"/>
              <a:t>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228600" indent="-228600">
              <a:buFont typeface="Symbol" panose="05050102010706020507" pitchFamily="18" charset="2"/>
              <a:buAutoNum type="arabicPeriod"/>
            </a:pPr>
            <a:r>
              <a:rPr lang="ko-KR" altLang="en-US" dirty="0"/>
              <a:t>단지 관계형 </a:t>
            </a:r>
            <a:r>
              <a:rPr lang="en-US" altLang="ko-KR" dirty="0"/>
              <a:t>DB</a:t>
            </a:r>
            <a:r>
              <a:rPr lang="ko-KR" altLang="en-US" dirty="0"/>
              <a:t>같은 저장소에서 단어를 파악하기 때문에 함축적 의미</a:t>
            </a:r>
            <a:r>
              <a:rPr lang="en-US" altLang="ko-KR" dirty="0"/>
              <a:t>, </a:t>
            </a:r>
            <a:r>
              <a:rPr lang="ko-KR" altLang="en-US" dirty="0"/>
              <a:t>뉘앙스 등의 </a:t>
            </a:r>
            <a:r>
              <a:rPr lang="en-US" altLang="ko-KR" dirty="0"/>
              <a:t>semantic</a:t>
            </a:r>
            <a:r>
              <a:rPr lang="ko-KR" altLang="en-US" dirty="0"/>
              <a:t>한 부분을 파악하지 못함</a:t>
            </a:r>
            <a:r>
              <a:rPr lang="en-US" altLang="ko-KR" dirty="0"/>
              <a:t>.</a:t>
            </a:r>
          </a:p>
          <a:p>
            <a:pPr marL="228600" indent="-228600">
              <a:buFont typeface="Symbol" panose="05050102010706020507" pitchFamily="18" charset="2"/>
              <a:buAutoNum type="arabicPeriod"/>
            </a:pPr>
            <a:r>
              <a:rPr lang="ko-KR" altLang="en-US" dirty="0"/>
              <a:t>목록에 없는 단어 존재 시 </a:t>
            </a:r>
            <a:r>
              <a:rPr lang="en-US" altLang="ko-KR" dirty="0"/>
              <a:t>(unseen) </a:t>
            </a:r>
            <a:r>
              <a:rPr lang="ko-KR" altLang="en-US" dirty="0"/>
              <a:t>현상으로 작동 불가</a:t>
            </a:r>
            <a:endParaRPr lang="en-US" altLang="ko-KR" dirty="0"/>
          </a:p>
          <a:p>
            <a:pPr marL="228600" indent="-228600">
              <a:buFont typeface="Symbol" panose="05050102010706020507" pitchFamily="18" charset="2"/>
              <a:buAutoNum type="arabicPeriod"/>
            </a:pPr>
            <a:r>
              <a:rPr lang="ko-KR" altLang="en-US" dirty="0"/>
              <a:t>모든 단어에 대한 </a:t>
            </a:r>
            <a:r>
              <a:rPr lang="ko-KR" altLang="en-US" dirty="0" err="1"/>
              <a:t>관련어</a:t>
            </a:r>
            <a:r>
              <a:rPr lang="ko-KR" altLang="en-US" dirty="0"/>
              <a:t> 업데이트를 하려면 다시 라이브러리 수정 후 배포 </a:t>
            </a:r>
            <a:r>
              <a:rPr lang="en-US" altLang="ko-KR" dirty="0"/>
              <a:t>=&gt; </a:t>
            </a:r>
            <a:r>
              <a:rPr lang="ko-KR" altLang="en-US" dirty="0"/>
              <a:t>인간의 노력</a:t>
            </a:r>
            <a:endParaRPr lang="en-US" altLang="ko-KR" dirty="0"/>
          </a:p>
          <a:p>
            <a:pPr marL="228600" indent="-228600">
              <a:buFont typeface="Symbol" panose="05050102010706020507" pitchFamily="18" charset="2"/>
              <a:buAutoNum type="arabicPeriod"/>
            </a:pPr>
            <a:r>
              <a:rPr lang="ko-KR" altLang="en-US" dirty="0"/>
              <a:t>단어간 유사도 측정 불가</a:t>
            </a:r>
            <a:endParaRPr lang="en-US" altLang="ko-KR" dirty="0"/>
          </a:p>
          <a:p>
            <a:pPr marL="228600" indent="-228600">
              <a:buFont typeface="Symbol" panose="05050102010706020507" pitchFamily="18" charset="2"/>
              <a:buAutoNum type="arabicPeriod"/>
            </a:pPr>
            <a:endParaRPr lang="en-US" altLang="ko-KR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ko-KR" altLang="en-US" dirty="0"/>
              <a:t>따라서 </a:t>
            </a:r>
            <a:r>
              <a:rPr lang="en-US" altLang="ko-KR" dirty="0"/>
              <a:t>Word</a:t>
            </a:r>
            <a:r>
              <a:rPr lang="ko-KR" altLang="en-US" dirty="0"/>
              <a:t>간의 유사성</a:t>
            </a:r>
            <a:r>
              <a:rPr lang="en-US" altLang="ko-KR" dirty="0"/>
              <a:t>, </a:t>
            </a:r>
            <a:r>
              <a:rPr lang="ko-KR" altLang="en-US" dirty="0"/>
              <a:t>의미</a:t>
            </a:r>
            <a:r>
              <a:rPr lang="en-US" altLang="ko-KR" dirty="0"/>
              <a:t>(semantic)</a:t>
            </a:r>
            <a:r>
              <a:rPr lang="ko-KR" altLang="en-US" dirty="0"/>
              <a:t>을 파악하면서 </a:t>
            </a:r>
            <a:r>
              <a:rPr lang="en-US" altLang="ko-KR" dirty="0"/>
              <a:t>Word</a:t>
            </a:r>
            <a:r>
              <a:rPr lang="ko-KR" altLang="en-US" dirty="0"/>
              <a:t>를 </a:t>
            </a:r>
            <a:r>
              <a:rPr lang="en-US" altLang="ko-KR" dirty="0"/>
              <a:t>Vector</a:t>
            </a:r>
            <a:r>
              <a:rPr lang="ko-KR" altLang="en-US" dirty="0"/>
              <a:t>로 표현하기 위해 많은 연구가 있었다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499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Traditional NLP = 2012</a:t>
            </a:r>
            <a:r>
              <a:rPr lang="ko-KR" altLang="en-US" dirty="0"/>
              <a:t>년 까지</a:t>
            </a:r>
            <a:endParaRPr lang="en-US" altLang="ko-KR" dirty="0"/>
          </a:p>
          <a:p>
            <a:r>
              <a:rPr lang="en-US" altLang="ko-KR" dirty="0"/>
              <a:t>NN representation = 2013</a:t>
            </a:r>
            <a:r>
              <a:rPr lang="ko-KR" altLang="en-US" dirty="0"/>
              <a:t>년 이후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Localist representation = discrete symbol = </a:t>
            </a:r>
            <a:r>
              <a:rPr lang="ko-KR" altLang="en-US" dirty="0" err="1"/>
              <a:t>단어간의</a:t>
            </a:r>
            <a:r>
              <a:rPr lang="ko-KR" altLang="en-US" dirty="0"/>
              <a:t> 관계와 유사성</a:t>
            </a:r>
            <a:r>
              <a:rPr lang="en-US" altLang="ko-KR" dirty="0"/>
              <a:t> </a:t>
            </a:r>
            <a:r>
              <a:rPr lang="ko-KR" altLang="en-US" dirty="0"/>
              <a:t>판단 불가</a:t>
            </a:r>
            <a:endParaRPr lang="en-US" altLang="ko-KR" dirty="0"/>
          </a:p>
          <a:p>
            <a:r>
              <a:rPr lang="en-US" altLang="ko-KR" dirty="0"/>
              <a:t>Continuous = </a:t>
            </a:r>
            <a:r>
              <a:rPr lang="ko-KR" altLang="en-US" dirty="0"/>
              <a:t>단어들이 연속적으로 배치 </a:t>
            </a:r>
            <a:r>
              <a:rPr lang="en-US" altLang="ko-KR" dirty="0"/>
              <a:t>= ~</a:t>
            </a:r>
            <a:r>
              <a:rPr lang="ko-KR" altLang="en-US" dirty="0"/>
              <a:t>가 있어서 이어지면서 얘는 이렇구나 </a:t>
            </a:r>
            <a:r>
              <a:rPr lang="en-US" altLang="ko-KR" dirty="0"/>
              <a:t>= </a:t>
            </a:r>
            <a:r>
              <a:rPr lang="ko-KR" altLang="en-US" dirty="0"/>
              <a:t>유사성 관계 파악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One-hot vector</a:t>
            </a:r>
            <a:r>
              <a:rPr lang="ko-KR" altLang="en-US" dirty="0"/>
              <a:t>의 문제점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단어간의</a:t>
            </a:r>
            <a:r>
              <a:rPr lang="ko-KR" altLang="en-US" dirty="0"/>
              <a:t> 유사성</a:t>
            </a:r>
            <a:r>
              <a:rPr lang="en-US" altLang="ko-KR" dirty="0"/>
              <a:t>, </a:t>
            </a:r>
            <a:r>
              <a:rPr lang="ko-KR" altLang="en-US" dirty="0"/>
              <a:t>관계 파악 불가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모든 </a:t>
            </a:r>
            <a:r>
              <a:rPr lang="en-US" altLang="ko-KR" dirty="0"/>
              <a:t>Vocab</a:t>
            </a:r>
            <a:r>
              <a:rPr lang="ko-KR" altLang="en-US" dirty="0"/>
              <a:t>의 수가 벡터의 </a:t>
            </a:r>
            <a:r>
              <a:rPr lang="en-US" altLang="ko-KR" dirty="0"/>
              <a:t>dimension =&gt; </a:t>
            </a:r>
            <a:r>
              <a:rPr lang="ko-KR" altLang="en-US" dirty="0"/>
              <a:t>모델의 </a:t>
            </a:r>
            <a:r>
              <a:rPr lang="ko-KR" altLang="en-US" dirty="0" err="1"/>
              <a:t>계산량</a:t>
            </a:r>
            <a:r>
              <a:rPr lang="ko-KR" altLang="en-US" dirty="0"/>
              <a:t> 폭발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54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610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484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175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176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968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None/>
              <a:defRPr lang="ko-KR" altLang="en-US" sz="2000" kern="1200" spc="-100" baseline="0" dirty="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Wingding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476672"/>
            <a:ext cx="8557035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D8DC0A-2B57-4A4F-9EE7-9AF854A92DC7}"/>
              </a:ext>
            </a:extLst>
          </p:cNvPr>
          <p:cNvSpPr/>
          <p:nvPr userDrawn="1"/>
        </p:nvSpPr>
        <p:spPr>
          <a:xfrm>
            <a:off x="215106" y="103932"/>
            <a:ext cx="8713788" cy="72008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ECD030-06E1-4624-B821-D4F1C5189E66}"/>
              </a:ext>
            </a:extLst>
          </p:cNvPr>
          <p:cNvSpPr/>
          <p:nvPr userDrawn="1"/>
        </p:nvSpPr>
        <p:spPr>
          <a:xfrm rot="5400000">
            <a:off x="-3031299" y="3314941"/>
            <a:ext cx="6494908" cy="69913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A96C9F-B40C-4686-9A7E-95A07F6A1BAE}"/>
              </a:ext>
            </a:extLst>
          </p:cNvPr>
          <p:cNvSpPr/>
          <p:nvPr userDrawn="1"/>
        </p:nvSpPr>
        <p:spPr>
          <a:xfrm>
            <a:off x="181198" y="6525344"/>
            <a:ext cx="8713788" cy="72008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07B200-5930-40B2-8528-9ACE39D773DC}"/>
              </a:ext>
            </a:extLst>
          </p:cNvPr>
          <p:cNvSpPr/>
          <p:nvPr userDrawn="1"/>
        </p:nvSpPr>
        <p:spPr>
          <a:xfrm rot="5400000">
            <a:off x="5684822" y="3319373"/>
            <a:ext cx="6486047" cy="69912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FCB8204-D3F1-4B02-B348-0A4CCAAEE5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49" y="260648"/>
            <a:ext cx="1084296" cy="10842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FA62E07-59D1-41CE-AFE3-FF7539B8FA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132" y="333938"/>
            <a:ext cx="937715" cy="93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8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51520" y="836712"/>
            <a:ext cx="8640960" cy="528945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ko-KR" altLang="en-US" sz="2200" kern="1200" spc="-12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720000" indent="-34290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lang="ko-KR" altLang="en-US" sz="20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008000" indent="-271463" defTabSz="985838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ko-KR" altLang="en-US" sz="1600" kern="1200" spc="-11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224000" indent="-211138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600" spc="-11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4400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1600" spc="-11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부제목 스타일 편집</a:t>
            </a:r>
            <a:endParaRPr lang="en-US" altLang="ko-KR" dirty="0"/>
          </a:p>
          <a:p>
            <a:pPr lvl="0"/>
            <a:r>
              <a:rPr lang="ko-KR" altLang="en-US" dirty="0"/>
              <a:t>최근에는 지식 전이</a:t>
            </a:r>
            <a:r>
              <a:rPr lang="en-US" altLang="ko-KR" dirty="0"/>
              <a:t>(Transfer Learning)</a:t>
            </a:r>
            <a:r>
              <a:rPr lang="ko-KR" altLang="en-US" dirty="0"/>
              <a:t>에 기반하여 풍부한 양의 </a:t>
            </a:r>
            <a:r>
              <a:rPr lang="en-US" altLang="ko-KR" dirty="0"/>
              <a:t>relation</a:t>
            </a:r>
            <a:r>
              <a:rPr lang="ko-KR" altLang="en-US" dirty="0"/>
              <a:t>으로부터 적은 양의</a:t>
            </a:r>
            <a:r>
              <a:rPr lang="en-US" altLang="ko-KR" dirty="0"/>
              <a:t>(Long-tailed Low-Resourced) relation</a:t>
            </a:r>
            <a:r>
              <a:rPr lang="ko-KR" altLang="en-US" dirty="0"/>
              <a:t>에 학습한 데이터</a:t>
            </a:r>
            <a:endParaRPr lang="en-US" altLang="ko-KR" dirty="0"/>
          </a:p>
          <a:p>
            <a:pPr lvl="1"/>
            <a:r>
              <a:rPr lang="en-US" altLang="ko-KR" dirty="0"/>
              <a:t>Meta Learning: task(relation) </a:t>
            </a:r>
            <a:r>
              <a:rPr lang="ko-KR" altLang="en-US" dirty="0"/>
              <a:t>별로 </a:t>
            </a:r>
            <a:r>
              <a:rPr lang="en-US" altLang="ko-KR" dirty="0"/>
              <a:t>Support/Query Set</a:t>
            </a:r>
            <a:r>
              <a:rPr lang="ko-KR" altLang="en-US" dirty="0"/>
              <a:t>으로 나누어서 </a:t>
            </a:r>
            <a:r>
              <a:rPr lang="en-US" altLang="ko-KR" dirty="0"/>
              <a:t>Episodic Learning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/>
            <a:r>
              <a:rPr lang="en-US" altLang="ko-KR" dirty="0"/>
              <a:t>Meta Learning: task(relation) </a:t>
            </a:r>
            <a:r>
              <a:rPr lang="ko-KR" altLang="en-US" dirty="0"/>
              <a:t>별로 </a:t>
            </a:r>
            <a:r>
              <a:rPr lang="en-US" altLang="ko-KR" dirty="0"/>
              <a:t>Support/Query Set</a:t>
            </a:r>
            <a:r>
              <a:rPr lang="ko-KR" altLang="en-US" dirty="0"/>
              <a:t>으로 나누어서 </a:t>
            </a:r>
            <a:r>
              <a:rPr lang="en-US" altLang="ko-KR" dirty="0"/>
              <a:t>Episodic Learning </a:t>
            </a:r>
            <a:r>
              <a:rPr lang="ko-KR" altLang="en-US" dirty="0"/>
              <a:t>수행</a:t>
            </a:r>
          </a:p>
          <a:p>
            <a:pPr lvl="2"/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</a:p>
          <a:p>
            <a:pPr lvl="2"/>
            <a:r>
              <a:rPr lang="ko-KR" altLang="en-US" dirty="0"/>
              <a:t>셋째 수준</a:t>
            </a:r>
            <a:r>
              <a:rPr lang="en-US" altLang="ko-KR" dirty="0"/>
              <a:t>,</a:t>
            </a:r>
            <a:r>
              <a:rPr lang="ko-KR" altLang="en-US" dirty="0"/>
              <a:t> 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endParaRPr lang="en-US" altLang="ko-KR" dirty="0"/>
          </a:p>
          <a:p>
            <a:pPr lvl="2"/>
            <a:r>
              <a:rPr lang="ko-KR" altLang="en-US" dirty="0"/>
              <a:t>셋째 수준</a:t>
            </a:r>
            <a:r>
              <a:rPr lang="en-US" altLang="ko-KR" dirty="0"/>
              <a:t>,</a:t>
            </a:r>
            <a:r>
              <a:rPr lang="ko-KR" altLang="en-US" dirty="0"/>
              <a:t> 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 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8D9FD4D-A1C1-4E0C-8573-6EA0A257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5F1ACD64-B8A6-4F11-833B-A4FA7D3B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55976" y="6489180"/>
            <a:ext cx="53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fld id="{B592EF5A-E95E-4411-9976-253A83E02D3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546F20-2698-4AC9-8B0E-9417F7FA8DF5}"/>
              </a:ext>
            </a:extLst>
          </p:cNvPr>
          <p:cNvSpPr txBox="1"/>
          <p:nvPr userDrawn="1"/>
        </p:nvSpPr>
        <p:spPr>
          <a:xfrm>
            <a:off x="7276387" y="6582015"/>
            <a:ext cx="1550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Internet</a:t>
            </a:r>
            <a:r>
              <a:rPr lang="en-US" altLang="ko-KR" sz="1000" baseline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Computing Lab.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4E8DE-1073-477B-822B-2325B283ED34}"/>
              </a:ext>
            </a:extLst>
          </p:cNvPr>
          <p:cNvSpPr txBox="1"/>
          <p:nvPr userDrawn="1"/>
        </p:nvSpPr>
        <p:spPr>
          <a:xfrm>
            <a:off x="323528" y="6582015"/>
            <a:ext cx="12426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YONSEI</a:t>
            </a:r>
            <a:r>
              <a:rPr lang="en-US" altLang="ko-KR" sz="1000" baseline="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university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35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836712"/>
            <a:ext cx="8640960" cy="528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marL="800100" lvl="1" indent="-342900" algn="l" defTabSz="914400" rtl="0" eaLnBrk="1" latinLnBrk="1" hangingPunct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01519" y="620688"/>
            <a:ext cx="7344816" cy="0"/>
          </a:xfrm>
          <a:prstGeom prst="line">
            <a:avLst/>
          </a:prstGeom>
          <a:ln>
            <a:gradFill>
              <a:gsLst>
                <a:gs pos="0">
                  <a:schemeClr val="tx1"/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40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000" kern="1200" spc="-100" baseline="0" dirty="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anose="05000000000000000000" pitchFamily="2" charset="2"/>
        <a:buChar char=""/>
        <a:defRPr lang="en-US" altLang="ko-KR" sz="2200" kern="1200" spc="-120" baseline="0" dirty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  <a:sym typeface="Wingdings"/>
        </a:defRPr>
      </a:lvl1pPr>
      <a:lvl2pPr marL="800100" indent="-342900" algn="l" defTabSz="914400" rtl="0" eaLnBrk="1" latinLnBrk="1" hangingPunct="1">
        <a:lnSpc>
          <a:spcPct val="120000"/>
        </a:lnSpc>
        <a:spcBef>
          <a:spcPts val="832"/>
        </a:spcBef>
        <a:buFont typeface="Wingdings" panose="05000000000000000000" pitchFamily="2" charset="2"/>
        <a:buChar char="ü"/>
        <a:defRPr sz="1800" kern="1200" spc="-100" baseline="0">
          <a:solidFill>
            <a:schemeClr val="tx1"/>
          </a:solidFill>
          <a:latin typeface="+mn-lt"/>
          <a:ea typeface="+mn-ea"/>
          <a:cs typeface="+mn-cs"/>
        </a:defRPr>
      </a:lvl2pPr>
      <a:lvl3pPr marL="896938" indent="-177800" algn="l" defTabSz="914400" rtl="0" eaLnBrk="1" latinLnBrk="1" hangingPunct="1">
        <a:spcBef>
          <a:spcPts val="724"/>
        </a:spcBef>
        <a:buFont typeface="Arial" panose="020B0604020202020204" pitchFamily="34" charset="0"/>
        <a:buChar char="•"/>
        <a:defRPr sz="1600" kern="1200" spc="-100" baseline="0">
          <a:solidFill>
            <a:schemeClr val="tx1"/>
          </a:solidFill>
          <a:latin typeface="+mn-lt"/>
          <a:ea typeface="+mn-ea"/>
          <a:cs typeface="+mn-cs"/>
        </a:defRPr>
      </a:lvl3pPr>
      <a:lvl4pPr marL="1150938" indent="-211138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400" kern="1200" spc="-100" baseline="0">
          <a:solidFill>
            <a:schemeClr val="tx1"/>
          </a:solidFill>
          <a:latin typeface="+mn-lt"/>
          <a:ea typeface="+mn-ea"/>
          <a:cs typeface="+mn-cs"/>
        </a:defRPr>
      </a:lvl4pPr>
      <a:lvl5pPr marL="1389063" indent="-212725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1400" kern="1200" spc="-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8rXD5-xhemo&amp;list=PLoROMvodv4rOhcuXMZkNm7j3fVwBBY42z" TargetMode="External"/><Relationship Id="rId3" Type="http://schemas.openxmlformats.org/officeDocument/2006/relationships/hyperlink" Target="https://ratsgo.github.io/from%20frequency%20to%20semantics/2017/03/29/NNLM/" TargetMode="External"/><Relationship Id="rId7" Type="http://schemas.openxmlformats.org/officeDocument/2006/relationships/hyperlink" Target="https://reniew.github.io/22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niew.github.io/21/" TargetMode="External"/><Relationship Id="rId5" Type="http://schemas.openxmlformats.org/officeDocument/2006/relationships/hyperlink" Target="https://wikidocs.net/22660" TargetMode="External"/><Relationship Id="rId4" Type="http://schemas.openxmlformats.org/officeDocument/2006/relationships/hyperlink" Target="https://ratsgo.github.io/from%20frequency%20to%20semantics/2017/03/30/word2vec/" TargetMode="External"/><Relationship Id="rId9" Type="http://schemas.openxmlformats.org/officeDocument/2006/relationships/hyperlink" Target="https://web.stanford.edu/class/archive/cs/cs224n/cs224n.1194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DFD67BA-316B-47FA-93E8-8B465DF75DD6}"/>
              </a:ext>
            </a:extLst>
          </p:cNvPr>
          <p:cNvSpPr txBox="1">
            <a:spLocks/>
          </p:cNvSpPr>
          <p:nvPr/>
        </p:nvSpPr>
        <p:spPr>
          <a:xfrm>
            <a:off x="2825805" y="4365104"/>
            <a:ext cx="3492390" cy="443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en-US" sz="2400" dirty="0"/>
              <a:t>Wongyu Kim (</a:t>
            </a:r>
            <a:r>
              <a:rPr lang="ko-KR" altLang="en-US" sz="2400" dirty="0" err="1"/>
              <a:t>김원규</a:t>
            </a:r>
            <a:r>
              <a:rPr lang="en-US" altLang="ko-KR" sz="2400" dirty="0"/>
              <a:t>)</a:t>
            </a:r>
            <a:endParaRPr lang="en-US" sz="24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01CE098-ADAD-4DFB-922B-897E8F906000}"/>
              </a:ext>
            </a:extLst>
          </p:cNvPr>
          <p:cNvSpPr txBox="1">
            <a:spLocks/>
          </p:cNvSpPr>
          <p:nvPr/>
        </p:nvSpPr>
        <p:spPr>
          <a:xfrm>
            <a:off x="-324544" y="6093296"/>
            <a:ext cx="2500529" cy="443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en-US" altLang="ko-KR" sz="1800" dirty="0">
                <a:latin typeface="나눔스퀘어_ac" panose="020B0600000101010101" pitchFamily="50" charset="-127"/>
                <a:ea typeface="나눔스퀘어" panose="020B0600000101010101" pitchFamily="50" charset="-127"/>
              </a:rPr>
              <a:t>2020.08.08</a:t>
            </a:r>
            <a:endParaRPr lang="en-US" sz="1800" dirty="0">
              <a:latin typeface="나눔스퀘어_ac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59C968C-7B2C-4F43-B7AF-274B04636FEE}"/>
              </a:ext>
            </a:extLst>
          </p:cNvPr>
          <p:cNvSpPr txBox="1">
            <a:spLocks/>
          </p:cNvSpPr>
          <p:nvPr/>
        </p:nvSpPr>
        <p:spPr>
          <a:xfrm>
            <a:off x="3259755" y="5828016"/>
            <a:ext cx="2624491" cy="649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en-US" sz="1400" dirty="0">
                <a:latin typeface="나눔스퀘어_ac" panose="020B0600000101010101" pitchFamily="50" charset="-127"/>
                <a:ea typeface="나눔스퀘어" panose="020B0600000101010101" pitchFamily="50" charset="-127"/>
              </a:rPr>
              <a:t>Internet Computing Laboratory</a:t>
            </a:r>
          </a:p>
          <a:p>
            <a:r>
              <a:rPr lang="en-US" sz="1400" dirty="0">
                <a:latin typeface="나눔스퀘어_ac" panose="020B0600000101010101" pitchFamily="50" charset="-127"/>
                <a:ea typeface="나눔스퀘어" panose="020B0600000101010101" pitchFamily="50" charset="-127"/>
              </a:rPr>
              <a:t>Department of Computer Science</a:t>
            </a:r>
          </a:p>
          <a:p>
            <a:r>
              <a:rPr lang="en-US" sz="1400" dirty="0">
                <a:latin typeface="나눔스퀘어_ac" panose="020B0600000101010101" pitchFamily="50" charset="-127"/>
                <a:ea typeface="나눔스퀘어" panose="020B0600000101010101" pitchFamily="50" charset="-127"/>
              </a:rPr>
              <a:t>Yonsei University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E82EE53-B90D-4525-BE0F-6B1F211C854E}"/>
              </a:ext>
            </a:extLst>
          </p:cNvPr>
          <p:cNvSpPr/>
          <p:nvPr/>
        </p:nvSpPr>
        <p:spPr>
          <a:xfrm>
            <a:off x="266700" y="1827670"/>
            <a:ext cx="8607425" cy="18070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endParaRPr lang="en-US" altLang="ko-KR" sz="1000" spc="-1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algn="ctr">
              <a:spcBef>
                <a:spcPct val="0"/>
              </a:spcBef>
            </a:pPr>
            <a:r>
              <a:rPr lang="en-US" altLang="ko-KR" sz="3600" spc="-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Word Vectors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D819911-D8D4-4113-981C-593BB9FB64B5}"/>
              </a:ext>
            </a:extLst>
          </p:cNvPr>
          <p:cNvSpPr txBox="1">
            <a:spLocks/>
          </p:cNvSpPr>
          <p:nvPr/>
        </p:nvSpPr>
        <p:spPr>
          <a:xfrm>
            <a:off x="1438064" y="3708478"/>
            <a:ext cx="6264696" cy="443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endParaRPr lang="en-US" sz="2400" dirty="0">
              <a:latin typeface="나눔스퀘어_ac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14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0D8D44-371F-45F6-A339-4C3E58E90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 lnSpcReduction="10000"/>
          </a:bodyPr>
          <a:lstStyle/>
          <a:p>
            <a:r>
              <a:rPr lang="en-US" altLang="ko-KR" b="1" dirty="0"/>
              <a:t>N-gram NNLM </a:t>
            </a:r>
            <a:r>
              <a:rPr lang="ko-KR" altLang="en-US" b="1" dirty="0"/>
              <a:t>이 해결하려는 목적을 </a:t>
            </a:r>
            <a:r>
              <a:rPr lang="ko-KR" altLang="en-US" b="1" dirty="0" err="1"/>
              <a:t>임베딩으로</a:t>
            </a:r>
            <a:r>
              <a:rPr lang="ko-KR" altLang="en-US" b="1" dirty="0"/>
              <a:t> 바꾸어 중간의 </a:t>
            </a:r>
            <a:r>
              <a:rPr lang="en-US" altLang="ko-KR" b="1" dirty="0"/>
              <a:t>Matrix C(Look up Table)</a:t>
            </a:r>
            <a:r>
              <a:rPr lang="ko-KR" altLang="en-US" b="1" dirty="0"/>
              <a:t>을 추출하는 것이 목표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r>
              <a:rPr lang="en-US" altLang="ko-KR" b="1" dirty="0"/>
              <a:t>N-gram NNLM</a:t>
            </a:r>
            <a:r>
              <a:rPr lang="ko-KR" altLang="en-US" b="1" dirty="0"/>
              <a:t>에서는 입력이 문장</a:t>
            </a:r>
            <a:r>
              <a:rPr lang="en-US" altLang="ko-KR" b="1" dirty="0"/>
              <a:t>, </a:t>
            </a:r>
            <a:r>
              <a:rPr lang="ko-KR" altLang="en-US" b="1" dirty="0"/>
              <a:t>출력이 </a:t>
            </a:r>
            <a:r>
              <a:rPr lang="en-US" altLang="ko-KR" b="1" dirty="0"/>
              <a:t>V-dimension vector </a:t>
            </a:r>
            <a:r>
              <a:rPr lang="ko-KR" altLang="en-US" b="1" dirty="0"/>
              <a:t>였지만 </a:t>
            </a:r>
            <a:r>
              <a:rPr lang="en-US" altLang="ko-KR" b="1" dirty="0"/>
              <a:t>Word2Vec</a:t>
            </a:r>
            <a:r>
              <a:rPr lang="ko-KR" altLang="en-US" b="1" dirty="0"/>
              <a:t>에서는 입력이 한 단어</a:t>
            </a:r>
            <a:r>
              <a:rPr lang="en-US" altLang="ko-KR" b="1" dirty="0"/>
              <a:t>, </a:t>
            </a:r>
            <a:r>
              <a:rPr lang="ko-KR" altLang="en-US" b="1" dirty="0"/>
              <a:t>출력이 </a:t>
            </a:r>
            <a:r>
              <a:rPr lang="en-US" altLang="ko-KR" b="1" dirty="0"/>
              <a:t>V-dimension vector </a:t>
            </a:r>
            <a:r>
              <a:rPr lang="ko-KR" altLang="en-US" b="1" dirty="0"/>
              <a:t>이다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NNLM</a:t>
            </a:r>
            <a:r>
              <a:rPr lang="ko-KR" altLang="en-US" b="1" dirty="0"/>
              <a:t>에 있던 </a:t>
            </a:r>
            <a:r>
              <a:rPr lang="en-US" altLang="ko-KR" b="1" dirty="0"/>
              <a:t>Matrix H(Parameter 2)</a:t>
            </a:r>
            <a:r>
              <a:rPr lang="ko-KR" altLang="en-US" b="1" dirty="0"/>
              <a:t>가 사라져 연산횟수가 크게 줄어든다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endParaRPr lang="en-US" altLang="ko-KR" b="1" dirty="0"/>
          </a:p>
          <a:p>
            <a:r>
              <a:rPr lang="en-US" altLang="ko-KR" b="1" dirty="0"/>
              <a:t>NNLM</a:t>
            </a:r>
            <a:r>
              <a:rPr lang="ko-KR" altLang="en-US" b="1" dirty="0"/>
              <a:t>에서는 앞의 </a:t>
            </a:r>
            <a:r>
              <a:rPr lang="en-US" altLang="ko-KR" b="1" dirty="0"/>
              <a:t>N-1</a:t>
            </a:r>
            <a:r>
              <a:rPr lang="ko-KR" altLang="en-US" b="1" dirty="0"/>
              <a:t>개의 단어를 통해 현재 위치에 어떤 단어가 올지 추론하는 거였다면 </a:t>
            </a:r>
            <a:r>
              <a:rPr lang="en-US" altLang="ko-KR" b="1" dirty="0"/>
              <a:t>Word2Vec</a:t>
            </a:r>
            <a:r>
              <a:rPr lang="ko-KR" altLang="en-US" b="1" dirty="0"/>
              <a:t>에서는 중심 단어</a:t>
            </a:r>
            <a:r>
              <a:rPr lang="en-US" altLang="ko-KR" b="1" dirty="0"/>
              <a:t>(Center Word)</a:t>
            </a:r>
            <a:r>
              <a:rPr lang="ko-KR" altLang="en-US" b="1" dirty="0"/>
              <a:t>을 통해 주변 단어가 무엇인지 맞추는 것이다</a:t>
            </a:r>
            <a:r>
              <a:rPr lang="en-US" altLang="ko-KR" b="1" dirty="0"/>
              <a:t>.(Skip-Gram)</a:t>
            </a:r>
          </a:p>
          <a:p>
            <a:endParaRPr lang="en-US" altLang="ko-KR" b="1" dirty="0"/>
          </a:p>
          <a:p>
            <a:r>
              <a:rPr lang="en-US" altLang="ko-KR" b="1" dirty="0" err="1"/>
              <a:t>CBoW</a:t>
            </a:r>
            <a:r>
              <a:rPr lang="ko-KR" altLang="en-US" b="1" dirty="0"/>
              <a:t>와 </a:t>
            </a:r>
            <a:r>
              <a:rPr lang="en-US" altLang="ko-KR" b="1" dirty="0"/>
              <a:t>Skip-Gram 2</a:t>
            </a:r>
            <a:r>
              <a:rPr lang="ko-KR" altLang="en-US" b="1" dirty="0"/>
              <a:t>가지 버전이 있지만 </a:t>
            </a:r>
            <a:r>
              <a:rPr lang="en-US" altLang="ko-KR" b="1" dirty="0"/>
              <a:t>Skip-Gram</a:t>
            </a:r>
            <a:r>
              <a:rPr lang="ko-KR" altLang="en-US" b="1" dirty="0"/>
              <a:t>이 더 뛰어나며 그 이유는 </a:t>
            </a:r>
            <a:r>
              <a:rPr lang="en-US" altLang="ko-KR" b="1" dirty="0"/>
              <a:t>update(gradient descent) </a:t>
            </a:r>
            <a:r>
              <a:rPr lang="ko-KR" altLang="en-US" b="1" dirty="0"/>
              <a:t>횟수가 주변 </a:t>
            </a:r>
            <a:r>
              <a:rPr lang="en-US" altLang="ko-KR" b="1" dirty="0"/>
              <a:t>c</a:t>
            </a:r>
            <a:r>
              <a:rPr lang="ko-KR" altLang="en-US" b="1" dirty="0"/>
              <a:t>개 단어만큼 증가하기 때문이다</a:t>
            </a:r>
            <a:r>
              <a:rPr lang="en-US" altLang="ko-KR" b="1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0DE08BB-74EB-4811-8BDC-0434EE70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406BDB-3B8C-4452-896E-8A0ED86F6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4516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0D8D44-371F-45F6-A339-4C3E58E90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b="1" dirty="0"/>
              <a:t>“</a:t>
            </a:r>
            <a:r>
              <a:rPr lang="ko-KR" altLang="en-US" b="1" dirty="0"/>
              <a:t>말 없는 발이 천리 간다</a:t>
            </a:r>
            <a:r>
              <a:rPr lang="en-US" altLang="ko-KR" b="1" dirty="0"/>
              <a:t>”</a:t>
            </a:r>
            <a:r>
              <a:rPr lang="ko-KR" altLang="en-US" b="1" dirty="0"/>
              <a:t>를 </a:t>
            </a:r>
            <a:r>
              <a:rPr lang="en-US" altLang="ko-KR" b="1" dirty="0"/>
              <a:t>Word2Vec</a:t>
            </a:r>
            <a:r>
              <a:rPr lang="ko-KR" altLang="en-US" b="1" dirty="0"/>
              <a:t>으로 학습시켜 보자 </a:t>
            </a:r>
            <a:r>
              <a:rPr lang="en-US" altLang="ko-KR" b="1" dirty="0"/>
              <a:t>(Window </a:t>
            </a:r>
            <a:r>
              <a:rPr lang="ko-KR" altLang="en-US" b="1" dirty="0"/>
              <a:t>크기는 </a:t>
            </a:r>
            <a:r>
              <a:rPr lang="en-US" altLang="ko-KR" b="1" dirty="0"/>
              <a:t>1</a:t>
            </a:r>
            <a:r>
              <a:rPr lang="ko-KR" altLang="en-US" b="1" dirty="0"/>
              <a:t>이라 할 때</a:t>
            </a:r>
            <a:r>
              <a:rPr lang="en-US" altLang="ko-KR" b="1" dirty="0"/>
              <a:t>)</a:t>
            </a:r>
          </a:p>
          <a:p>
            <a:r>
              <a:rPr lang="ko-KR" altLang="en-US" dirty="0"/>
              <a:t>따라서 다음과 같은 </a:t>
            </a:r>
            <a:r>
              <a:rPr lang="en-US" altLang="ko-KR" dirty="0"/>
              <a:t>training samples </a:t>
            </a:r>
            <a:r>
              <a:rPr lang="ko-KR" altLang="en-US" dirty="0"/>
              <a:t>추출할 수 있다</a:t>
            </a:r>
            <a:r>
              <a:rPr lang="en-US" altLang="ko-KR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0DE08BB-74EB-4811-8BDC-0434EE70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406BDB-3B8C-4452-896E-8A0ED86F6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11</a:t>
            </a:fld>
            <a:endParaRPr lang="en-US" altLang="ko-KR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6EFA365-98BC-4A1A-8C6C-867CB8DF0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951923"/>
              </p:ext>
            </p:extLst>
          </p:nvPr>
        </p:nvGraphicFramePr>
        <p:xfrm>
          <a:off x="6444208" y="1340768"/>
          <a:ext cx="244827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145064965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092047857"/>
                    </a:ext>
                  </a:extLst>
                </a:gridCol>
              </a:tblGrid>
              <a:tr h="3510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Input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True label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213815"/>
                  </a:ext>
                </a:extLst>
              </a:tr>
              <a:tr h="351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없는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374492"/>
                  </a:ext>
                </a:extLst>
              </a:tr>
              <a:tr h="351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없는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036596"/>
                  </a:ext>
                </a:extLst>
              </a:tr>
              <a:tr h="351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없는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발이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987327"/>
                  </a:ext>
                </a:extLst>
              </a:tr>
              <a:tr h="351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발이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없는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8482"/>
                  </a:ext>
                </a:extLst>
              </a:tr>
              <a:tr h="351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발이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천리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17973"/>
                  </a:ext>
                </a:extLst>
              </a:tr>
              <a:tr h="351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천리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발이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048908"/>
                  </a:ext>
                </a:extLst>
              </a:tr>
              <a:tr h="351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천리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간다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0064835"/>
                  </a:ext>
                </a:extLst>
              </a:tr>
              <a:tr h="351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간다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천리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01705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E5F15461-0DD2-4962-B071-BB9B21A5F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234" y="2218928"/>
            <a:ext cx="3673260" cy="42702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3446DB-346E-4372-B562-477F5A610D3B}"/>
              </a:ext>
            </a:extLst>
          </p:cNvPr>
          <p:cNvSpPr txBox="1"/>
          <p:nvPr/>
        </p:nvSpPr>
        <p:spPr>
          <a:xfrm>
            <a:off x="1691680" y="3814338"/>
            <a:ext cx="61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CBF7A1-500C-470F-971D-8526B430BCBB}"/>
              </a:ext>
            </a:extLst>
          </p:cNvPr>
          <p:cNvSpPr txBox="1"/>
          <p:nvPr/>
        </p:nvSpPr>
        <p:spPr>
          <a:xfrm>
            <a:off x="4355976" y="3999004"/>
            <a:ext cx="61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천리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5B9C57-FB5C-4AB3-B2C8-87C2F1CDED0D}"/>
              </a:ext>
            </a:extLst>
          </p:cNvPr>
          <p:cNvSpPr txBox="1"/>
          <p:nvPr/>
        </p:nvSpPr>
        <p:spPr>
          <a:xfrm>
            <a:off x="4355976" y="2802022"/>
            <a:ext cx="61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말</a:t>
            </a:r>
          </a:p>
        </p:txBody>
      </p:sp>
    </p:spTree>
    <p:extLst>
      <p:ext uri="{BB962C8B-B14F-4D97-AF65-F5344CB8AC3E}">
        <p14:creationId xmlns:p14="http://schemas.microsoft.com/office/powerpoint/2010/main" val="856992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0DE08BB-74EB-4811-8BDC-0434EE70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406BDB-3B8C-4452-896E-8A0ED86F6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12</a:t>
            </a:fld>
            <a:endParaRPr lang="en-US" altLang="ko-KR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2D705A5-12C6-4E20-AF9E-FFDA76FE8799}"/>
              </a:ext>
            </a:extLst>
          </p:cNvPr>
          <p:cNvGrpSpPr/>
          <p:nvPr/>
        </p:nvGrpSpPr>
        <p:grpSpPr>
          <a:xfrm>
            <a:off x="280010" y="836712"/>
            <a:ext cx="4291989" cy="4968552"/>
            <a:chOff x="1511234" y="2218928"/>
            <a:chExt cx="3673260" cy="427025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5F15461-0DD2-4962-B071-BB9B21A5F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1234" y="2218928"/>
              <a:ext cx="3673260" cy="427025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3446DB-346E-4372-B562-477F5A610D3B}"/>
                </a:ext>
              </a:extLst>
            </p:cNvPr>
            <p:cNvSpPr txBox="1"/>
            <p:nvPr/>
          </p:nvSpPr>
          <p:spPr>
            <a:xfrm>
              <a:off x="1691680" y="3814338"/>
              <a:ext cx="612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발이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CBF7A1-500C-470F-971D-8526B430BCBB}"/>
                </a:ext>
              </a:extLst>
            </p:cNvPr>
            <p:cNvSpPr txBox="1"/>
            <p:nvPr/>
          </p:nvSpPr>
          <p:spPr>
            <a:xfrm>
              <a:off x="4355976" y="3999004"/>
              <a:ext cx="612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천리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15B9C57-FB5C-4AB3-B2C8-87C2F1CDED0D}"/>
                </a:ext>
              </a:extLst>
            </p:cNvPr>
            <p:cNvSpPr txBox="1"/>
            <p:nvPr/>
          </p:nvSpPr>
          <p:spPr>
            <a:xfrm>
              <a:off x="4355976" y="2802022"/>
              <a:ext cx="612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말</a:t>
              </a:r>
            </a:p>
          </p:txBody>
        </p:sp>
      </p:grp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981CE138-72BB-4C92-9794-0B1F61D32B5A}"/>
              </a:ext>
            </a:extLst>
          </p:cNvPr>
          <p:cNvSpPr txBox="1">
            <a:spLocks/>
          </p:cNvSpPr>
          <p:nvPr/>
        </p:nvSpPr>
        <p:spPr>
          <a:xfrm>
            <a:off x="4572002" y="824354"/>
            <a:ext cx="4291988" cy="5606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ko-KR" altLang="en-US" sz="22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  <a:sym typeface="Wingdings"/>
              </a:defRPr>
            </a:lvl1pPr>
            <a:lvl2pPr marL="720000" indent="-34290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lang="ko-KR" altLang="en-US" sz="20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008000" indent="-271463" algn="l" defTabSz="985838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ko-KR" altLang="en-US" sz="1600" kern="1200" spc="-11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224000" indent="-211138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600" kern="1200" spc="-11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440000" indent="-212725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 spc="-11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/>
              <a:t>* Forward Flow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sz="1400" dirty="0"/>
              <a:t>단어 </a:t>
            </a:r>
            <a:r>
              <a:rPr lang="en-US" altLang="ko-KR" sz="1400" dirty="0"/>
              <a:t>1</a:t>
            </a:r>
            <a:r>
              <a:rPr lang="ko-KR" altLang="en-US" sz="1400" dirty="0"/>
              <a:t>개를 </a:t>
            </a:r>
            <a:r>
              <a:rPr lang="en-US" altLang="ko-KR" sz="1400" dirty="0"/>
              <a:t>one-hot vector</a:t>
            </a:r>
            <a:r>
              <a:rPr lang="ko-KR" altLang="en-US" sz="1400" dirty="0"/>
              <a:t>로 바꾼다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400" dirty="0"/>
              <a:t>Look up Table</a:t>
            </a:r>
            <a:r>
              <a:rPr lang="ko-KR" altLang="en-US" sz="1400" dirty="0"/>
              <a:t>이자 추출하고자 하는 </a:t>
            </a:r>
            <a:r>
              <a:rPr lang="en-US" altLang="ko-KR" sz="1400" dirty="0"/>
              <a:t>Embedding parameter</a:t>
            </a:r>
            <a:r>
              <a:rPr lang="ko-KR" altLang="en-US" sz="1400" dirty="0"/>
              <a:t>인 </a:t>
            </a:r>
            <a:r>
              <a:rPr lang="en-US" altLang="ko-KR" sz="1400" dirty="0"/>
              <a:t>W</a:t>
            </a:r>
            <a:r>
              <a:rPr lang="ko-KR" altLang="en-US" sz="1400" dirty="0"/>
              <a:t>를 곱해  차원을 </a:t>
            </a:r>
            <a:r>
              <a:rPr lang="en-US" altLang="ko-KR" sz="1400" dirty="0"/>
              <a:t>V</a:t>
            </a:r>
            <a:r>
              <a:rPr lang="ko-KR" altLang="en-US" sz="1400" dirty="0"/>
              <a:t>에서 </a:t>
            </a:r>
            <a:r>
              <a:rPr lang="en-US" altLang="ko-KR" sz="1400" dirty="0"/>
              <a:t>N</a:t>
            </a:r>
            <a:r>
              <a:rPr lang="ko-KR" altLang="en-US" sz="1400" dirty="0"/>
              <a:t>으로 낮춘다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400" dirty="0"/>
              <a:t>Hidden layer</a:t>
            </a:r>
            <a:r>
              <a:rPr lang="ko-KR" altLang="en-US" sz="1400" dirty="0"/>
              <a:t>에서 </a:t>
            </a:r>
            <a:r>
              <a:rPr lang="en-US" altLang="ko-KR" sz="1400" dirty="0"/>
              <a:t>Output layer</a:t>
            </a:r>
            <a:r>
              <a:rPr lang="ko-KR" altLang="en-US" sz="1400" dirty="0"/>
              <a:t>로 </a:t>
            </a:r>
            <a:r>
              <a:rPr lang="en-US" altLang="ko-KR" sz="1400" dirty="0"/>
              <a:t>feed </a:t>
            </a:r>
            <a:r>
              <a:rPr lang="ko-KR" altLang="en-US" sz="1400" dirty="0"/>
              <a:t>하기 위한 파라미터 </a:t>
            </a:r>
            <a:r>
              <a:rPr lang="en-US" altLang="ko-KR" sz="1400" dirty="0"/>
              <a:t>W’ </a:t>
            </a:r>
            <a:r>
              <a:rPr lang="ko-KR" altLang="en-US" sz="1400" dirty="0"/>
              <a:t>을 곱해 </a:t>
            </a:r>
            <a:r>
              <a:rPr lang="en-US" altLang="ko-KR" sz="1400" dirty="0"/>
              <a:t>V</a:t>
            </a:r>
            <a:r>
              <a:rPr lang="ko-KR" altLang="en-US" sz="1400" dirty="0"/>
              <a:t>차원의 </a:t>
            </a:r>
            <a:r>
              <a:rPr lang="en-US" altLang="ko-KR" sz="1400" dirty="0"/>
              <a:t>Score Vector</a:t>
            </a:r>
            <a:r>
              <a:rPr lang="ko-KR" altLang="en-US" sz="1400" dirty="0"/>
              <a:t>를 출력하고 똑같이 </a:t>
            </a:r>
            <a:r>
              <a:rPr lang="en-US" altLang="ko-KR" sz="1400" dirty="0" err="1"/>
              <a:t>Softmax</a:t>
            </a:r>
            <a:r>
              <a:rPr lang="ko-KR" altLang="en-US" sz="1400" dirty="0"/>
              <a:t>를 통해 최종 출력을 한다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sz="1400" dirty="0"/>
              <a:t>이때 복잡도를 </a:t>
            </a:r>
            <a:r>
              <a:rPr lang="en-US" altLang="ko-KR" sz="1400" dirty="0"/>
              <a:t>V</a:t>
            </a:r>
            <a:r>
              <a:rPr lang="ko-KR" altLang="en-US" sz="1400" dirty="0"/>
              <a:t>에서 </a:t>
            </a:r>
            <a:r>
              <a:rPr lang="en-US" altLang="ko-KR" sz="1400" dirty="0"/>
              <a:t>log2(V)</a:t>
            </a:r>
            <a:r>
              <a:rPr lang="ko-KR" altLang="en-US" sz="1400" dirty="0"/>
              <a:t>로 줄이기 위한 </a:t>
            </a:r>
            <a:r>
              <a:rPr lang="en-US" altLang="ko-KR" sz="1400" dirty="0"/>
              <a:t>Hierarchical </a:t>
            </a:r>
            <a:r>
              <a:rPr lang="en-US" altLang="ko-KR" sz="1400" dirty="0" err="1"/>
              <a:t>Softmax</a:t>
            </a:r>
            <a:r>
              <a:rPr lang="ko-KR" altLang="en-US" sz="1400" dirty="0"/>
              <a:t>를 사용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sz="1400" dirty="0"/>
          </a:p>
          <a:p>
            <a:pPr marL="0" indent="0">
              <a:buNone/>
            </a:pPr>
            <a:endParaRPr lang="ko-KR" altLang="en-US" sz="1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398F513-3050-4FB6-A232-3798C60D6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4005064"/>
            <a:ext cx="4207398" cy="57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18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0DE08BB-74EB-4811-8BDC-0434EE70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406BDB-3B8C-4452-896E-8A0ED86F6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13</a:t>
            </a:fld>
            <a:endParaRPr lang="en-US" altLang="ko-KR" dirty="0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981CE138-72BB-4C92-9794-0B1F61D32B5A}"/>
              </a:ext>
            </a:extLst>
          </p:cNvPr>
          <p:cNvSpPr txBox="1">
            <a:spLocks/>
          </p:cNvSpPr>
          <p:nvPr/>
        </p:nvSpPr>
        <p:spPr>
          <a:xfrm>
            <a:off x="1398766" y="2470292"/>
            <a:ext cx="6453972" cy="2160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ko-KR" altLang="en-US" sz="22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  <a:sym typeface="Wingdings"/>
              </a:defRPr>
            </a:lvl1pPr>
            <a:lvl2pPr marL="720000" indent="-34290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lang="ko-KR" altLang="en-US" sz="20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008000" indent="-271463" algn="l" defTabSz="985838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ko-KR" altLang="en-US" sz="1600" kern="1200" spc="-11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224000" indent="-211138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600" kern="1200" spc="-11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440000" indent="-212725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 spc="-11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sz="1400" dirty="0"/>
          </a:p>
          <a:p>
            <a:pPr marL="0" indent="0">
              <a:buNone/>
            </a:pPr>
            <a:endParaRPr lang="ko-KR" altLang="en-US" sz="14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8C6EEBA-4846-4856-A5A3-5144EF5FC4F6}"/>
              </a:ext>
            </a:extLst>
          </p:cNvPr>
          <p:cNvGrpSpPr/>
          <p:nvPr/>
        </p:nvGrpSpPr>
        <p:grpSpPr>
          <a:xfrm>
            <a:off x="251520" y="908720"/>
            <a:ext cx="8640960" cy="2005182"/>
            <a:chOff x="1098292" y="775746"/>
            <a:chExt cx="6859571" cy="200518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DAA6328-920C-4A7D-BE38-CBE5074B4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5014" y="775746"/>
              <a:ext cx="6453972" cy="168527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A501E8-922D-4D0D-970E-0C360BF11DAC}"/>
                </a:ext>
              </a:extLst>
            </p:cNvPr>
            <p:cNvSpPr txBox="1"/>
            <p:nvPr/>
          </p:nvSpPr>
          <p:spPr>
            <a:xfrm>
              <a:off x="2410741" y="1800788"/>
              <a:ext cx="715663" cy="429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천리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83D0D3-12FA-43E0-89D3-B86F30180F17}"/>
                </a:ext>
              </a:extLst>
            </p:cNvPr>
            <p:cNvSpPr txBox="1"/>
            <p:nvPr/>
          </p:nvSpPr>
          <p:spPr>
            <a:xfrm>
              <a:off x="1098292" y="1800788"/>
              <a:ext cx="715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말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E23C01F-6BCA-4FBC-A961-B3D83EDB261B}"/>
                </a:ext>
              </a:extLst>
            </p:cNvPr>
            <p:cNvSpPr txBox="1"/>
            <p:nvPr/>
          </p:nvSpPr>
          <p:spPr>
            <a:xfrm>
              <a:off x="1973258" y="1800788"/>
              <a:ext cx="715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발이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92A0DDE-C621-4F2B-B440-739840A7200F}"/>
                </a:ext>
              </a:extLst>
            </p:cNvPr>
            <p:cNvSpPr txBox="1"/>
            <p:nvPr/>
          </p:nvSpPr>
          <p:spPr>
            <a:xfrm>
              <a:off x="1535775" y="1800788"/>
              <a:ext cx="715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없는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690EF4-2F82-40A9-9B2E-14F871623646}"/>
                </a:ext>
              </a:extLst>
            </p:cNvPr>
            <p:cNvSpPr txBox="1"/>
            <p:nvPr/>
          </p:nvSpPr>
          <p:spPr>
            <a:xfrm>
              <a:off x="2848225" y="1800788"/>
              <a:ext cx="715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간다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8E61108-ED7E-4419-B7FC-6CBCA81C016F}"/>
                </a:ext>
              </a:extLst>
            </p:cNvPr>
            <p:cNvSpPr txBox="1"/>
            <p:nvPr/>
          </p:nvSpPr>
          <p:spPr>
            <a:xfrm>
              <a:off x="2150186" y="2333826"/>
              <a:ext cx="509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Matrix</a:t>
              </a:r>
              <a:r>
                <a:rPr lang="ko-KR" altLang="en-US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 = Look Up Table</a:t>
              </a:r>
              <a:endParaRPr lang="ko-KR" altLang="en-US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1565643-E308-4AE9-9DD6-D5D77A6B04B3}"/>
                </a:ext>
              </a:extLst>
            </p:cNvPr>
            <p:cNvSpPr txBox="1"/>
            <p:nvPr/>
          </p:nvSpPr>
          <p:spPr>
            <a:xfrm>
              <a:off x="5714959" y="1780116"/>
              <a:ext cx="22429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Hidden Layer</a:t>
              </a:r>
            </a:p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Vector</a:t>
              </a:r>
              <a:endParaRPr lang="ko-KR" altLang="en-US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EDEBC95-D76F-467F-A4C1-DE30D67FF3E5}"/>
                </a:ext>
              </a:extLst>
            </p:cNvPr>
            <p:cNvSpPr/>
            <p:nvPr/>
          </p:nvSpPr>
          <p:spPr>
            <a:xfrm>
              <a:off x="1186137" y="775746"/>
              <a:ext cx="6754446" cy="20051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화살표: 위로 굽음 31">
            <a:extLst>
              <a:ext uri="{FF2B5EF4-FFF2-40B4-BE49-F238E27FC236}">
                <a16:creationId xmlns:a16="http://schemas.microsoft.com/office/drawing/2014/main" id="{6D5C9192-41FC-4E68-9DD3-AAC95FF4AA23}"/>
              </a:ext>
            </a:extLst>
          </p:cNvPr>
          <p:cNvSpPr/>
          <p:nvPr/>
        </p:nvSpPr>
        <p:spPr>
          <a:xfrm rot="5400000">
            <a:off x="648467" y="2686357"/>
            <a:ext cx="627818" cy="116317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27DD58-0213-4859-A944-B30EF58D57DC}"/>
              </a:ext>
            </a:extLst>
          </p:cNvPr>
          <p:cNvSpPr txBox="1"/>
          <p:nvPr/>
        </p:nvSpPr>
        <p:spPr>
          <a:xfrm>
            <a:off x="1416574" y="3304078"/>
            <a:ext cx="6418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Matrix</a:t>
            </a:r>
            <a:r>
              <a:rPr lang="ko-KR" altLang="en-US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W’ = Hidden</a:t>
            </a:r>
            <a:r>
              <a:rPr lang="ko-KR" altLang="en-US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</a:t>
            </a:r>
            <a:r>
              <a:rPr lang="ko-KR" altLang="en-US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Output layer Parameter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And </a:t>
            </a:r>
            <a:r>
              <a:rPr lang="en-US" altLang="ko-KR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Softmax</a:t>
            </a:r>
            <a:endParaRPr lang="ko-KR" altLang="en-US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화살표: 굽음 36">
            <a:extLst>
              <a:ext uri="{FF2B5EF4-FFF2-40B4-BE49-F238E27FC236}">
                <a16:creationId xmlns:a16="http://schemas.microsoft.com/office/drawing/2014/main" id="{ED2BCE17-C45D-4BE3-BFD2-CCE266EAE39A}"/>
              </a:ext>
            </a:extLst>
          </p:cNvPr>
          <p:cNvSpPr/>
          <p:nvPr/>
        </p:nvSpPr>
        <p:spPr>
          <a:xfrm rot="5400000">
            <a:off x="7401027" y="3182223"/>
            <a:ext cx="688413" cy="116316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1A49341-2791-4888-9314-DA6F6ED00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486" y="4085674"/>
            <a:ext cx="5039514" cy="1050557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587A36A1-72AC-47EC-88D8-1D4C60DD3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524" y="5266692"/>
            <a:ext cx="5990682" cy="118420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C5EEC92-5E36-4AAE-9B12-8F316391A926}"/>
              </a:ext>
            </a:extLst>
          </p:cNvPr>
          <p:cNvSpPr/>
          <p:nvPr/>
        </p:nvSpPr>
        <p:spPr>
          <a:xfrm>
            <a:off x="3016704" y="4037259"/>
            <a:ext cx="6100806" cy="24327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259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0DE08BB-74EB-4811-8BDC-0434EE70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406BDB-3B8C-4452-896E-8A0ED86F6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14</a:t>
            </a:fld>
            <a:endParaRPr lang="en-US" altLang="ko-KR" dirty="0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981CE138-72BB-4C92-9794-0B1F61D32B5A}"/>
              </a:ext>
            </a:extLst>
          </p:cNvPr>
          <p:cNvSpPr txBox="1">
            <a:spLocks/>
          </p:cNvSpPr>
          <p:nvPr/>
        </p:nvSpPr>
        <p:spPr>
          <a:xfrm>
            <a:off x="1398766" y="2470292"/>
            <a:ext cx="6453972" cy="2160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ko-KR" altLang="en-US" sz="22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  <a:sym typeface="Wingdings"/>
              </a:defRPr>
            </a:lvl1pPr>
            <a:lvl2pPr marL="720000" indent="-34290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lang="ko-KR" altLang="en-US" sz="20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008000" indent="-271463" algn="l" defTabSz="985838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ko-KR" altLang="en-US" sz="1600" kern="1200" spc="-11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224000" indent="-211138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600" kern="1200" spc="-11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440000" indent="-212725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 spc="-11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sz="1400" dirty="0"/>
          </a:p>
          <a:p>
            <a:pPr marL="0" indent="0">
              <a:buNone/>
            </a:pPr>
            <a:endParaRPr lang="ko-KR" altLang="en-US" sz="1400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3ECA6B0E-08E6-4B76-A1AF-738AA407E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" y="836712"/>
            <a:ext cx="8143875" cy="2124075"/>
          </a:xfrm>
          <a:prstGeom prst="rect">
            <a:avLst/>
          </a:prstGeom>
        </p:spPr>
      </p:pic>
      <p:sp>
        <p:nvSpPr>
          <p:cNvPr id="44" name="내용 개체 틀 1">
            <a:extLst>
              <a:ext uri="{FF2B5EF4-FFF2-40B4-BE49-F238E27FC236}">
                <a16:creationId xmlns:a16="http://schemas.microsoft.com/office/drawing/2014/main" id="{625E62BE-66ED-4EC4-84C6-421C19EC8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794" y="3104803"/>
            <a:ext cx="8364144" cy="1714631"/>
          </a:xfrm>
        </p:spPr>
        <p:txBody>
          <a:bodyPr>
            <a:normAutofit/>
          </a:bodyPr>
          <a:lstStyle/>
          <a:p>
            <a:r>
              <a:rPr lang="en-US" altLang="ko-KR" b="1" dirty="0"/>
              <a:t>CBOW</a:t>
            </a:r>
            <a:r>
              <a:rPr lang="ko-KR" altLang="en-US" b="1" dirty="0"/>
              <a:t>의 경우 주변 단어를 통해 중심 단어를 찾는 것 그 방향만 다르고 나머지 부분은 동일하게 </a:t>
            </a:r>
            <a:r>
              <a:rPr lang="en-US" altLang="ko-KR" b="1" dirty="0"/>
              <a:t>forward, backpropagation</a:t>
            </a:r>
            <a:r>
              <a:rPr lang="ko-KR" altLang="en-US" b="1" dirty="0"/>
              <a:t>이 된다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아래의 경우 </a:t>
            </a:r>
            <a:r>
              <a:rPr lang="en-US" altLang="ko-KR" b="1" dirty="0"/>
              <a:t>CBOW</a:t>
            </a:r>
            <a:r>
              <a:rPr lang="ko-KR" altLang="en-US" b="1" dirty="0"/>
              <a:t>에 대한 </a:t>
            </a:r>
            <a:r>
              <a:rPr lang="en-US" altLang="ko-KR" b="1" dirty="0"/>
              <a:t>likelihood </a:t>
            </a:r>
            <a:r>
              <a:rPr lang="ko-KR" altLang="en-US" b="1" dirty="0"/>
              <a:t>및 </a:t>
            </a:r>
            <a:r>
              <a:rPr lang="en-US" altLang="ko-KR" b="1" dirty="0"/>
              <a:t>objective function </a:t>
            </a:r>
            <a:r>
              <a:rPr lang="ko-KR" altLang="en-US" b="1" dirty="0"/>
              <a:t>이다</a:t>
            </a:r>
            <a:r>
              <a:rPr lang="en-US" altLang="ko-KR" b="1" dirty="0"/>
              <a:t>.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260065D-1E52-44A4-90A6-8E11781B9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3415" y="4316463"/>
            <a:ext cx="4437168" cy="215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27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0DE08BB-74EB-4811-8BDC-0434EE70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Word2Vec(</a:t>
            </a:r>
            <a:r>
              <a:rPr lang="ko-KR" altLang="en-US" dirty="0"/>
              <a:t>추가 기법 </a:t>
            </a:r>
            <a:r>
              <a:rPr lang="en-US" altLang="ko-KR" dirty="0"/>
              <a:t>in Skip-Gram)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406BDB-3B8C-4452-896E-8A0ED86F6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15</a:t>
            </a:fld>
            <a:endParaRPr lang="en-US" altLang="ko-KR" dirty="0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981CE138-72BB-4C92-9794-0B1F61D32B5A}"/>
              </a:ext>
            </a:extLst>
          </p:cNvPr>
          <p:cNvSpPr txBox="1">
            <a:spLocks/>
          </p:cNvSpPr>
          <p:nvPr/>
        </p:nvSpPr>
        <p:spPr>
          <a:xfrm>
            <a:off x="1398766" y="2470292"/>
            <a:ext cx="6453972" cy="2160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ko-KR" altLang="en-US" sz="22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  <a:sym typeface="Wingdings"/>
              </a:defRPr>
            </a:lvl1pPr>
            <a:lvl2pPr marL="720000" indent="-34290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lang="ko-KR" altLang="en-US" sz="20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008000" indent="-271463" algn="l" defTabSz="985838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ko-KR" altLang="en-US" sz="1600" kern="1200" spc="-11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224000" indent="-211138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600" kern="1200" spc="-11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440000" indent="-212725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 spc="-11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sz="1400" dirty="0"/>
          </a:p>
          <a:p>
            <a:pPr marL="0" indent="0">
              <a:buNone/>
            </a:pPr>
            <a:endParaRPr lang="ko-KR" altLang="en-US" sz="14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316804-186F-4643-96EC-760020DC8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3"/>
            <a:ext cx="8136904" cy="482453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SGD</a:t>
            </a:r>
            <a:r>
              <a:rPr lang="ko-KR" altLang="en-US" dirty="0"/>
              <a:t>로 학습을 진행하며 </a:t>
            </a:r>
            <a:r>
              <a:rPr lang="en-US" altLang="ko-KR" dirty="0"/>
              <a:t>Vocabulary </a:t>
            </a:r>
            <a:r>
              <a:rPr lang="ko-KR" altLang="en-US" dirty="0"/>
              <a:t>수는 약 </a:t>
            </a:r>
            <a:r>
              <a:rPr lang="en-US" altLang="ko-KR" dirty="0"/>
              <a:t>10 </a:t>
            </a:r>
            <a:r>
              <a:rPr lang="ko-KR" altLang="en-US" dirty="0"/>
              <a:t>만개</a:t>
            </a:r>
            <a:r>
              <a:rPr lang="en-US" altLang="ko-KR" dirty="0"/>
              <a:t>, hidden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 </a:t>
            </a:r>
            <a:r>
              <a:rPr lang="en-US" altLang="ko-KR" dirty="0"/>
              <a:t>dimension(embedding)</a:t>
            </a:r>
            <a:r>
              <a:rPr lang="ko-KR" altLang="en-US" dirty="0"/>
              <a:t>은 약 </a:t>
            </a:r>
            <a:r>
              <a:rPr lang="en-US" altLang="ko-KR" dirty="0"/>
              <a:t>100</a:t>
            </a:r>
            <a:r>
              <a:rPr lang="ko-KR" altLang="en-US" dirty="0"/>
              <a:t>차원으로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Subsampling frequent words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너무 자주 등장하는 단어가 인풋일 때 그 학습을 진행하지 않는다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- f() = </a:t>
            </a:r>
            <a:r>
              <a:rPr lang="ko-KR" altLang="en-US" dirty="0"/>
              <a:t>단어 빈도</a:t>
            </a:r>
            <a:r>
              <a:rPr lang="en-US" altLang="ko-KR" dirty="0"/>
              <a:t>/</a:t>
            </a:r>
            <a:r>
              <a:rPr lang="ko-KR" altLang="en-US" dirty="0"/>
              <a:t>전체 </a:t>
            </a:r>
            <a:r>
              <a:rPr lang="ko-KR" altLang="en-US" dirty="0" err="1"/>
              <a:t>단어수</a:t>
            </a:r>
            <a:r>
              <a:rPr lang="en-US" altLang="ko-KR" dirty="0"/>
              <a:t>(V)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Negetive</a:t>
            </a:r>
            <a:r>
              <a:rPr lang="en-US" altLang="ko-KR" dirty="0"/>
              <a:t> sampling(Hierarchical </a:t>
            </a: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대신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exp</a:t>
            </a:r>
            <a:r>
              <a:rPr lang="ko-KR" altLang="en-US" dirty="0"/>
              <a:t>를 모든 단어에 하면 계산 소비 너무 크다</a:t>
            </a:r>
            <a:r>
              <a:rPr lang="en-US" altLang="ko-KR" dirty="0"/>
              <a:t>. </a:t>
            </a:r>
            <a:r>
              <a:rPr lang="ko-KR" altLang="en-US" dirty="0"/>
              <a:t>전체 표본을 정답단어 </a:t>
            </a:r>
            <a:r>
              <a:rPr lang="en-US" altLang="ko-KR" dirty="0"/>
              <a:t>+ window </a:t>
            </a:r>
            <a:r>
              <a:rPr lang="ko-KR" altLang="en-US" dirty="0"/>
              <a:t>내에 등장하지 않은 단어로 한다</a:t>
            </a:r>
            <a:r>
              <a:rPr lang="en-US" altLang="ko-KR" dirty="0"/>
              <a:t>. (</a:t>
            </a:r>
            <a:r>
              <a:rPr lang="ko-KR" altLang="en-US" dirty="0"/>
              <a:t>아래는 등장하지 않은 단어가 </a:t>
            </a:r>
            <a:r>
              <a:rPr lang="en-US" altLang="ko-KR" dirty="0"/>
              <a:t>negative sample</a:t>
            </a:r>
            <a:r>
              <a:rPr lang="ko-KR" altLang="en-US" dirty="0"/>
              <a:t>로 뽑힐 확률 식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CA0CBB-320D-45BA-B3FA-C0AA5EEF0D5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1560" y="2470292"/>
            <a:ext cx="3140745" cy="12016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6B0EC16-4AD4-4B81-9B2D-7C053A297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5391296"/>
            <a:ext cx="2592288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96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0DE08BB-74EB-4811-8BDC-0434EE70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문헌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406BDB-3B8C-4452-896E-8A0ED86F6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16</a:t>
            </a:fld>
            <a:endParaRPr lang="en-US" altLang="ko-KR" dirty="0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981CE138-72BB-4C92-9794-0B1F61D32B5A}"/>
              </a:ext>
            </a:extLst>
          </p:cNvPr>
          <p:cNvSpPr txBox="1">
            <a:spLocks/>
          </p:cNvSpPr>
          <p:nvPr/>
        </p:nvSpPr>
        <p:spPr>
          <a:xfrm>
            <a:off x="1398766" y="2470292"/>
            <a:ext cx="6453972" cy="2160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ko-KR" altLang="en-US" sz="22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  <a:sym typeface="Wingdings"/>
              </a:defRPr>
            </a:lvl1pPr>
            <a:lvl2pPr marL="720000" indent="-34290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lang="ko-KR" altLang="en-US" sz="20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008000" indent="-271463" algn="l" defTabSz="985838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ko-KR" altLang="en-US" sz="1600" kern="1200" spc="-11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224000" indent="-211138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600" kern="1200" spc="-11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440000" indent="-212725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 spc="-11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sz="1400" dirty="0"/>
          </a:p>
          <a:p>
            <a:pPr marL="0" indent="0">
              <a:buNone/>
            </a:pPr>
            <a:endParaRPr lang="ko-KR" altLang="en-US" sz="14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316804-186F-4643-96EC-760020DC8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3"/>
            <a:ext cx="8136904" cy="4824536"/>
          </a:xfrm>
        </p:spPr>
        <p:txBody>
          <a:bodyPr>
            <a:normAutofit/>
          </a:bodyPr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en-US" sz="1500" kern="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한글 블로그 자료</a:t>
            </a:r>
            <a:endParaRPr lang="en-US" altLang="ko-KR" sz="1500" kern="100" dirty="0">
              <a:solidFill>
                <a:srgbClr val="FF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500" u="sng" kern="100" dirty="0">
                <a:solidFill>
                  <a:srgbClr val="0000F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https://ratsgo.github.io/from%20frequency%20to%20semantics/2017/03/29/NNLM/</a:t>
            </a:r>
            <a:endParaRPr lang="ko-KR" altLang="ko-KR" sz="1500" kern="10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500" u="sng" kern="100" dirty="0">
                <a:solidFill>
                  <a:srgbClr val="0000F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  <a:hlinkClick r:id="rId4"/>
              </a:rPr>
              <a:t>https://ratsgo.github.io/from%20frequency%20to%20semantics/2017/03/30/word2vec/</a:t>
            </a:r>
            <a:endParaRPr lang="ko-KR" altLang="ko-KR" sz="1500" kern="10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500" u="sng" kern="100" dirty="0">
                <a:solidFill>
                  <a:srgbClr val="0000F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  <a:hlinkClick r:id="rId5"/>
              </a:rPr>
              <a:t>https://wikidocs.net/22660</a:t>
            </a:r>
            <a:endParaRPr lang="ko-KR" altLang="ko-KR" sz="1500" kern="10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500" u="sng" kern="100" dirty="0">
                <a:solidFill>
                  <a:srgbClr val="0000F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  <a:hlinkClick r:id="rId6"/>
              </a:rPr>
              <a:t>https://reniew.github.io/21/</a:t>
            </a:r>
            <a:endParaRPr lang="ko-KR" altLang="ko-KR" sz="1500" kern="10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500" u="sng" kern="100" dirty="0">
                <a:solidFill>
                  <a:srgbClr val="0000F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  <a:hlinkClick r:id="rId7"/>
              </a:rPr>
              <a:t>https://reniew.github.io/22/</a:t>
            </a:r>
            <a:endParaRPr lang="en-US" altLang="ko-KR" sz="1500" u="sng" kern="100" dirty="0">
              <a:solidFill>
                <a:srgbClr val="0000FF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500" u="sng" kern="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Cs224n</a:t>
            </a:r>
            <a:r>
              <a:rPr lang="ko-KR" altLang="en-US" sz="1500" u="sng" kern="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500" u="sng" kern="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–</a:t>
            </a:r>
            <a:r>
              <a:rPr lang="ko-KR" altLang="en-US" sz="1500" u="sng" kern="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500" u="sng" kern="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winter</a:t>
            </a:r>
            <a:r>
              <a:rPr lang="ko-KR" altLang="en-US" sz="1500" u="sng" kern="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500" u="sng" kern="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2019 – lecture 1</a:t>
            </a:r>
            <a:endParaRPr lang="en-US" altLang="ko-KR" sz="1500" u="sng" kern="100" dirty="0">
              <a:solidFill>
                <a:srgbClr val="FF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8"/>
              </a:rPr>
              <a:t>https://www.youtube.com/watch?v=8rXD5-xhemo&amp;list=PLoROMvodv4rOhcuXMZkNm7j3fVwBBY42z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500" u="sng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CS224n – winter 2019 – syllabus – lecture 1</a:t>
            </a: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9"/>
              </a:rPr>
              <a:t>https://web.stanford.edu/class/archive/cs/cs224n/cs224n.1194/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8520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58F9E84-C27A-4136-971E-4F64568AC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Questions &amp; Answers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E33FC9-0C48-4FEC-B2C2-70282AF3A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17</a:t>
            </a:fld>
            <a:endParaRPr lang="en-US" alt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F8D0409-6C48-4D0F-ACD5-754D395B14DB}"/>
              </a:ext>
            </a:extLst>
          </p:cNvPr>
          <p:cNvSpPr txBox="1">
            <a:spLocks/>
          </p:cNvSpPr>
          <p:nvPr/>
        </p:nvSpPr>
        <p:spPr>
          <a:xfrm>
            <a:off x="1511660" y="3134554"/>
            <a:ext cx="6120680" cy="912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b="1" kern="1200" spc="0" baseline="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6000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Thank you</a:t>
            </a:r>
            <a:endParaRPr lang="ko-KR" altLang="en-US" sz="6000" spc="-1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7533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단어의 의미 표현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9FC8C-A7A9-4E3B-AF84-72E536EB3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2</a:t>
            </a:fld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F841B2F-87A1-493C-9031-F92594758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692697"/>
            <a:ext cx="7632848" cy="558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4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2678D5B-53F3-4623-9F1B-55937FAB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15" y="116632"/>
            <a:ext cx="8640960" cy="432048"/>
          </a:xfrm>
        </p:spPr>
        <p:txBody>
          <a:bodyPr/>
          <a:lstStyle/>
          <a:p>
            <a:r>
              <a:rPr lang="en-US" altLang="ko-KR" dirty="0"/>
              <a:t>WordNet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BD8DD3-E6F2-4B2D-8CBF-5FBA77091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3</a:t>
            </a:fld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00FE30-D50E-4590-A69F-62444BA71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184" y="908720"/>
            <a:ext cx="7317631" cy="54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8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3F91739-8D1F-4D25-B684-C29CBD1C8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One-hot Vector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D3AF8F-D9BB-4474-BD6D-1976AD1A5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4</a:t>
            </a:fld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99DE912-EAA7-4C57-8C87-CBC70D3E4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89" y="1196752"/>
            <a:ext cx="80867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7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510C97E-F6CC-4388-B3DF-C6FEFE80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One-hot Vector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26A1FE-8E1D-4DFC-AD48-9474A506B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5</a:t>
            </a:fld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2B0AA5-59D8-4EC4-AB35-FCE50F95B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벡터의 유사도 구하는 두 가지 방법</a:t>
            </a:r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b="1" dirty="0"/>
              <a:t>코사인 유사도</a:t>
            </a: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b="1" dirty="0"/>
              <a:t>L2 Distance</a:t>
            </a:r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AutoNum type="arabicPeriod"/>
            </a:pP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EDAD61E-49EF-4EE4-96BB-6C1404D45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157050"/>
            <a:ext cx="2438400" cy="6286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93F488A-425F-4D4D-ABEB-BBC429E90C3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95536" y="3577788"/>
            <a:ext cx="5343525" cy="1352550"/>
          </a:xfrm>
          <a:prstGeom prst="rect">
            <a:avLst/>
          </a:prstGeom>
        </p:spPr>
      </p:pic>
      <p:pic>
        <p:nvPicPr>
          <p:cNvPr id="1026" name="Picture 2" descr="벡터의 개념과 벡터의 내적,외적 - 게임 수학(3) :: C언어 예술가">
            <a:extLst>
              <a:ext uri="{FF2B5EF4-FFF2-40B4-BE49-F238E27FC236}">
                <a16:creationId xmlns:a16="http://schemas.microsoft.com/office/drawing/2014/main" id="{E99144FE-6E03-4011-A365-99FA6F542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355" y="1152922"/>
            <a:ext cx="328612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96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0D8D44-371F-45F6-A339-4C3E58E90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* Distributed Representation of words </a:t>
            </a:r>
            <a:r>
              <a:rPr lang="ko-KR" altLang="en-US" b="1" dirty="0"/>
              <a:t>의 가설을 이용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– </a:t>
            </a:r>
            <a:r>
              <a:rPr lang="ko-KR" altLang="en-US" dirty="0"/>
              <a:t>비슷한 위치에서 등장하는 단어들은 비슷한 의미를 가진다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기존의 </a:t>
            </a:r>
            <a:r>
              <a:rPr lang="en-US" altLang="ko-KR" dirty="0"/>
              <a:t>one-hot vector</a:t>
            </a:r>
            <a:r>
              <a:rPr lang="ko-KR" altLang="en-US" dirty="0"/>
              <a:t>의 문제점인 고차원을 저차원으로 낮추자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* </a:t>
            </a:r>
            <a:r>
              <a:rPr lang="ko-KR" altLang="en-US" b="1" dirty="0"/>
              <a:t>문장에서 맥락을 파악해 </a:t>
            </a:r>
            <a:r>
              <a:rPr lang="ko-KR" altLang="en-US" b="1" dirty="0" err="1"/>
              <a:t>단어간의</a:t>
            </a:r>
            <a:r>
              <a:rPr lang="ko-KR" altLang="en-US" b="1" dirty="0"/>
              <a:t> 유사성을 담으며 </a:t>
            </a:r>
            <a:r>
              <a:rPr lang="en-US" altLang="ko-KR" b="1" dirty="0"/>
              <a:t>Word Representation </a:t>
            </a:r>
            <a:r>
              <a:rPr lang="ko-KR" altLang="en-US" b="1" dirty="0"/>
              <a:t>진행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* </a:t>
            </a:r>
            <a:r>
              <a:rPr lang="ko-KR" altLang="en-US" b="1" dirty="0"/>
              <a:t>학습 과정 중 단어는 </a:t>
            </a:r>
            <a:r>
              <a:rPr lang="en-US" altLang="ko-KR" b="1" dirty="0"/>
              <a:t>one-hot vector</a:t>
            </a:r>
            <a:r>
              <a:rPr lang="ko-KR" altLang="en-US" b="1" dirty="0"/>
              <a:t>에서 저차원으로 줄여지면서 많은 데이터를 학습하게 된다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* </a:t>
            </a:r>
            <a:r>
              <a:rPr lang="ko-KR" altLang="en-US" b="1" dirty="0"/>
              <a:t>실제 사용 시 </a:t>
            </a:r>
            <a:r>
              <a:rPr lang="ko-KR" altLang="en-US" b="1" dirty="0" err="1"/>
              <a:t>임베딩은</a:t>
            </a:r>
            <a:r>
              <a:rPr lang="ko-KR" altLang="en-US" b="1" dirty="0"/>
              <a:t> 저차원의 출력이기 때문에 다른 모델에서 사용하기 용이하다</a:t>
            </a:r>
            <a:r>
              <a:rPr lang="en-US" altLang="ko-KR" b="1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0DE08BB-74EB-4811-8BDC-0434EE70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406BDB-3B8C-4452-896E-8A0ED86F6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6</a:t>
            </a:fld>
            <a:endParaRPr lang="en-US" altLang="ko-KR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2EF07AC-BE69-4782-B1CF-87C0B31F3EC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1503" y="2132856"/>
            <a:ext cx="428396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06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0D8D44-371F-45F6-A339-4C3E58E90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* N-gram NNLM </a:t>
            </a:r>
            <a:r>
              <a:rPr lang="ko-KR" altLang="en-US" b="1" dirty="0"/>
              <a:t>의 </a:t>
            </a:r>
            <a:r>
              <a:rPr lang="en-US" altLang="ko-KR" b="1" dirty="0"/>
              <a:t>Baseline Model</a:t>
            </a:r>
            <a:r>
              <a:rPr lang="ko-KR" altLang="en-US" b="1" dirty="0"/>
              <a:t> 을 이용하여 새로운 </a:t>
            </a:r>
            <a:r>
              <a:rPr lang="ko-KR" altLang="en-US" b="1" dirty="0" err="1"/>
              <a:t>임베딩</a:t>
            </a:r>
            <a:r>
              <a:rPr lang="ko-KR" altLang="en-US" b="1" dirty="0"/>
              <a:t> 모델을 제안</a:t>
            </a:r>
            <a:endParaRPr lang="en-US" altLang="ko-KR" b="1" dirty="0"/>
          </a:p>
          <a:p>
            <a:pPr>
              <a:buFontTx/>
              <a:buChar char="-"/>
            </a:pPr>
            <a:r>
              <a:rPr lang="en-US" altLang="ko-KR" dirty="0"/>
              <a:t>N-gram </a:t>
            </a:r>
            <a:r>
              <a:rPr lang="ko-KR" altLang="en-US" dirty="0"/>
              <a:t>모델 이란</a:t>
            </a:r>
            <a:r>
              <a:rPr lang="en-US" altLang="ko-KR" dirty="0"/>
              <a:t>? </a:t>
            </a:r>
            <a:r>
              <a:rPr lang="ko-KR" altLang="en-US" dirty="0"/>
              <a:t>현재 위치에 어떤 단어가 올지 이전 </a:t>
            </a:r>
            <a:r>
              <a:rPr lang="en-US" altLang="ko-KR" dirty="0"/>
              <a:t>n-1</a:t>
            </a:r>
            <a:r>
              <a:rPr lang="ko-KR" altLang="en-US" dirty="0"/>
              <a:t>개의 단어를 통해 추론하는 모델</a:t>
            </a:r>
            <a:br>
              <a:rPr lang="en-US" altLang="ko-KR" dirty="0"/>
            </a:br>
            <a:r>
              <a:rPr lang="en-US" altLang="ko-KR" dirty="0"/>
              <a:t>ex) “I like playing football with my </a:t>
            </a:r>
            <a:r>
              <a:rPr lang="en-US" altLang="ko-KR" dirty="0">
                <a:solidFill>
                  <a:srgbClr val="FF0000"/>
                </a:solidFill>
              </a:rPr>
              <a:t>friends</a:t>
            </a:r>
            <a:r>
              <a:rPr lang="en-US" altLang="ko-KR" dirty="0"/>
              <a:t>” </a:t>
            </a:r>
            <a:r>
              <a:rPr lang="ko-KR" altLang="en-US" dirty="0"/>
              <a:t>에서 </a:t>
            </a:r>
            <a:r>
              <a:rPr lang="en-US" altLang="ko-KR" dirty="0"/>
              <a:t>friends</a:t>
            </a:r>
            <a:r>
              <a:rPr lang="ko-KR" altLang="en-US" dirty="0"/>
              <a:t>가 빈칸이고 </a:t>
            </a:r>
            <a:r>
              <a:rPr lang="en-US" altLang="ko-KR" dirty="0"/>
              <a:t>4-gram </a:t>
            </a:r>
            <a:r>
              <a:rPr lang="ko-KR" altLang="en-US" dirty="0"/>
              <a:t>이라면 </a:t>
            </a:r>
            <a:r>
              <a:rPr lang="en-US" altLang="ko-KR" dirty="0"/>
              <a:t>football, with, my</a:t>
            </a:r>
            <a:r>
              <a:rPr lang="ko-KR" altLang="en-US" dirty="0"/>
              <a:t>를 가지고 </a:t>
            </a:r>
            <a:r>
              <a:rPr lang="en-US" altLang="ko-KR" dirty="0"/>
              <a:t>friends</a:t>
            </a:r>
            <a:r>
              <a:rPr lang="ko-KR" altLang="en-US" dirty="0"/>
              <a:t>를 추론하는 것</a:t>
            </a:r>
            <a:r>
              <a:rPr lang="en-US" altLang="ko-KR" dirty="0"/>
              <a:t>!(</a:t>
            </a:r>
            <a:r>
              <a:rPr lang="ko-KR" altLang="en-US" dirty="0"/>
              <a:t>자세한 내용은 뒤에서 더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* </a:t>
            </a:r>
            <a:r>
              <a:rPr lang="ko-KR" altLang="en-US" b="1" dirty="0"/>
              <a:t>목표는 </a:t>
            </a:r>
            <a:r>
              <a:rPr lang="en-US" altLang="ko-KR" b="1" dirty="0"/>
              <a:t>Computational Complexity</a:t>
            </a:r>
            <a:r>
              <a:rPr lang="ko-KR" altLang="en-US" b="1" dirty="0"/>
              <a:t>는 줄이면서</a:t>
            </a:r>
            <a:r>
              <a:rPr lang="en-US" altLang="ko-KR" b="1" dirty="0"/>
              <a:t> Accuracy Maximizing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Complexity </a:t>
            </a:r>
            <a:r>
              <a:rPr lang="ko-KR" altLang="en-US" b="1" dirty="0"/>
              <a:t>공식 </a:t>
            </a:r>
            <a:r>
              <a:rPr lang="en-US" altLang="ko-KR" b="1" dirty="0"/>
              <a:t>= </a:t>
            </a:r>
            <a:r>
              <a:rPr lang="ko-KR" altLang="en-US" b="1" dirty="0"/>
              <a:t>총 연산 횟수 </a:t>
            </a:r>
            <a:r>
              <a:rPr lang="en-US" altLang="ko-KR" b="1" dirty="0"/>
              <a:t>= O = E * T * Q </a:t>
            </a:r>
          </a:p>
          <a:p>
            <a:pPr marL="0" indent="0">
              <a:buNone/>
            </a:pPr>
            <a:r>
              <a:rPr lang="en-US" altLang="ko-KR" dirty="0"/>
              <a:t>(E = Epoch, T = </a:t>
            </a:r>
            <a:r>
              <a:rPr lang="ko-KR" altLang="en-US" dirty="0"/>
              <a:t>학습할 총 단어의 수</a:t>
            </a:r>
            <a:r>
              <a:rPr lang="en-US" altLang="ko-KR" dirty="0"/>
              <a:t>, Q = </a:t>
            </a:r>
            <a:r>
              <a:rPr lang="ko-KR" altLang="en-US" dirty="0"/>
              <a:t>각 모델의 파라미터 연산 수</a:t>
            </a:r>
            <a:r>
              <a:rPr lang="en-US" altLang="ko-KR" dirty="0"/>
              <a:t>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0DE08BB-74EB-4811-8BDC-0434EE70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406BDB-3B8C-4452-896E-8A0ED86F6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679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714BEBD-BEA1-40E5-8F77-1605B424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NNLM(NPLM)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CDBC81-CC8C-49CA-98C6-B4BA47052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8</a:t>
            </a:fld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919F75-80B5-4A22-ACC6-C57A4250F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* “</a:t>
            </a:r>
            <a:r>
              <a:rPr lang="ko-KR" altLang="en-US" b="1" dirty="0"/>
              <a:t>발 없는 말이 천리 </a:t>
            </a:r>
            <a:r>
              <a:rPr lang="en-US" altLang="ko-KR" b="1" dirty="0"/>
              <a:t>__”</a:t>
            </a:r>
            <a:r>
              <a:rPr lang="ko-KR" altLang="en-US" b="1" dirty="0"/>
              <a:t>이 있을 때 빈칸의 단어를 </a:t>
            </a:r>
            <a:r>
              <a:rPr lang="en-US" altLang="ko-KR" b="1" dirty="0"/>
              <a:t>5-gram</a:t>
            </a:r>
            <a:r>
              <a:rPr lang="ko-KR" altLang="en-US" b="1" dirty="0"/>
              <a:t>을 이용해 추론해 보자 </a:t>
            </a:r>
            <a:r>
              <a:rPr lang="en-US" altLang="ko-KR" b="1" dirty="0"/>
              <a:t>(true label = “</a:t>
            </a:r>
            <a:r>
              <a:rPr lang="ko-KR" altLang="en-US" b="1" dirty="0"/>
              <a:t>간다</a:t>
            </a:r>
            <a:r>
              <a:rPr lang="en-US" altLang="ko-KR" b="1" dirty="0"/>
              <a:t>”) = </a:t>
            </a:r>
            <a:r>
              <a:rPr lang="ko-KR" altLang="en-US" b="1" dirty="0" err="1"/>
              <a:t>임베딩할</a:t>
            </a:r>
            <a:r>
              <a:rPr lang="ko-KR" altLang="en-US" b="1" dirty="0"/>
              <a:t> 목적으로 쓴 것이 아님</a:t>
            </a:r>
            <a:r>
              <a:rPr lang="en-US" altLang="ko-KR" b="1" dirty="0"/>
              <a:t>..!!!</a:t>
            </a:r>
            <a:endParaRPr lang="ko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D4BBB51-CBB7-4D22-9EAC-0CF066842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3" y="1591261"/>
            <a:ext cx="5612085" cy="49021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BF2CA6-4545-431A-908B-CE54F0B80ED8}"/>
              </a:ext>
            </a:extLst>
          </p:cNvPr>
          <p:cNvSpPr txBox="1"/>
          <p:nvPr/>
        </p:nvSpPr>
        <p:spPr>
          <a:xfrm>
            <a:off x="899592" y="6317845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F36771-B1B7-4D5B-97BE-E2891F538FBD}"/>
              </a:ext>
            </a:extLst>
          </p:cNvPr>
          <p:cNvSpPr txBox="1"/>
          <p:nvPr/>
        </p:nvSpPr>
        <p:spPr>
          <a:xfrm>
            <a:off x="2274602" y="6317845"/>
            <a:ext cx="91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말이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45AC0C-8D1C-4D46-B39A-ECF951B00E77}"/>
              </a:ext>
            </a:extLst>
          </p:cNvPr>
          <p:cNvSpPr txBox="1"/>
          <p:nvPr/>
        </p:nvSpPr>
        <p:spPr>
          <a:xfrm>
            <a:off x="3867382" y="6335382"/>
            <a:ext cx="75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천리</a:t>
            </a:r>
            <a:endParaRPr lang="ko-KR" altLang="en-US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528B44-823B-4C56-8CAC-E2985080B1B0}"/>
              </a:ext>
            </a:extLst>
          </p:cNvPr>
          <p:cNvSpPr txBox="1"/>
          <p:nvPr/>
        </p:nvSpPr>
        <p:spPr>
          <a:xfrm>
            <a:off x="1735050" y="6357935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ko-KR" altLang="en-US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내용 개체 틀 5">
            <a:extLst>
              <a:ext uri="{FF2B5EF4-FFF2-40B4-BE49-F238E27FC236}">
                <a16:creationId xmlns:a16="http://schemas.microsoft.com/office/drawing/2014/main" id="{B91DB248-DFF6-46E0-9CC0-3E5A9DBBDFFF}"/>
              </a:ext>
            </a:extLst>
          </p:cNvPr>
          <p:cNvSpPr txBox="1">
            <a:spLocks/>
          </p:cNvSpPr>
          <p:nvPr/>
        </p:nvSpPr>
        <p:spPr>
          <a:xfrm>
            <a:off x="5683115" y="1687608"/>
            <a:ext cx="3344253" cy="4899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ko-KR" altLang="en-US" sz="22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  <a:sym typeface="Wingdings"/>
              </a:defRPr>
            </a:lvl1pPr>
            <a:lvl2pPr marL="720000" indent="-34290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lang="ko-KR" altLang="en-US" sz="20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008000" indent="-271463" algn="l" defTabSz="985838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ko-KR" altLang="en-US" sz="1600" kern="1200" spc="-11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224000" indent="-211138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600" kern="1200" spc="-11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440000" indent="-212725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 spc="-11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/>
              <a:t>* Forward Flow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400" dirty="0"/>
              <a:t>n-1 </a:t>
            </a:r>
            <a:r>
              <a:rPr lang="ko-KR" altLang="en-US" sz="1400" dirty="0"/>
              <a:t>개의 단어를 모델의 인풋으로 넣는다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sz="1400" dirty="0"/>
              <a:t>각 단어를 </a:t>
            </a:r>
            <a:r>
              <a:rPr lang="en-US" altLang="ko-KR" sz="1400" dirty="0"/>
              <a:t>one-hot vector</a:t>
            </a:r>
            <a:r>
              <a:rPr lang="ko-KR" altLang="en-US" sz="1400" dirty="0"/>
              <a:t>로 바꾸어 준다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400" dirty="0"/>
              <a:t>Matrix C(parameter 1)</a:t>
            </a:r>
            <a:r>
              <a:rPr lang="ko-KR" altLang="en-US" sz="1400" dirty="0"/>
              <a:t>를 통해 각 단어의 </a:t>
            </a:r>
            <a:r>
              <a:rPr lang="en-US" altLang="ko-KR" sz="1400" dirty="0"/>
              <a:t>one-hot vector</a:t>
            </a:r>
            <a:r>
              <a:rPr lang="ko-KR" altLang="en-US" sz="1400" dirty="0"/>
              <a:t>의 차원을 낮춰주는 </a:t>
            </a:r>
            <a:r>
              <a:rPr lang="en-US" altLang="ko-KR" sz="1400" dirty="0"/>
              <a:t>“embedding”</a:t>
            </a:r>
            <a:r>
              <a:rPr lang="ko-KR" altLang="en-US" sz="1400" dirty="0"/>
              <a:t> 작업을 한다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sz="1400" dirty="0"/>
              <a:t>각 단어를 한번에 묶어 </a:t>
            </a:r>
            <a:r>
              <a:rPr lang="en-US" altLang="ko-KR" sz="1400" dirty="0"/>
              <a:t>Hidden layer</a:t>
            </a:r>
            <a:r>
              <a:rPr lang="ko-KR" altLang="en-US" sz="1400" dirty="0"/>
              <a:t>로 </a:t>
            </a:r>
            <a:r>
              <a:rPr lang="en-US" altLang="ko-KR" sz="1400" dirty="0"/>
              <a:t>feed</a:t>
            </a:r>
            <a:r>
              <a:rPr lang="ko-KR" altLang="en-US" sz="1400" dirty="0"/>
              <a:t>하는 </a:t>
            </a:r>
            <a:r>
              <a:rPr lang="en-US" altLang="ko-KR" sz="1400" dirty="0"/>
              <a:t>Matrix H(parameter 2)</a:t>
            </a:r>
            <a:r>
              <a:rPr lang="ko-KR" altLang="en-US" sz="1400" dirty="0"/>
              <a:t>를 곱해서 </a:t>
            </a:r>
            <a:r>
              <a:rPr lang="en-US" altLang="ko-KR" sz="1400" dirty="0"/>
              <a:t>embedding</a:t>
            </a:r>
            <a:r>
              <a:rPr lang="ko-KR" altLang="en-US" sz="1400" dirty="0"/>
              <a:t>된 벡터의 차원을 한번 더 낮춰 준다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400" dirty="0"/>
              <a:t>Bias</a:t>
            </a:r>
            <a:r>
              <a:rPr lang="ko-KR" altLang="en-US" sz="1400" dirty="0"/>
              <a:t>를 더하고 </a:t>
            </a:r>
            <a:r>
              <a:rPr lang="en-US" altLang="ko-KR" sz="1400" dirty="0"/>
              <a:t>tanh</a:t>
            </a:r>
            <a:r>
              <a:rPr lang="ko-KR" altLang="en-US" sz="1400" dirty="0"/>
              <a:t>로 </a:t>
            </a:r>
            <a:r>
              <a:rPr lang="en-US" altLang="ko-KR" sz="1400" dirty="0"/>
              <a:t>non-linear activation</a:t>
            </a:r>
            <a:r>
              <a:rPr lang="ko-KR" altLang="en-US" sz="1400" dirty="0"/>
              <a:t>을 </a:t>
            </a:r>
            <a:r>
              <a:rPr lang="ko-KR" altLang="en-US" sz="1400" dirty="0" err="1"/>
              <a:t>한뒤</a:t>
            </a:r>
            <a:r>
              <a:rPr lang="ko-KR" altLang="en-US" sz="1400" dirty="0"/>
              <a:t> </a:t>
            </a:r>
            <a:r>
              <a:rPr lang="en-US" altLang="ko-KR" sz="1400" dirty="0"/>
              <a:t>Hidden layer</a:t>
            </a:r>
            <a:r>
              <a:rPr lang="ko-KR" altLang="en-US" sz="1400" dirty="0"/>
              <a:t>에서 </a:t>
            </a:r>
            <a:r>
              <a:rPr lang="en-US" altLang="ko-KR" sz="1400" dirty="0"/>
              <a:t>Output layer</a:t>
            </a:r>
            <a:r>
              <a:rPr lang="ko-KR" altLang="en-US" sz="1400" dirty="0"/>
              <a:t>로 </a:t>
            </a:r>
            <a:r>
              <a:rPr lang="en-US" altLang="ko-KR" sz="1400" dirty="0"/>
              <a:t>feed</a:t>
            </a:r>
            <a:r>
              <a:rPr lang="ko-KR" altLang="en-US" sz="1400" dirty="0"/>
              <a:t>하는 </a:t>
            </a:r>
            <a:r>
              <a:rPr lang="en-US" altLang="ko-KR" sz="1400" dirty="0"/>
              <a:t>Matrix U(parameter</a:t>
            </a:r>
            <a:r>
              <a:rPr lang="ko-KR" altLang="en-US" sz="1400" dirty="0"/>
              <a:t> </a:t>
            </a:r>
            <a:r>
              <a:rPr lang="en-US" altLang="ko-KR" sz="1400" dirty="0"/>
              <a:t>3)</a:t>
            </a:r>
            <a:r>
              <a:rPr lang="ko-KR" altLang="en-US" sz="1400" dirty="0"/>
              <a:t>를 곱해 기존 </a:t>
            </a:r>
            <a:r>
              <a:rPr lang="en-US" altLang="ko-KR" sz="1400" dirty="0"/>
              <a:t>one-hot vector</a:t>
            </a:r>
            <a:r>
              <a:rPr lang="ko-KR" altLang="en-US" sz="1400" dirty="0"/>
              <a:t>와 차원이 같은 벡터에 최종 </a:t>
            </a:r>
            <a:r>
              <a:rPr lang="en-US" altLang="ko-KR" sz="1400" dirty="0"/>
              <a:t>bias</a:t>
            </a:r>
            <a:r>
              <a:rPr lang="ko-KR" altLang="en-US" sz="1400" dirty="0"/>
              <a:t>를 더해 출력한다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sz="1400" dirty="0"/>
              <a:t>그렇게 나온 벡터는 </a:t>
            </a:r>
            <a:r>
              <a:rPr lang="en-US" altLang="ko-KR" sz="1400" dirty="0"/>
              <a:t>Score Vector</a:t>
            </a:r>
            <a:r>
              <a:rPr lang="ko-KR" altLang="en-US" sz="1400" dirty="0"/>
              <a:t>로 여기에 </a:t>
            </a:r>
            <a:r>
              <a:rPr lang="en-US" altLang="ko-KR" sz="1400" dirty="0" err="1"/>
              <a:t>Softmax</a:t>
            </a:r>
            <a:r>
              <a:rPr lang="en-US" altLang="ko-KR" sz="1400" dirty="0"/>
              <a:t> function</a:t>
            </a:r>
            <a:r>
              <a:rPr lang="ko-KR" altLang="en-US" sz="1400" dirty="0"/>
              <a:t>을 적용한다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61789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714BEBD-BEA1-40E5-8F77-1605B424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NNLM(NPLM)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CDBC81-CC8C-49CA-98C6-B4BA47052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9</a:t>
            </a:fld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919F75-80B5-4A22-ACC6-C57A4250F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Likelihood and Backpropagation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dirty="0"/>
              <a:t> n-1</a:t>
            </a:r>
            <a:r>
              <a:rPr lang="ko-KR" altLang="en-US" dirty="0"/>
              <a:t>개의 단어가 주어졌을 때</a:t>
            </a:r>
            <a:r>
              <a:rPr lang="en-US" altLang="ko-KR" dirty="0"/>
              <a:t>, </a:t>
            </a:r>
            <a:r>
              <a:rPr lang="ko-KR" altLang="en-US" dirty="0"/>
              <a:t>빈칸에 단어 </a:t>
            </a:r>
            <a:r>
              <a:rPr lang="en-US" altLang="ko-KR" dirty="0" err="1"/>
              <a:t>wt</a:t>
            </a:r>
            <a:r>
              <a:rPr lang="ko-KR" altLang="en-US" dirty="0"/>
              <a:t>가 올 조건부 확률</a:t>
            </a:r>
            <a:r>
              <a:rPr lang="en-US" altLang="ko-KR" dirty="0"/>
              <a:t> = </a:t>
            </a:r>
            <a:r>
              <a:rPr lang="ko-KR" altLang="en-US" dirty="0"/>
              <a:t>이 모델의 </a:t>
            </a:r>
            <a:r>
              <a:rPr lang="en-US" altLang="ko-KR" dirty="0"/>
              <a:t>likelihood = </a:t>
            </a:r>
            <a:r>
              <a:rPr lang="en-US" altLang="ko-KR" dirty="0" err="1"/>
              <a:t>softmax</a:t>
            </a:r>
            <a:r>
              <a:rPr lang="ko-KR" altLang="en-US" dirty="0"/>
              <a:t>의 산출물</a:t>
            </a: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dirty="0"/>
              <a:t> </a:t>
            </a:r>
            <a:r>
              <a:rPr lang="ko-KR" altLang="en-US" dirty="0"/>
              <a:t>목표</a:t>
            </a:r>
            <a:r>
              <a:rPr lang="en-US" altLang="ko-KR" dirty="0"/>
              <a:t>: likelihood</a:t>
            </a:r>
            <a:r>
              <a:rPr lang="ko-KR" altLang="en-US" dirty="0"/>
              <a:t>는 </a:t>
            </a:r>
            <a:r>
              <a:rPr lang="en-US" altLang="ko-KR" dirty="0"/>
              <a:t>maximize / loss function</a:t>
            </a:r>
            <a:r>
              <a:rPr lang="ko-KR" altLang="en-US" dirty="0"/>
              <a:t>인 </a:t>
            </a:r>
            <a:r>
              <a:rPr lang="en-US" altLang="ko-KR" dirty="0"/>
              <a:t>–log(likelihood)</a:t>
            </a:r>
            <a:r>
              <a:rPr lang="ko-KR" altLang="en-US" dirty="0"/>
              <a:t>는 </a:t>
            </a:r>
            <a:r>
              <a:rPr lang="en-US" altLang="ko-KR" dirty="0"/>
              <a:t>minimize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dirty="0"/>
              <a:t> RNNLM</a:t>
            </a:r>
            <a:r>
              <a:rPr lang="ko-KR" altLang="en-US" dirty="0"/>
              <a:t>은 </a:t>
            </a:r>
            <a:r>
              <a:rPr lang="en-US" altLang="ko-KR" dirty="0"/>
              <a:t>NNLM</a:t>
            </a:r>
            <a:r>
              <a:rPr lang="ko-KR" altLang="en-US" dirty="0"/>
              <a:t>의 </a:t>
            </a:r>
            <a:r>
              <a:rPr lang="en-US" altLang="ko-KR" dirty="0"/>
              <a:t>RNN </a:t>
            </a:r>
            <a:r>
              <a:rPr lang="ko-KR" altLang="en-US" dirty="0"/>
              <a:t>버전으로 입력 문장의 길이 제한이 없다</a:t>
            </a:r>
            <a:r>
              <a:rPr lang="en-US" altLang="ko-KR" dirty="0"/>
              <a:t>.</a:t>
            </a:r>
          </a:p>
          <a:p>
            <a:pPr>
              <a:buFont typeface="Symbol" panose="05050102010706020507" pitchFamily="18" charset="2"/>
              <a:buChar char="Þ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B80EE2-47E4-459D-9323-38C835026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268760"/>
            <a:ext cx="4036189" cy="9361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7553E5-182C-44A5-92ED-DC2F34B9E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3906" y="4807740"/>
            <a:ext cx="4036188" cy="5362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249B16A-A86E-439F-B430-09316C5C1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9288" y="5343102"/>
            <a:ext cx="2845423" cy="51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07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8503</TotalTime>
  <Words>1194</Words>
  <Application>Microsoft Office PowerPoint</Application>
  <PresentationFormat>화면 슬라이드 쇼(4:3)</PresentationFormat>
  <Paragraphs>191</Paragraphs>
  <Slides>17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나눔스퀘어 ExtraBold</vt:lpstr>
      <vt:lpstr>Symbol</vt:lpstr>
      <vt:lpstr>Wingdings</vt:lpstr>
      <vt:lpstr>나눔고딕</vt:lpstr>
      <vt:lpstr>Arial</vt:lpstr>
      <vt:lpstr>나눔스퀘어_ac</vt:lpstr>
      <vt:lpstr>Arial Unicode MS</vt:lpstr>
      <vt:lpstr>나눔스퀘어</vt:lpstr>
      <vt:lpstr>맑은 고딕</vt:lpstr>
      <vt:lpstr>Office 테마</vt:lpstr>
      <vt:lpstr>PowerPoint 프레젠테이션</vt:lpstr>
      <vt:lpstr>단어의 의미 표현</vt:lpstr>
      <vt:lpstr>WordNet</vt:lpstr>
      <vt:lpstr>One-hot Vector</vt:lpstr>
      <vt:lpstr>One-hot Vector</vt:lpstr>
      <vt:lpstr>Word2Vec</vt:lpstr>
      <vt:lpstr>Word2Vec</vt:lpstr>
      <vt:lpstr>NNLM(NPLM)</vt:lpstr>
      <vt:lpstr>NNLM(NPLM)</vt:lpstr>
      <vt:lpstr>Word2Vec</vt:lpstr>
      <vt:lpstr>Word2Vec</vt:lpstr>
      <vt:lpstr>Word2Vec</vt:lpstr>
      <vt:lpstr>Word2Vec</vt:lpstr>
      <vt:lpstr>Word2Vec</vt:lpstr>
      <vt:lpstr>Word2Vec(추가 기법 in Skip-Gram)</vt:lpstr>
      <vt:lpstr>참고 문헌</vt:lpstr>
      <vt:lpstr>Questions &amp;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sjhr</dc:creator>
  <cp:lastModifiedBy>wongyu</cp:lastModifiedBy>
  <cp:revision>3996</cp:revision>
  <cp:lastPrinted>2020-02-26T22:51:53Z</cp:lastPrinted>
  <dcterms:created xsi:type="dcterms:W3CDTF">2013-11-16T15:06:08Z</dcterms:created>
  <dcterms:modified xsi:type="dcterms:W3CDTF">2020-08-07T04:46:26Z</dcterms:modified>
</cp:coreProperties>
</file>