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1075" r:id="rId3"/>
    <p:sldId id="1160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59" r:id="rId16"/>
    <p:sldId id="276" r:id="rId17"/>
  </p:sldIdLst>
  <p:sldSz cx="9144000" cy="6858000" type="screen4x3"/>
  <p:notesSz cx="6797675" cy="9928225"/>
  <p:embeddedFontLst>
    <p:embeddedFont>
      <p:font typeface="Arial Unicode MS" panose="020B0600000101010101" charset="-127"/>
      <p:regular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_ac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ML Classify</a:t>
            </a:r>
            <a:r>
              <a:rPr lang="ko-KR" altLang="en-US" dirty="0"/>
              <a:t>란 </a:t>
            </a:r>
            <a:r>
              <a:rPr lang="en-US" altLang="ko-KR" dirty="0"/>
              <a:t>Logistic Multi-Classification</a:t>
            </a:r>
            <a:r>
              <a:rPr lang="ko-KR" altLang="en-US" dirty="0"/>
              <a:t> 같은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판서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6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임베딩인지는</a:t>
            </a:r>
            <a:r>
              <a:rPr lang="ko-KR" altLang="en-US" dirty="0"/>
              <a:t> 확인을 못함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1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2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7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24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</a:t>
            </a:r>
            <a:r>
              <a:rPr lang="en-US" altLang="ko-KR" dirty="0"/>
              <a:t>word2vec</a:t>
            </a:r>
            <a:r>
              <a:rPr lang="ko-KR" altLang="en-US" dirty="0"/>
              <a:t>의 </a:t>
            </a:r>
            <a:r>
              <a:rPr lang="en-US" altLang="ko-KR" dirty="0"/>
              <a:t>distributed word representation</a:t>
            </a:r>
            <a:r>
              <a:rPr lang="ko-KR" altLang="en-US" dirty="0"/>
              <a:t>과 비슷한 맥락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나눔바른고딕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Det = Determiner / N = Noun / Adj = Adjective / NP = Noun Phrase / P = Preposition / PP = Prepositional Phrase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예시를 그림으로</a:t>
            </a:r>
            <a:r>
              <a:rPr lang="en-US" altLang="ko-KR" dirty="0"/>
              <a:t>, </a:t>
            </a:r>
            <a:r>
              <a:rPr lang="ko-KR" altLang="en-US" dirty="0"/>
              <a:t>트리처럼 설명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중의적 상황을 잘 처리하여 </a:t>
            </a:r>
            <a:r>
              <a:rPr lang="en-US" altLang="ko-KR" dirty="0"/>
              <a:t>annotation</a:t>
            </a:r>
            <a:r>
              <a:rPr lang="ko-KR" altLang="en-US" dirty="0"/>
              <a:t>된 데이터로 학습할 경우 더 좋은 </a:t>
            </a:r>
            <a:r>
              <a:rPr lang="en-US" altLang="ko-KR" dirty="0"/>
              <a:t>parser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8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Dependency dataset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Binary asymmetric arrow(</a:t>
            </a:r>
            <a:r>
              <a:rPr lang="ko-KR" altLang="en-US" dirty="0"/>
              <a:t>두 </a:t>
            </a:r>
            <a:r>
              <a:rPr lang="ko-KR" altLang="en-US" dirty="0" err="1"/>
              <a:t>단어간에서만</a:t>
            </a:r>
            <a:r>
              <a:rPr lang="ko-KR" altLang="en-US" dirty="0"/>
              <a:t> </a:t>
            </a:r>
            <a:r>
              <a:rPr lang="ko-KR" altLang="en-US" dirty="0" err="1"/>
              <a:t>비순환</a:t>
            </a:r>
            <a:r>
              <a:rPr lang="ko-KR" altLang="en-US" dirty="0"/>
              <a:t> 화살표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Arrow</a:t>
            </a:r>
            <a:r>
              <a:rPr lang="ko-KR" altLang="en-US" dirty="0"/>
              <a:t>에는 </a:t>
            </a:r>
            <a:r>
              <a:rPr lang="en-US" altLang="ko-KR" dirty="0"/>
              <a:t>type(</a:t>
            </a:r>
            <a:r>
              <a:rPr lang="ko-KR" altLang="en-US" dirty="0"/>
              <a:t>문장 성분이 적힘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보통 </a:t>
            </a:r>
            <a:r>
              <a:rPr lang="en-US" altLang="ko-KR" dirty="0"/>
              <a:t>fake root</a:t>
            </a:r>
            <a:r>
              <a:rPr lang="ko-KR" altLang="en-US" dirty="0"/>
              <a:t>를 추가함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Reusable(</a:t>
            </a:r>
            <a:r>
              <a:rPr lang="ko-KR" altLang="en-US" dirty="0"/>
              <a:t>다른 </a:t>
            </a:r>
            <a:r>
              <a:rPr lang="en-US" altLang="ko-KR" dirty="0"/>
              <a:t>task</a:t>
            </a:r>
            <a:r>
              <a:rPr lang="ko-KR" altLang="en-US" dirty="0"/>
              <a:t>에도 쓰일 가능성 크다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Intervening Material -&gt; </a:t>
            </a:r>
            <a:r>
              <a:rPr lang="ko-KR" altLang="en-US" dirty="0"/>
              <a:t>판서 설명 </a:t>
            </a:r>
            <a:r>
              <a:rPr lang="en-US" altLang="ko-KR" dirty="0"/>
              <a:t>/ ~~~ ; ~~~ </a:t>
            </a:r>
            <a:r>
              <a:rPr lang="ko-KR" altLang="en-US" dirty="0"/>
              <a:t>앞의 </a:t>
            </a:r>
            <a:r>
              <a:rPr lang="en-US" altLang="ko-KR" dirty="0"/>
              <a:t>~~~</a:t>
            </a:r>
            <a:r>
              <a:rPr lang="ko-KR" altLang="en-US" dirty="0"/>
              <a:t>는 뒤의 </a:t>
            </a:r>
            <a:r>
              <a:rPr lang="en-US" altLang="ko-KR" dirty="0"/>
              <a:t>~~~</a:t>
            </a:r>
            <a:r>
              <a:rPr lang="ko-KR" altLang="en-US" dirty="0"/>
              <a:t>에 </a:t>
            </a:r>
            <a:r>
              <a:rPr lang="en-US" altLang="ko-KR" dirty="0"/>
              <a:t>dependency </a:t>
            </a:r>
            <a:r>
              <a:rPr lang="ko-KR" altLang="en-US" dirty="0"/>
              <a:t>가질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Valency of Head -&gt; </a:t>
            </a:r>
            <a:r>
              <a:rPr lang="ko-KR" altLang="en-US" dirty="0"/>
              <a:t>판서 설명 </a:t>
            </a:r>
            <a:r>
              <a:rPr lang="en-US" altLang="ko-KR" dirty="0"/>
              <a:t>/ “ was completed ” </a:t>
            </a:r>
            <a:r>
              <a:rPr lang="ko-KR" altLang="en-US" dirty="0"/>
              <a:t>앞에는 주어가 있을 것이다</a:t>
            </a:r>
            <a:r>
              <a:rPr lang="en-US" altLang="ko-KR" dirty="0"/>
              <a:t>, </a:t>
            </a:r>
            <a:r>
              <a:rPr lang="ko-KR" altLang="en-US" dirty="0"/>
              <a:t>뒤에는 목적어가 올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6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차례대로 </a:t>
            </a:r>
            <a:r>
              <a:rPr lang="en-US" altLang="ko-KR" dirty="0"/>
              <a:t>Stack, Buffer, Dependency sets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판서 설명</a:t>
            </a:r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은 오른쪽이 </a:t>
            </a:r>
            <a:r>
              <a:rPr lang="en-US" altLang="ko-KR" dirty="0"/>
              <a:t>top word</a:t>
            </a:r>
          </a:p>
          <a:p>
            <a:r>
              <a:rPr lang="en-US" altLang="ko-KR" dirty="0"/>
              <a:t>Buffer</a:t>
            </a:r>
            <a:r>
              <a:rPr lang="ko-KR" altLang="en-US" dirty="0"/>
              <a:t>는 왼쪽이 </a:t>
            </a:r>
            <a:r>
              <a:rPr lang="en-US" altLang="ko-KR" dirty="0"/>
              <a:t>top word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C9_RfjYwqA&amp;list=PLoROMvodv4rOhcuXMZkNm7j3fVwBBY42z&amp;index=5" TargetMode="External"/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lee6boy.wordpress.com/2013/06/28/parsing-dependency-parsing-graph-based-parsing%EC%9D%B4-%EB%AD%94%EA%B0%8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ongukjae.github.io/posts/cs224n-lecture-5-dependency-parsing/" TargetMode="External"/><Relationship Id="rId5" Type="http://schemas.openxmlformats.org/officeDocument/2006/relationships/hyperlink" Target="https://gnoej671.tistory.com/5" TargetMode="External"/><Relationship Id="rId4" Type="http://schemas.openxmlformats.org/officeDocument/2006/relationships/hyperlink" Target="https://pakalguksu.github.io/2020/02/28/CS224n-5%EA%B0%95-Dependency-Parsing/" TargetMode="External"/><Relationship Id="rId9" Type="http://schemas.openxmlformats.org/officeDocument/2006/relationships/hyperlink" Target="https://web.stanford.edu/class/archive/cs/cs224n/cs224n.119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2020.08.20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Dependency Parsing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MaltParser</a:t>
            </a:r>
            <a:r>
              <a:rPr lang="en-US" altLang="ko-KR" dirty="0"/>
              <a:t>(2005)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b="1" dirty="0"/>
              <a:t>Action </a:t>
            </a:r>
            <a:r>
              <a:rPr lang="ko-KR" altLang="en-US" sz="1800" b="1" dirty="0"/>
              <a:t>선택을 </a:t>
            </a:r>
            <a:r>
              <a:rPr lang="en-US" altLang="ko-KR" sz="1800" b="1" dirty="0"/>
              <a:t>ML Classify</a:t>
            </a:r>
            <a:r>
              <a:rPr lang="ko-KR" altLang="en-US" sz="1800" b="1" dirty="0"/>
              <a:t>를 도입했다</a:t>
            </a:r>
            <a:r>
              <a:rPr lang="en-US" altLang="ko-KR" sz="1800" b="1" dirty="0"/>
              <a:t>. (</a:t>
            </a:r>
            <a:r>
              <a:rPr lang="ko-KR" altLang="en-US" sz="1800" b="1" dirty="0"/>
              <a:t>여러 </a:t>
            </a:r>
            <a:r>
              <a:rPr lang="en-US" altLang="ko-KR" sz="1800" b="1" dirty="0"/>
              <a:t>Action classes </a:t>
            </a:r>
            <a:r>
              <a:rPr lang="ko-KR" altLang="en-US" sz="1800" b="1" dirty="0"/>
              <a:t>중 가장 확률이 높은 </a:t>
            </a:r>
            <a:r>
              <a:rPr lang="en-US" altLang="ko-KR" sz="1800" b="1" dirty="0"/>
              <a:t>Action </a:t>
            </a:r>
            <a:r>
              <a:rPr lang="ko-KR" altLang="en-US" sz="1800" b="1" dirty="0"/>
              <a:t>선택 </a:t>
            </a:r>
            <a:br>
              <a:rPr lang="en-US" altLang="ko-KR" sz="1800" b="1" dirty="0"/>
            </a:br>
            <a:r>
              <a:rPr lang="en-US" altLang="ko-KR" sz="1800" b="1" dirty="0"/>
              <a:t>=  output</a:t>
            </a:r>
            <a:r>
              <a:rPr lang="ko-KR" altLang="en-US" sz="1800" b="1" dirty="0"/>
              <a:t>은  </a:t>
            </a:r>
            <a:r>
              <a:rPr lang="en-US" altLang="ko-KR" sz="1800" b="1" dirty="0"/>
              <a:t>Actions</a:t>
            </a:r>
            <a:r>
              <a:rPr lang="ko-KR" altLang="en-US" sz="1800" b="1" dirty="0"/>
              <a:t>의 확률이라 생각</a:t>
            </a:r>
            <a:r>
              <a:rPr lang="en-US" altLang="ko-KR" sz="1800" b="1" dirty="0"/>
              <a:t>)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dirty="0"/>
              <a:t>1. Stack</a:t>
            </a:r>
            <a:r>
              <a:rPr lang="ko-KR" altLang="en-US" sz="1800" dirty="0"/>
              <a:t>에는 </a:t>
            </a:r>
            <a:r>
              <a:rPr lang="en-US" altLang="ko-KR" sz="1800" dirty="0"/>
              <a:t>[ROOT], </a:t>
            </a:r>
            <a:r>
              <a:rPr lang="ko-KR" altLang="en-US" sz="1800" dirty="0"/>
              <a:t>입력 문장은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 담는다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2. 3</a:t>
            </a:r>
            <a:r>
              <a:rPr lang="ko-KR" altLang="en-US" sz="1800" dirty="0"/>
              <a:t>개의 </a:t>
            </a:r>
            <a:r>
              <a:rPr lang="en-US" altLang="ko-KR" sz="1800" dirty="0"/>
              <a:t>Actions </a:t>
            </a:r>
            <a:r>
              <a:rPr lang="ko-KR" altLang="en-US" sz="1800" dirty="0"/>
              <a:t>중 </a:t>
            </a:r>
            <a:r>
              <a:rPr lang="en-US" altLang="ko-KR" sz="1800" dirty="0"/>
              <a:t>1</a:t>
            </a:r>
            <a:r>
              <a:rPr lang="ko-KR" altLang="en-US" sz="1800" dirty="0"/>
              <a:t>개를 선택해 실행한다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1~2</a:t>
            </a:r>
            <a:r>
              <a:rPr lang="ko-KR" altLang="en-US" sz="1800" dirty="0"/>
              <a:t>를 반복하되 </a:t>
            </a:r>
            <a:r>
              <a:rPr lang="en-US" altLang="ko-KR" sz="1800" dirty="0"/>
              <a:t>Logic</a:t>
            </a:r>
            <a:r>
              <a:rPr lang="ko-KR" altLang="en-US" sz="1800" dirty="0"/>
              <a:t>이 종료될 때는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dirty="0"/>
              <a:t>[ROOT], Buffer</a:t>
            </a:r>
            <a:r>
              <a:rPr lang="ko-KR" altLang="en-US" sz="1800" dirty="0"/>
              <a:t>는 </a:t>
            </a:r>
            <a:r>
              <a:rPr lang="en-US" altLang="ko-KR" sz="1800" dirty="0"/>
              <a:t>Empty</a:t>
            </a:r>
            <a:r>
              <a:rPr lang="ko-KR" altLang="en-US" sz="1800" dirty="0"/>
              <a:t>여야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이 룰은 기본적으로 똑같고 </a:t>
            </a:r>
            <a:r>
              <a:rPr lang="en-US" altLang="ko-KR" sz="1800" dirty="0"/>
              <a:t>ML</a:t>
            </a:r>
            <a:r>
              <a:rPr lang="ko-KR" altLang="en-US" sz="1800" dirty="0"/>
              <a:t>로 </a:t>
            </a:r>
            <a:r>
              <a:rPr lang="en-US" altLang="ko-KR" sz="1800" dirty="0"/>
              <a:t>Classification </a:t>
            </a:r>
            <a:r>
              <a:rPr lang="ko-KR" altLang="en-US" sz="1800" dirty="0"/>
              <a:t>하는 것만 다른 것이다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>
                <a:solidFill>
                  <a:schemeClr val="accent1"/>
                </a:solidFill>
              </a:rPr>
              <a:t>- Word Embedding: </a:t>
            </a:r>
            <a:r>
              <a:rPr lang="en-US" altLang="ko-KR" sz="1800" dirty="0" err="1">
                <a:solidFill>
                  <a:schemeClr val="accent1"/>
                </a:solidFill>
              </a:rPr>
              <a:t>BoW</a:t>
            </a:r>
            <a:r>
              <a:rPr lang="en-US" altLang="ko-KR" sz="1800" dirty="0">
                <a:solidFill>
                  <a:schemeClr val="accent1"/>
                </a:solidFill>
              </a:rPr>
              <a:t> (Vocab V dimension)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dirty="0">
                <a:solidFill>
                  <a:schemeClr val="accent1"/>
                </a:solidFill>
              </a:rPr>
              <a:t>- Features: [top of stack word(V), POS of that word(M), top of buffer word(V), POS of that word(M), …] 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dirty="0">
                <a:solidFill>
                  <a:schemeClr val="accent1"/>
                </a:solidFill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각 </a:t>
            </a:r>
            <a:r>
              <a:rPr lang="en-US" altLang="ko-KR" sz="1800" dirty="0">
                <a:solidFill>
                  <a:schemeClr val="accent1"/>
                </a:solidFill>
              </a:rPr>
              <a:t>Feature</a:t>
            </a:r>
            <a:r>
              <a:rPr lang="ko-KR" altLang="en-US" sz="1800" dirty="0">
                <a:solidFill>
                  <a:schemeClr val="accent1"/>
                </a:solidFill>
              </a:rPr>
              <a:t>를 </a:t>
            </a:r>
            <a:r>
              <a:rPr lang="en-US" altLang="ko-KR" sz="1800" dirty="0">
                <a:solidFill>
                  <a:schemeClr val="accent1"/>
                </a:solidFill>
              </a:rPr>
              <a:t>Concatenate </a:t>
            </a:r>
            <a:r>
              <a:rPr lang="ko-KR" altLang="en-US" sz="1800" dirty="0">
                <a:solidFill>
                  <a:schemeClr val="accent1"/>
                </a:solidFill>
              </a:rPr>
              <a:t>하여 </a:t>
            </a:r>
            <a:r>
              <a:rPr lang="en-US" altLang="ko-KR" sz="1800" dirty="0">
                <a:solidFill>
                  <a:schemeClr val="accent1"/>
                </a:solidFill>
              </a:rPr>
              <a:t>ML input</a:t>
            </a:r>
            <a:r>
              <a:rPr lang="ko-KR" altLang="en-US" sz="1800" dirty="0">
                <a:solidFill>
                  <a:schemeClr val="accent1"/>
                </a:solidFill>
              </a:rPr>
              <a:t>으로 사용하게 된다</a:t>
            </a:r>
            <a:r>
              <a:rPr lang="en-US" altLang="ko-KR" sz="1800" dirty="0">
                <a:solidFill>
                  <a:schemeClr val="accent1"/>
                </a:solidFill>
              </a:rPr>
              <a:t>.)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dirty="0">
                <a:solidFill>
                  <a:schemeClr val="accent1"/>
                </a:solidFill>
              </a:rPr>
              <a:t>(word</a:t>
            </a:r>
            <a:r>
              <a:rPr lang="ko-KR" altLang="en-US" sz="1800" dirty="0">
                <a:solidFill>
                  <a:schemeClr val="accent1"/>
                </a:solidFill>
              </a:rPr>
              <a:t>를 제외한 </a:t>
            </a:r>
            <a:r>
              <a:rPr lang="en-US" altLang="ko-KR" sz="1800" dirty="0">
                <a:solidFill>
                  <a:schemeClr val="accent1"/>
                </a:solidFill>
              </a:rPr>
              <a:t>feature</a:t>
            </a:r>
            <a:r>
              <a:rPr lang="ko-KR" altLang="en-US" sz="1800" dirty="0">
                <a:solidFill>
                  <a:schemeClr val="accent1"/>
                </a:solidFill>
              </a:rPr>
              <a:t>는 </a:t>
            </a:r>
            <a:r>
              <a:rPr lang="en-US" altLang="ko-KR" sz="1800" dirty="0">
                <a:solidFill>
                  <a:schemeClr val="accent1"/>
                </a:solidFill>
              </a:rPr>
              <a:t>one-hot vector</a:t>
            </a:r>
            <a:r>
              <a:rPr lang="ko-KR" altLang="en-US" sz="1800" dirty="0">
                <a:solidFill>
                  <a:schemeClr val="accent1"/>
                </a:solidFill>
              </a:rPr>
              <a:t>로 나타낸다</a:t>
            </a:r>
            <a:r>
              <a:rPr lang="en-US" altLang="ko-KR" sz="1800" dirty="0">
                <a:solidFill>
                  <a:schemeClr val="accent1"/>
                </a:solidFill>
              </a:rPr>
              <a:t>.)</a:t>
            </a:r>
            <a:br>
              <a:rPr lang="en-US" altLang="ko-KR" sz="1800" dirty="0">
                <a:solidFill>
                  <a:schemeClr val="accent1"/>
                </a:solidFill>
              </a:rPr>
            </a:br>
            <a:br>
              <a:rPr lang="en-US" altLang="ko-KR" sz="1800" dirty="0">
                <a:solidFill>
                  <a:schemeClr val="accent1"/>
                </a:solidFill>
              </a:rPr>
            </a:br>
            <a:r>
              <a:rPr lang="en-US" altLang="ko-KR" sz="1800" dirty="0">
                <a:solidFill>
                  <a:schemeClr val="accent1"/>
                </a:solidFill>
              </a:rPr>
              <a:t>* SOTA</a:t>
            </a:r>
            <a:r>
              <a:rPr lang="ko-KR" altLang="en-US" sz="1800" dirty="0">
                <a:solidFill>
                  <a:schemeClr val="accent1"/>
                </a:solidFill>
              </a:rPr>
              <a:t>는 아니지만 </a:t>
            </a:r>
            <a:r>
              <a:rPr lang="en-US" altLang="ko-KR" sz="1800" dirty="0">
                <a:solidFill>
                  <a:schemeClr val="accent1"/>
                </a:solidFill>
              </a:rPr>
              <a:t>Linear Time + </a:t>
            </a:r>
            <a:r>
              <a:rPr lang="ko-KR" altLang="en-US" sz="1800" dirty="0">
                <a:solidFill>
                  <a:schemeClr val="accent1"/>
                </a:solidFill>
              </a:rPr>
              <a:t>괜찮은 성능</a:t>
            </a:r>
            <a:br>
              <a:rPr lang="en-US" altLang="ko-KR" sz="1800" dirty="0"/>
            </a:b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b="1" dirty="0"/>
              <a:t>문제점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- </a:t>
            </a:r>
            <a:r>
              <a:rPr lang="en-US" altLang="ko-KR" sz="1600" dirty="0"/>
              <a:t>Feature </a:t>
            </a:r>
            <a:r>
              <a:rPr lang="ko-KR" altLang="en-US" sz="1600" dirty="0"/>
              <a:t>크기가 너무 크다</a:t>
            </a:r>
            <a:r>
              <a:rPr lang="en-US" altLang="ko-KR" sz="1600" dirty="0"/>
              <a:t>. (Feature</a:t>
            </a:r>
            <a:r>
              <a:rPr lang="ko-KR" altLang="en-US" sz="1600" dirty="0"/>
              <a:t>를 만드는데 </a:t>
            </a:r>
            <a:r>
              <a:rPr lang="en-US" altLang="ko-KR" sz="1600" dirty="0"/>
              <a:t>95% </a:t>
            </a:r>
            <a:r>
              <a:rPr lang="ko-KR" altLang="en-US" sz="1600" dirty="0"/>
              <a:t>이상의 시간이 쓰임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보지 못한 단어는 </a:t>
            </a:r>
            <a:r>
              <a:rPr lang="en-US" altLang="ko-KR" sz="1600" dirty="0"/>
              <a:t>vector</a:t>
            </a:r>
            <a:r>
              <a:rPr lang="ko-KR" altLang="en-US" sz="1600" dirty="0"/>
              <a:t>화 할 수 없다</a:t>
            </a:r>
            <a:r>
              <a:rPr lang="en-US" altLang="ko-KR" sz="1600" dirty="0"/>
              <a:t>. = incomplete</a:t>
            </a:r>
            <a:br>
              <a:rPr lang="en-US" altLang="ko-KR" sz="1600" dirty="0"/>
            </a:br>
            <a:r>
              <a:rPr lang="en-US" altLang="ko-KR" sz="1600" dirty="0"/>
              <a:t>(word2vec</a:t>
            </a:r>
            <a:r>
              <a:rPr lang="ko-KR" altLang="en-US" sz="1600" dirty="0"/>
              <a:t>은 학습 데이터에 없었을 지라도 모델이 판단하여 변환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06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&amp; M Parser(2014)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4320480" cy="5760640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Action </a:t>
            </a:r>
            <a:r>
              <a:rPr lang="ko-KR" altLang="en-US" sz="1800" b="1" dirty="0"/>
              <a:t>선택을 </a:t>
            </a:r>
            <a:r>
              <a:rPr lang="en-US" altLang="ko-KR" sz="1800" b="1" dirty="0"/>
              <a:t>NN Classify</a:t>
            </a:r>
            <a:r>
              <a:rPr lang="ko-KR" altLang="en-US" sz="1800" b="1" dirty="0"/>
              <a:t>를 도입했다</a:t>
            </a:r>
            <a:r>
              <a:rPr lang="en-US" altLang="ko-KR" sz="1800" b="1" dirty="0"/>
              <a:t>.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dirty="0"/>
              <a:t>* Concatenated Features </a:t>
            </a:r>
            <a:r>
              <a:rPr lang="ko-KR" altLang="en-US" sz="1800" dirty="0"/>
              <a:t>의 크기가 너무 큰 문제를 해결하고</a:t>
            </a:r>
            <a:r>
              <a:rPr lang="en-US" altLang="ko-KR" sz="1800" dirty="0"/>
              <a:t>, Network</a:t>
            </a:r>
            <a:r>
              <a:rPr lang="ko-KR" altLang="en-US" sz="1800" dirty="0"/>
              <a:t>를 좀 더 깊이 만들었다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* </a:t>
            </a:r>
            <a:r>
              <a:rPr lang="ko-KR" altLang="en-US" sz="1800" dirty="0"/>
              <a:t>각 </a:t>
            </a:r>
            <a:r>
              <a:rPr lang="en-US" altLang="ko-KR" sz="1800" dirty="0"/>
              <a:t>word</a:t>
            </a:r>
            <a:r>
              <a:rPr lang="ko-KR" altLang="en-US" sz="1800" dirty="0"/>
              <a:t>는 </a:t>
            </a:r>
            <a:r>
              <a:rPr lang="en-US" altLang="ko-KR" sz="1800" dirty="0"/>
              <a:t>word2vec 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저차원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사용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* POS</a:t>
            </a:r>
            <a:r>
              <a:rPr lang="ko-KR" altLang="en-US" sz="1800" dirty="0"/>
              <a:t>와 </a:t>
            </a:r>
            <a:r>
              <a:rPr lang="en-US" altLang="ko-KR" sz="1800" dirty="0"/>
              <a:t>Dependency Labels </a:t>
            </a:r>
            <a:r>
              <a:rPr lang="ko-KR" altLang="en-US" sz="1800" dirty="0"/>
              <a:t>도 저차원으로 </a:t>
            </a:r>
            <a:r>
              <a:rPr lang="en-US" altLang="ko-KR" sz="1800" dirty="0"/>
              <a:t>vector</a:t>
            </a:r>
            <a:r>
              <a:rPr lang="ko-KR" altLang="en-US" sz="1800" dirty="0"/>
              <a:t>화 해준다</a:t>
            </a:r>
            <a:r>
              <a:rPr lang="en-US" altLang="ko-KR" sz="1800" dirty="0"/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7E6718-F520-48EF-99DA-2DFAFAB52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304764"/>
            <a:ext cx="4572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&amp; M Parser(2014)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Action </a:t>
            </a:r>
            <a:r>
              <a:rPr lang="ko-KR" altLang="en-US" sz="1800" b="1" dirty="0"/>
              <a:t>선택을 </a:t>
            </a:r>
            <a:r>
              <a:rPr lang="en-US" altLang="ko-KR" sz="1800" b="1" dirty="0"/>
              <a:t>NN Classify</a:t>
            </a:r>
            <a:r>
              <a:rPr lang="ko-KR" altLang="en-US" sz="1800" b="1" dirty="0"/>
              <a:t>를 도입했다</a:t>
            </a:r>
            <a:r>
              <a:rPr lang="en-US" altLang="ko-KR" sz="1800" b="1" dirty="0"/>
              <a:t>.</a:t>
            </a:r>
            <a:br>
              <a:rPr lang="en-US" altLang="ko-KR" sz="1800" b="1" dirty="0"/>
            </a:b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CAB19B-0C1C-4E4D-BB6F-3D20D960D6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0194" y="2618795"/>
            <a:ext cx="6443612" cy="387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F3A5D-04C9-45F1-871D-C8F6266C3544}"/>
              </a:ext>
            </a:extLst>
          </p:cNvPr>
          <p:cNvSpPr txBox="1"/>
          <p:nvPr/>
        </p:nvSpPr>
        <p:spPr>
          <a:xfrm>
            <a:off x="5796136" y="2780928"/>
            <a:ext cx="3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Probabilities of Actions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8DFD5E6-16A0-4A88-AF25-E4BB89AF280C}"/>
              </a:ext>
            </a:extLst>
          </p:cNvPr>
          <p:cNvSpPr/>
          <p:nvPr/>
        </p:nvSpPr>
        <p:spPr>
          <a:xfrm rot="20769957">
            <a:off x="4782838" y="3193013"/>
            <a:ext cx="1378524" cy="1238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92596359-A3D6-49F2-82D8-34359B93459E}"/>
              </a:ext>
            </a:extLst>
          </p:cNvPr>
          <p:cNvSpPr/>
          <p:nvPr/>
        </p:nvSpPr>
        <p:spPr>
          <a:xfrm>
            <a:off x="7452320" y="1412776"/>
            <a:ext cx="432048" cy="1296144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2E9E1-74EC-4913-B8A1-B5CE97353745}"/>
              </a:ext>
            </a:extLst>
          </p:cNvPr>
          <p:cNvSpPr txBox="1"/>
          <p:nvPr/>
        </p:nvSpPr>
        <p:spPr>
          <a:xfrm>
            <a:off x="5850373" y="1124744"/>
            <a:ext cx="3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True Action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A9844DD-857E-4239-BB68-8C24E846ABE6}"/>
              </a:ext>
            </a:extLst>
          </p:cNvPr>
          <p:cNvSpPr/>
          <p:nvPr/>
        </p:nvSpPr>
        <p:spPr>
          <a:xfrm rot="9957649">
            <a:off x="5466914" y="1504157"/>
            <a:ext cx="1378524" cy="1238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E4468-59DC-491C-A62A-616180E0AB04}"/>
              </a:ext>
            </a:extLst>
          </p:cNvPr>
          <p:cNvSpPr txBox="1"/>
          <p:nvPr/>
        </p:nvSpPr>
        <p:spPr>
          <a:xfrm>
            <a:off x="3870153" y="1722124"/>
            <a:ext cx="3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7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Evaluation(Metric)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바른고딕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UAS(Unlabeled Attachment Score): dependency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관계가 제대로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됐는지만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고려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LAS(Labeled Attachment Score): dependency label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까지 제대로 됐는지 고려</a:t>
            </a:r>
            <a:endParaRPr lang="en-US" altLang="ko-KR" sz="1800" kern="100" dirty="0">
              <a:latin typeface="맑은 고딕" panose="020B0503020000020004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4EEF65-44D4-42A7-9EBA-B30E0D6BFF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9997" y="2039838"/>
            <a:ext cx="5731510" cy="3981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BB9AD-BB6D-4D9E-AB27-86C629D38010}"/>
              </a:ext>
            </a:extLst>
          </p:cNvPr>
          <p:cNvSpPr txBox="1"/>
          <p:nvPr/>
        </p:nvSpPr>
        <p:spPr>
          <a:xfrm>
            <a:off x="1547664" y="5756540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MF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1F30F-A7E5-48A3-83E9-1A316E5496D9}"/>
              </a:ext>
            </a:extLst>
          </p:cNvPr>
          <p:cNvSpPr txBox="1"/>
          <p:nvPr/>
        </p:nvSpPr>
        <p:spPr>
          <a:xfrm>
            <a:off x="2006599" y="5758160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HEAD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58E08-8F4A-433A-B082-EF12B2B1088B}"/>
              </a:ext>
            </a:extLst>
          </p:cNvPr>
          <p:cNvSpPr txBox="1"/>
          <p:nvPr/>
        </p:nvSpPr>
        <p:spPr>
          <a:xfrm>
            <a:off x="2587114" y="5756540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MF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WORD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09E7-C1FA-44AD-BE0D-9BCD639410E3}"/>
              </a:ext>
            </a:extLst>
          </p:cNvPr>
          <p:cNvSpPr txBox="1"/>
          <p:nvPr/>
        </p:nvSpPr>
        <p:spPr>
          <a:xfrm>
            <a:off x="3542187" y="5756540"/>
            <a:ext cx="91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Dependency Label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FA77E-796B-40B3-9FBE-388A21F07A58}"/>
              </a:ext>
            </a:extLst>
          </p:cNvPr>
          <p:cNvSpPr txBox="1"/>
          <p:nvPr/>
        </p:nvSpPr>
        <p:spPr>
          <a:xfrm>
            <a:off x="4349646" y="5758578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MF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ED6A4-5132-4DF2-8706-52105BB3F6FF}"/>
              </a:ext>
            </a:extLst>
          </p:cNvPr>
          <p:cNvSpPr txBox="1"/>
          <p:nvPr/>
        </p:nvSpPr>
        <p:spPr>
          <a:xfrm>
            <a:off x="4808581" y="5760198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HEAD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93E4-2644-4FF8-ADED-FF0E4392A9EE}"/>
              </a:ext>
            </a:extLst>
          </p:cNvPr>
          <p:cNvSpPr txBox="1"/>
          <p:nvPr/>
        </p:nvSpPr>
        <p:spPr>
          <a:xfrm>
            <a:off x="5389096" y="5758578"/>
            <a:ext cx="91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MF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WORD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18D07-FE2F-4834-8AF7-47214C757BFB}"/>
              </a:ext>
            </a:extLst>
          </p:cNvPr>
          <p:cNvSpPr txBox="1"/>
          <p:nvPr/>
        </p:nvSpPr>
        <p:spPr>
          <a:xfrm>
            <a:off x="6344169" y="5758578"/>
            <a:ext cx="91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Dependency Label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3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Evaluation(Metric)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366FDDA-A62D-44F9-8B0D-CFA1BA9D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25" y="1071563"/>
            <a:ext cx="8439150" cy="4819650"/>
          </a:xfrm>
        </p:spPr>
      </p:pic>
    </p:spTree>
    <p:extLst>
      <p:ext uri="{BB962C8B-B14F-4D97-AF65-F5344CB8AC3E}">
        <p14:creationId xmlns:p14="http://schemas.microsoft.com/office/powerpoint/2010/main" val="4428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 lnSpcReduction="10000"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https://pakalguksu.github.io/2020/02/28/CS224n-5%EA%B0%95-Dependency-Parsing/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https://gnoej671.tistory.com/5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https://jeongukjae.github.io/posts/cs224n-lecture-5-dependency-parsing/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https://lee6boy.wordpress.com/2013/06/28/parsing-dependency-parsing-graph-based-parsing%EC%9D%B4-%EB%AD%94%EA%B0%80/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Cs224n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winter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2019 – lecture 5</a:t>
            </a:r>
            <a:endParaRPr lang="en-US" altLang="ko-KR" sz="1500" u="sng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200" dirty="0">
                <a:hlinkClick r:id="rId8"/>
              </a:rPr>
              <a:t>https://www.youtube.com/watch?v=nC9_RfjYwqA&amp;list=PLoROMvodv4rOhcuXMZkNm7j3fVwBBY42z&amp;index=5</a:t>
            </a:r>
            <a:endParaRPr lang="en-US" altLang="ko-KR" sz="120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5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9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dirty="0"/>
              <a:t>단어들이 </a:t>
            </a:r>
            <a:r>
              <a:rPr lang="en-US" altLang="ko-KR" dirty="0"/>
              <a:t>base</a:t>
            </a:r>
            <a:r>
              <a:rPr lang="ko-KR" altLang="en-US" dirty="0"/>
              <a:t>가 돼 문장을 이룸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여러 형태의 문장이 나올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문장의 구조를 분석하는 것은 문장을 정확히 이해하는데 필수적임</a:t>
            </a:r>
            <a:r>
              <a:rPr lang="en-US" altLang="ko-KR" dirty="0"/>
              <a:t>.(= </a:t>
            </a:r>
            <a:r>
              <a:rPr lang="ko-KR" altLang="en-US" dirty="0"/>
              <a:t>문장이 무엇을 의미하는지 알 수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Parsing</a:t>
            </a:r>
            <a:r>
              <a:rPr lang="ko-KR" altLang="en-US" dirty="0"/>
              <a:t>은 구문 분석</a:t>
            </a:r>
            <a:r>
              <a:rPr lang="en-US" altLang="ko-KR" dirty="0"/>
              <a:t>, </a:t>
            </a:r>
            <a:r>
              <a:rPr lang="ko-KR" altLang="en-US" dirty="0"/>
              <a:t>구조 분석을 뜻함</a:t>
            </a:r>
            <a:r>
              <a:rPr lang="en-US" altLang="ko-KR" dirty="0"/>
              <a:t>.(</a:t>
            </a:r>
            <a:r>
              <a:rPr lang="ko-KR" altLang="en-US" dirty="0"/>
              <a:t>쪼개고</a:t>
            </a:r>
            <a:r>
              <a:rPr lang="en-US" altLang="ko-KR" dirty="0"/>
              <a:t>, </a:t>
            </a:r>
            <a:r>
              <a:rPr lang="ko-KR" altLang="en-US" dirty="0"/>
              <a:t>나누고</a:t>
            </a:r>
            <a:r>
              <a:rPr lang="en-US" altLang="ko-KR" dirty="0"/>
              <a:t>, </a:t>
            </a:r>
            <a:r>
              <a:rPr lang="ko-KR" altLang="en-US" dirty="0"/>
              <a:t>분석하고 </a:t>
            </a:r>
            <a:r>
              <a:rPr lang="en-US" altLang="ko-KR" dirty="0"/>
              <a:t>~) </a:t>
            </a:r>
            <a:r>
              <a:rPr lang="ko-KR" altLang="en-US" dirty="0"/>
              <a:t>크게 두 가지의 구조 분석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Phrase Structure</a:t>
            </a:r>
            <a:r>
              <a:rPr lang="en-US" altLang="ko-KR" dirty="0"/>
              <a:t>(= Context-Free Grammars(CFGs))</a:t>
            </a: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Dependency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Phrase Structure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dirty="0"/>
              <a:t>단어들이 모여 </a:t>
            </a:r>
            <a:r>
              <a:rPr lang="en-US" altLang="ko-KR" dirty="0"/>
              <a:t>phrase</a:t>
            </a:r>
            <a:r>
              <a:rPr lang="ko-KR" altLang="en-US" dirty="0"/>
              <a:t>를 이루고</a:t>
            </a:r>
            <a:r>
              <a:rPr lang="en-US" altLang="ko-KR" dirty="0"/>
              <a:t>, phrase</a:t>
            </a:r>
            <a:r>
              <a:rPr lang="ko-KR" altLang="en-US" dirty="0"/>
              <a:t>가 합쳐서 더 큰 </a:t>
            </a:r>
            <a:r>
              <a:rPr lang="en-US" altLang="ko-KR" dirty="0"/>
              <a:t>phrase</a:t>
            </a:r>
            <a:r>
              <a:rPr lang="ko-KR" altLang="en-US" dirty="0"/>
              <a:t>를 산출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문장의 구조를 단어들의 품사</a:t>
            </a:r>
            <a:r>
              <a:rPr lang="en-US" altLang="ko-KR" dirty="0"/>
              <a:t>(</a:t>
            </a:r>
            <a:r>
              <a:rPr lang="ko-KR" altLang="en-US" dirty="0"/>
              <a:t>카테고리</a:t>
            </a:r>
            <a:r>
              <a:rPr lang="en-US" altLang="ko-KR" dirty="0"/>
              <a:t>, part of speech, POS)</a:t>
            </a:r>
            <a:r>
              <a:rPr lang="ko-KR" altLang="en-US" dirty="0"/>
              <a:t>로 파악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CFGs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영어</a:t>
            </a:r>
            <a:r>
              <a:rPr lang="ko-KR" altLang="en-US" dirty="0"/>
              <a:t>의 문법에 특화</a:t>
            </a:r>
            <a:endParaRPr lang="en-US" altLang="ko-KR" dirty="0"/>
          </a:p>
          <a:p>
            <a:r>
              <a:rPr lang="ko-KR" altLang="en-US" dirty="0"/>
              <a:t>언어에 상관없이 적용되는 </a:t>
            </a:r>
            <a:r>
              <a:rPr lang="en-US" altLang="ko-KR" dirty="0"/>
              <a:t>Parsing</a:t>
            </a:r>
            <a:r>
              <a:rPr lang="ko-KR" altLang="en-US" dirty="0"/>
              <a:t>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Context based</a:t>
            </a:r>
            <a:r>
              <a:rPr lang="ko-KR" altLang="en-US" dirty="0"/>
              <a:t>로 다른 단어와의 관계를 설명하는 </a:t>
            </a:r>
            <a:r>
              <a:rPr lang="en-US" altLang="ko-KR" dirty="0"/>
              <a:t>Parsing</a:t>
            </a:r>
            <a:r>
              <a:rPr lang="ko-KR" altLang="en-US" dirty="0"/>
              <a:t>이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46A36B-4720-4806-AC2D-CADA8D9105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9387" y="1844824"/>
            <a:ext cx="3705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dirty="0"/>
              <a:t>따라서 이에 맞는 </a:t>
            </a:r>
            <a:r>
              <a:rPr lang="en-US" altLang="ko-KR" dirty="0"/>
              <a:t>Parsing</a:t>
            </a:r>
            <a:r>
              <a:rPr lang="ko-KR" altLang="en-US" dirty="0"/>
              <a:t>이 </a:t>
            </a:r>
            <a:r>
              <a:rPr lang="en-US" altLang="ko-KR" dirty="0"/>
              <a:t>Dependency Structure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“Look in the large crate in the kitchen by the door”</a:t>
            </a:r>
            <a:br>
              <a:rPr lang="en-US" altLang="ko-KR" dirty="0"/>
            </a:br>
            <a:r>
              <a:rPr lang="en-US" altLang="ko-KR" dirty="0"/>
              <a:t>&lt;Look(superior, head) -&gt; crate(dependent, modifier)&gt;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단어간의</a:t>
            </a:r>
            <a:r>
              <a:rPr lang="ko-KR" altLang="en-US" dirty="0">
                <a:solidFill>
                  <a:srgbClr val="FF0000"/>
                </a:solidFill>
              </a:rPr>
              <a:t> 의존 관계를 문장에서 파악하는 것이 핵심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하지만 데이터들 중 중의적인 의미를 가진 문장이 있을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“San Jose cops kill man with knife”</a:t>
            </a:r>
            <a:br>
              <a:rPr lang="en-US" altLang="ko-KR" dirty="0"/>
            </a:br>
            <a:r>
              <a:rPr lang="en-US" altLang="ko-KR" dirty="0"/>
              <a:t>(kill -&gt; man), (kill -&gt; knife) </a:t>
            </a:r>
            <a:r>
              <a:rPr lang="ko-KR" altLang="en-US" dirty="0"/>
              <a:t>가 될 수도 있고</a:t>
            </a:r>
            <a:br>
              <a:rPr lang="en-US" altLang="ko-KR" dirty="0"/>
            </a:br>
            <a:r>
              <a:rPr lang="en-US" altLang="ko-KR" dirty="0"/>
              <a:t>(kill -&gt; man), (man -&gt; knife) 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05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bank</a:t>
            </a:r>
            <a:r>
              <a:rPr lang="ko-KR" altLang="en-US" dirty="0"/>
              <a:t> 데이터셋</a:t>
            </a:r>
            <a:r>
              <a:rPr lang="en-US" altLang="ko-KR" dirty="0"/>
              <a:t>: </a:t>
            </a:r>
            <a:r>
              <a:rPr lang="ko-KR" altLang="en-US" dirty="0" err="1"/>
              <a:t>단어간의</a:t>
            </a:r>
            <a:r>
              <a:rPr lang="ko-KR" altLang="en-US" dirty="0"/>
              <a:t> </a:t>
            </a:r>
            <a:r>
              <a:rPr lang="en-US" altLang="ko-KR" dirty="0"/>
              <a:t>dependency</a:t>
            </a:r>
            <a:r>
              <a:rPr lang="ko-KR" altLang="en-US" dirty="0"/>
              <a:t>를 나타내고 각 단어의 품사 정보를 가진 데이터셋이다</a:t>
            </a:r>
            <a:r>
              <a:rPr lang="en-US" altLang="ko-KR" dirty="0"/>
              <a:t>. </a:t>
            </a:r>
            <a:r>
              <a:rPr lang="ko-KR" altLang="en-US" dirty="0"/>
              <a:t>이를 통해 학습하면 </a:t>
            </a:r>
            <a:r>
              <a:rPr lang="en-US" altLang="ko-KR" dirty="0"/>
              <a:t>parser, POS tagger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Datset</a:t>
            </a:r>
            <a:r>
              <a:rPr lang="ko-KR" altLang="en-US" dirty="0"/>
              <a:t>의 특징</a:t>
            </a:r>
            <a:br>
              <a:rPr lang="en-US" altLang="ko-KR" dirty="0"/>
            </a:br>
            <a:r>
              <a:rPr lang="en-US" altLang="ko-KR" dirty="0"/>
              <a:t>* Binary Asymmetric Arrow</a:t>
            </a:r>
            <a:br>
              <a:rPr lang="en-US" altLang="ko-KR" dirty="0"/>
            </a:br>
            <a:r>
              <a:rPr lang="en-US" altLang="ko-KR" dirty="0"/>
              <a:t>* Arrow</a:t>
            </a:r>
            <a:r>
              <a:rPr lang="ko-KR" altLang="en-US" dirty="0"/>
              <a:t> 에는 </a:t>
            </a:r>
            <a:r>
              <a:rPr lang="en-US" altLang="ko-KR" dirty="0"/>
              <a:t>Type(</a:t>
            </a:r>
            <a:r>
              <a:rPr lang="ko-KR" altLang="en-US" dirty="0"/>
              <a:t>문장 성분</a:t>
            </a:r>
            <a:r>
              <a:rPr lang="en-US" altLang="ko-KR" dirty="0"/>
              <a:t>)</a:t>
            </a:r>
            <a:r>
              <a:rPr lang="ko-KR" altLang="en-US" dirty="0"/>
              <a:t>이 적힘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보통 </a:t>
            </a:r>
            <a:r>
              <a:rPr lang="en-US" altLang="ko-KR" dirty="0"/>
              <a:t>Fake Root </a:t>
            </a:r>
            <a:r>
              <a:rPr lang="ko-KR" altLang="en-US" dirty="0"/>
              <a:t>를 추가함</a:t>
            </a:r>
            <a:r>
              <a:rPr lang="en-US" altLang="ko-KR" dirty="0"/>
              <a:t>. (</a:t>
            </a:r>
            <a:r>
              <a:rPr lang="ko-KR" altLang="en-US" dirty="0"/>
              <a:t>가상의 단어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* Reusable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B7635F-E8DA-4BE2-8123-618924FC01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8882" y="2132856"/>
            <a:ext cx="7186235" cy="17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ko-KR" altLang="en-US" sz="1800" b="1" dirty="0"/>
              <a:t>또한 </a:t>
            </a:r>
            <a:r>
              <a:rPr lang="en-US" altLang="ko-KR" sz="1800" b="1" dirty="0"/>
              <a:t>Tree Bank</a:t>
            </a:r>
            <a:r>
              <a:rPr lang="ko-KR" altLang="en-US" sz="1800" b="1" dirty="0"/>
              <a:t>와 같은 </a:t>
            </a:r>
            <a:r>
              <a:rPr lang="en-US" altLang="ko-KR" sz="1800" b="1" dirty="0"/>
              <a:t>Dataset</a:t>
            </a:r>
            <a:r>
              <a:rPr lang="ko-KR" altLang="en-US" sz="1800" b="1" dirty="0"/>
              <a:t>을 만들기 위해 </a:t>
            </a:r>
            <a:r>
              <a:rPr lang="en-US" altLang="ko-KR" sz="1800" b="1" dirty="0"/>
              <a:t>Dependency Parsing </a:t>
            </a:r>
            <a:r>
              <a:rPr lang="ko-KR" altLang="en-US" sz="1800" b="1" dirty="0"/>
              <a:t>을 처음에는 인간이 직접해야 한다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그때 고려해야 할 점이 있다</a:t>
            </a:r>
            <a:r>
              <a:rPr lang="en-US" altLang="ko-KR" sz="1800" b="1" dirty="0"/>
              <a:t>.</a:t>
            </a:r>
            <a:br>
              <a:rPr lang="en-US" altLang="ko-KR" sz="1800" b="1" dirty="0"/>
            </a:br>
            <a:br>
              <a:rPr lang="en-US" altLang="ko-KR" sz="2000" dirty="0"/>
            </a:br>
            <a:r>
              <a:rPr lang="en-US" altLang="ko-KR" sz="1400" dirty="0"/>
              <a:t>* </a:t>
            </a:r>
            <a:r>
              <a:rPr lang="en-US" altLang="ko-KR" sz="1400" dirty="0" err="1"/>
              <a:t>Bilexical</a:t>
            </a:r>
            <a:r>
              <a:rPr lang="en-US" altLang="ko-KR" sz="1400" dirty="0"/>
              <a:t> Affinities: </a:t>
            </a:r>
            <a:r>
              <a:rPr lang="ko-KR" altLang="en-US" sz="1400" dirty="0"/>
              <a:t>두 단어 사이의 실제 의미에 드러나는 관계를 의미</a:t>
            </a:r>
            <a:br>
              <a:rPr lang="en-US" altLang="ko-KR" sz="1400" dirty="0"/>
            </a:br>
            <a:r>
              <a:rPr lang="en-US" altLang="ko-KR" sz="1400" dirty="0"/>
              <a:t>ex) [discussions -&gt; issues]</a:t>
            </a:r>
            <a:r>
              <a:rPr lang="ko-KR" altLang="en-US" sz="1400" dirty="0"/>
              <a:t>와 같은 단어의 의미 상으로 </a:t>
            </a:r>
            <a:r>
              <a:rPr lang="en-US" altLang="ko-KR" sz="1400" dirty="0"/>
              <a:t>dependency</a:t>
            </a:r>
            <a:r>
              <a:rPr lang="ko-KR" altLang="en-US" sz="1400" dirty="0"/>
              <a:t>가 있을 법한 관계에 주목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* Dependency Distance: dependency</a:t>
            </a:r>
            <a:r>
              <a:rPr lang="ko-KR" altLang="en-US" sz="1400" dirty="0"/>
              <a:t>는 가까운 위치에서 나타난다 라는 사실에 주목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* Intervening Material: dependent </a:t>
            </a:r>
            <a:r>
              <a:rPr lang="ko-KR" altLang="en-US" sz="1400" dirty="0"/>
              <a:t>단어들 사이에 세미콜론이나 </a:t>
            </a:r>
            <a:r>
              <a:rPr lang="ko-KR" altLang="en-US" sz="1400" dirty="0" err="1"/>
              <a:t>구둣점</a:t>
            </a:r>
            <a:r>
              <a:rPr lang="ko-KR" altLang="en-US" sz="1400" dirty="0"/>
              <a:t> 뛰어 넘지 않음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* Valency of Head: </a:t>
            </a:r>
            <a:r>
              <a:rPr lang="ko-KR" altLang="en-US" sz="1400" dirty="0"/>
              <a:t>어느 정도 기본 </a:t>
            </a:r>
            <a:r>
              <a:rPr lang="en-US" altLang="ko-KR" sz="1400" dirty="0"/>
              <a:t>rule</a:t>
            </a:r>
            <a:r>
              <a:rPr lang="ko-KR" altLang="en-US" sz="1400" dirty="0"/>
              <a:t>에 따름 </a:t>
            </a:r>
            <a:r>
              <a:rPr lang="en-US" altLang="ko-KR" sz="1400" dirty="0"/>
              <a:t>/ </a:t>
            </a:r>
            <a:r>
              <a:rPr lang="ko-KR" altLang="en-US" sz="1400" dirty="0"/>
              <a:t>특정 단어 앞뒤로 가질 수 있는 </a:t>
            </a:r>
            <a:r>
              <a:rPr lang="en-US" altLang="ko-KR" sz="1400" dirty="0"/>
              <a:t>dependency </a:t>
            </a:r>
            <a:r>
              <a:rPr lang="ko-KR" altLang="en-US" sz="1400" dirty="0"/>
              <a:t>개수를 고려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* ROOT</a:t>
            </a:r>
            <a:r>
              <a:rPr lang="ko-KR" altLang="en-US" sz="1400" dirty="0"/>
              <a:t>에 </a:t>
            </a:r>
            <a:r>
              <a:rPr lang="en-US" altLang="ko-KR" sz="1400" dirty="0"/>
              <a:t>dependent </a:t>
            </a:r>
            <a:r>
              <a:rPr lang="ko-KR" altLang="en-US" sz="1400" dirty="0"/>
              <a:t>단어는 </a:t>
            </a:r>
            <a:r>
              <a:rPr lang="en-US" altLang="ko-KR" sz="1400" dirty="0"/>
              <a:t>1</a:t>
            </a:r>
            <a:r>
              <a:rPr lang="ko-KR" altLang="en-US" sz="1400" dirty="0"/>
              <a:t>개 </a:t>
            </a:r>
            <a:r>
              <a:rPr lang="en-US" altLang="ko-KR" sz="1400" dirty="0"/>
              <a:t>(</a:t>
            </a:r>
            <a:r>
              <a:rPr lang="ko-KR" altLang="en-US" sz="1400" dirty="0"/>
              <a:t>대개 동사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* A -&gt; B, B -&gt; A </a:t>
            </a:r>
            <a:r>
              <a:rPr lang="ko-KR" altLang="en-US" sz="1400" dirty="0"/>
              <a:t>의 </a:t>
            </a:r>
            <a:r>
              <a:rPr lang="en-US" altLang="ko-KR" sz="1400" dirty="0"/>
              <a:t>cycle dependency</a:t>
            </a:r>
            <a:r>
              <a:rPr lang="ko-KR" altLang="en-US" sz="1400" dirty="0"/>
              <a:t>는 허용하지 않음</a:t>
            </a:r>
            <a:br>
              <a:rPr lang="en-US" altLang="ko-KR" sz="1400" dirty="0"/>
            </a:br>
            <a:br>
              <a:rPr lang="en-US" altLang="ko-KR" sz="16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또한 아래 처럼 </a:t>
            </a:r>
            <a:r>
              <a:rPr lang="en-US" altLang="ko-KR" sz="1400" dirty="0"/>
              <a:t>cross(non-projective)</a:t>
            </a:r>
            <a:r>
              <a:rPr lang="ko-KR" altLang="en-US" sz="1400" dirty="0"/>
              <a:t>가 발생해도 무관하다</a:t>
            </a:r>
            <a:r>
              <a:rPr lang="en-US" altLang="ko-KR" sz="1400" dirty="0"/>
              <a:t>. (CFGs </a:t>
            </a:r>
            <a:r>
              <a:rPr lang="ko-KR" altLang="en-US" sz="1400" dirty="0"/>
              <a:t>규칙은 아래와 같은 </a:t>
            </a:r>
            <a:r>
              <a:rPr lang="en-US" altLang="ko-KR" sz="1400" dirty="0"/>
              <a:t>cross </a:t>
            </a:r>
            <a:r>
              <a:rPr lang="ko-KR" altLang="en-US" sz="1400" dirty="0"/>
              <a:t>상황이 발생할 수 없음</a:t>
            </a:r>
            <a:r>
              <a:rPr lang="en-US" altLang="ko-KR" sz="1400" dirty="0"/>
              <a:t>.)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1B8519-E149-47C5-B752-656188BADA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5191984"/>
            <a:ext cx="573151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68" y="1664804"/>
            <a:ext cx="8640960" cy="3528392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ko-KR" altLang="en-US" sz="1600" dirty="0"/>
              <a:t>최종 목표는</a:t>
            </a:r>
            <a:r>
              <a:rPr lang="en-US" altLang="ko-KR" sz="1600" dirty="0"/>
              <a:t> </a:t>
            </a:r>
            <a:r>
              <a:rPr lang="ko-KR" altLang="en-US" sz="1600" dirty="0"/>
              <a:t>이러한 데이터셋을 이용한 모델이나 알고리즘인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Parser</a:t>
            </a:r>
            <a:r>
              <a:rPr lang="ko-KR" altLang="en-US" sz="1600" dirty="0"/>
              <a:t>를 만드는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39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Arc-Standard Transition-Based Parser(2003)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r>
              <a:rPr lang="en-US" altLang="ko-KR" sz="1800" b="1" dirty="0"/>
              <a:t>Action</a:t>
            </a:r>
            <a:r>
              <a:rPr lang="ko-KR" altLang="en-US" sz="1800" b="1" dirty="0"/>
              <a:t>을 </a:t>
            </a:r>
            <a:r>
              <a:rPr lang="en-US" altLang="ko-KR" sz="1800" b="1" dirty="0"/>
              <a:t>Greedy </a:t>
            </a:r>
            <a:r>
              <a:rPr lang="ko-KR" altLang="en-US" sz="1800" b="1" dirty="0"/>
              <a:t>하게 선택</a:t>
            </a:r>
            <a:r>
              <a:rPr lang="en-US" altLang="ko-KR" sz="1800" b="1" dirty="0"/>
              <a:t> (Action</a:t>
            </a:r>
            <a:r>
              <a:rPr lang="ko-KR" altLang="en-US" sz="1800" b="1" dirty="0"/>
              <a:t>을 선택하는 자세한 </a:t>
            </a:r>
            <a:r>
              <a:rPr lang="en-US" altLang="ko-KR" sz="1800" b="1" dirty="0"/>
              <a:t>Logic</a:t>
            </a:r>
            <a:r>
              <a:rPr lang="ko-KR" altLang="en-US" sz="1800" b="1" dirty="0"/>
              <a:t>은 생략</a:t>
            </a:r>
            <a:r>
              <a:rPr lang="en-US" altLang="ko-KR" sz="1800" b="1" dirty="0"/>
              <a:t>)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dirty="0"/>
              <a:t>1. Stack</a:t>
            </a:r>
            <a:r>
              <a:rPr lang="ko-KR" altLang="en-US" sz="1800" dirty="0"/>
              <a:t>에는 </a:t>
            </a:r>
            <a:r>
              <a:rPr lang="en-US" altLang="ko-KR" sz="1800" dirty="0"/>
              <a:t>[ROOT], </a:t>
            </a:r>
            <a:r>
              <a:rPr lang="ko-KR" altLang="en-US" sz="1800" dirty="0"/>
              <a:t>입력 문장은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 담는다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2. 3</a:t>
            </a:r>
            <a:r>
              <a:rPr lang="ko-KR" altLang="en-US" sz="1800" dirty="0"/>
              <a:t>개의 </a:t>
            </a:r>
            <a:r>
              <a:rPr lang="en-US" altLang="ko-KR" sz="1800" dirty="0"/>
              <a:t>Actions </a:t>
            </a:r>
            <a:r>
              <a:rPr lang="ko-KR" altLang="en-US" sz="1800" dirty="0"/>
              <a:t>중 </a:t>
            </a:r>
            <a:r>
              <a:rPr lang="en-US" altLang="ko-KR" sz="1800" dirty="0"/>
              <a:t>1</a:t>
            </a:r>
            <a:r>
              <a:rPr lang="ko-KR" altLang="en-US" sz="1800" dirty="0"/>
              <a:t>개를 선택해 실행한다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1~2</a:t>
            </a:r>
            <a:r>
              <a:rPr lang="ko-KR" altLang="en-US" sz="1800" dirty="0"/>
              <a:t>를 반복하되 </a:t>
            </a:r>
            <a:r>
              <a:rPr lang="en-US" altLang="ko-KR" sz="1800" dirty="0"/>
              <a:t>Logic</a:t>
            </a:r>
            <a:r>
              <a:rPr lang="ko-KR" altLang="en-US" sz="1800" dirty="0"/>
              <a:t>이 종료될 때는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dirty="0"/>
              <a:t>[ROOT], Buffer</a:t>
            </a:r>
            <a:r>
              <a:rPr lang="ko-KR" altLang="en-US" sz="1800" dirty="0"/>
              <a:t>는 </a:t>
            </a:r>
            <a:r>
              <a:rPr lang="en-US" altLang="ko-KR" sz="1800" dirty="0"/>
              <a:t>Empty</a:t>
            </a:r>
            <a:r>
              <a:rPr lang="ko-KR" altLang="en-US" sz="1800" dirty="0"/>
              <a:t>여야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Shift: Buffer Top Word -&gt; Stack Top Word</a:t>
            </a:r>
          </a:p>
          <a:p>
            <a:r>
              <a:rPr lang="en-US" altLang="ko-KR" sz="1800" dirty="0"/>
              <a:t>Left-Arc: Stack Top Word </a:t>
            </a:r>
            <a:r>
              <a:rPr lang="ko-KR" altLang="en-US" sz="1800" dirty="0"/>
              <a:t>가 바로 왼쪽 단어와 </a:t>
            </a:r>
            <a:r>
              <a:rPr lang="en-US" altLang="ko-KR" sz="1800" dirty="0"/>
              <a:t>dependency </a:t>
            </a:r>
            <a:r>
              <a:rPr lang="ko-KR" altLang="en-US" sz="1800" dirty="0"/>
              <a:t>맺음</a:t>
            </a:r>
            <a:endParaRPr lang="en-US" altLang="ko-KR" sz="1800" dirty="0"/>
          </a:p>
          <a:p>
            <a:r>
              <a:rPr lang="en-US" altLang="ko-KR" sz="1800" dirty="0"/>
              <a:t>Right-Arc: Stack Top Word </a:t>
            </a:r>
            <a:r>
              <a:rPr lang="ko-KR" altLang="en-US" sz="1800" dirty="0"/>
              <a:t>를 바로 왼쪽 단어가 </a:t>
            </a:r>
            <a:r>
              <a:rPr lang="en-US" altLang="ko-KR" sz="1800" dirty="0"/>
              <a:t>dependency </a:t>
            </a:r>
            <a:r>
              <a:rPr lang="ko-KR" altLang="en-US" sz="1800" dirty="0"/>
              <a:t>맺음</a:t>
            </a: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EA761B-2AC3-4C04-A066-AF574B1579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38437" y="2950269"/>
            <a:ext cx="3667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Arc-Standard Transition-Based Parser(2003)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0151921-158C-4DC6-A2AE-03ED26ED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br>
              <a:rPr lang="en-US" altLang="ko-KR" sz="1600" dirty="0"/>
            </a:br>
            <a:br>
              <a:rPr lang="en-US" altLang="ko-KR" sz="1600" dirty="0"/>
            </a:b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CBC4A9-A86C-4908-A15E-310D3B7E89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708" y="1039454"/>
            <a:ext cx="2761991" cy="2372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3DA2AB-8E34-4EEF-8036-EAEEEE33B7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1520" y="3467348"/>
            <a:ext cx="4572000" cy="2679151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3EDC8EBF-716B-4958-B103-99E3EBF2C567}"/>
              </a:ext>
            </a:extLst>
          </p:cNvPr>
          <p:cNvSpPr txBox="1">
            <a:spLocks/>
          </p:cNvSpPr>
          <p:nvPr/>
        </p:nvSpPr>
        <p:spPr>
          <a:xfrm>
            <a:off x="4919805" y="2704728"/>
            <a:ext cx="4040832" cy="2024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문제점</a:t>
            </a:r>
            <a:r>
              <a:rPr lang="en-US" altLang="ko-KR" sz="1800" b="1" dirty="0"/>
              <a:t>: </a:t>
            </a:r>
          </a:p>
          <a:p>
            <a:pPr marL="0" indent="0">
              <a:buNone/>
            </a:pPr>
            <a:r>
              <a:rPr lang="en-US" altLang="ko-KR" sz="1800" b="1" dirty="0"/>
              <a:t>Greedy</a:t>
            </a:r>
            <a:r>
              <a:rPr lang="ko-KR" altLang="en-US" sz="1800" b="1" dirty="0"/>
              <a:t> 한 </a:t>
            </a:r>
            <a:r>
              <a:rPr lang="en-US" altLang="ko-KR" sz="1800" b="1" dirty="0"/>
              <a:t>Action</a:t>
            </a:r>
            <a:r>
              <a:rPr lang="ko-KR" altLang="en-US" sz="1800" b="1" dirty="0"/>
              <a:t>의 선택은 적절한 선택을 못할 가능성이 크다</a:t>
            </a:r>
            <a:r>
              <a:rPr lang="en-US" altLang="ko-KR" sz="1800" b="1" dirty="0"/>
              <a:t>. </a:t>
            </a:r>
          </a:p>
          <a:p>
            <a:pPr marL="0" indent="0">
              <a:buNone/>
            </a:pPr>
            <a:r>
              <a:rPr lang="en-US" altLang="ko-KR" sz="1800" b="1" dirty="0"/>
              <a:t>-&gt; </a:t>
            </a:r>
            <a:r>
              <a:rPr lang="ko-KR" altLang="en-US" sz="1800" b="1" dirty="0"/>
              <a:t>이렇게 지속된다면 </a:t>
            </a:r>
            <a:r>
              <a:rPr lang="en-US" altLang="ko-KR" sz="1800" b="1" dirty="0"/>
              <a:t>Dependency Parsing</a:t>
            </a:r>
            <a:r>
              <a:rPr lang="ko-KR" altLang="en-US" sz="1800" b="1" dirty="0"/>
              <a:t>이 엉망이 될 것이다</a:t>
            </a:r>
            <a:r>
              <a:rPr lang="en-US" altLang="ko-KR" sz="1800" b="1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1309</Words>
  <Application>Microsoft Office PowerPoint</Application>
  <PresentationFormat>화면 슬라이드 쇼(4:3)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Arial Unicode MS</vt:lpstr>
      <vt:lpstr>Wingdings</vt:lpstr>
      <vt:lpstr>나눔스퀘어 ExtraBold</vt:lpstr>
      <vt:lpstr>맑은 고딕</vt:lpstr>
      <vt:lpstr>나눔스퀘어_ac</vt:lpstr>
      <vt:lpstr>나눔바른고딕</vt:lpstr>
      <vt:lpstr>나눔스퀘어</vt:lpstr>
      <vt:lpstr>나눔고딕</vt:lpstr>
      <vt:lpstr>Arial</vt:lpstr>
      <vt:lpstr>Office 테마</vt:lpstr>
      <vt:lpstr>PowerPoint 프레젠테이션</vt:lpstr>
      <vt:lpstr>Parsing</vt:lpstr>
      <vt:lpstr>Phrase Structure</vt:lpstr>
      <vt:lpstr>Dependency Structure</vt:lpstr>
      <vt:lpstr>Dependency Structure</vt:lpstr>
      <vt:lpstr>Dependency Structure</vt:lpstr>
      <vt:lpstr>Dependency Structure</vt:lpstr>
      <vt:lpstr>Arc-Standard Transition-Based Parser(2003)</vt:lpstr>
      <vt:lpstr>Arc-Standard Transition-Based Parser(2003)</vt:lpstr>
      <vt:lpstr>MaltParser(2005)</vt:lpstr>
      <vt:lpstr>C &amp; M Parser(2014)</vt:lpstr>
      <vt:lpstr>C &amp; M Parser(2014)</vt:lpstr>
      <vt:lpstr>Evaluation(Metric)</vt:lpstr>
      <vt:lpstr>Evaluation(Metric)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4081</cp:revision>
  <cp:lastPrinted>2020-02-26T22:51:53Z</cp:lastPrinted>
  <dcterms:created xsi:type="dcterms:W3CDTF">2013-11-16T15:06:08Z</dcterms:created>
  <dcterms:modified xsi:type="dcterms:W3CDTF">2020-08-20T04:41:51Z</dcterms:modified>
</cp:coreProperties>
</file>