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handoutMasterIdLst>
    <p:handoutMasterId r:id="rId28"/>
  </p:handoutMasterIdLst>
  <p:sldIdLst>
    <p:sldId id="259" r:id="rId2"/>
    <p:sldId id="294" r:id="rId3"/>
    <p:sldId id="257" r:id="rId4"/>
    <p:sldId id="321" r:id="rId5"/>
    <p:sldId id="323" r:id="rId6"/>
    <p:sldId id="322" r:id="rId7"/>
    <p:sldId id="313" r:id="rId8"/>
    <p:sldId id="314" r:id="rId9"/>
    <p:sldId id="319" r:id="rId10"/>
    <p:sldId id="320" r:id="rId11"/>
    <p:sldId id="306" r:id="rId12"/>
    <p:sldId id="309" r:id="rId13"/>
    <p:sldId id="308" r:id="rId14"/>
    <p:sldId id="318" r:id="rId15"/>
    <p:sldId id="312" r:id="rId16"/>
    <p:sldId id="316" r:id="rId17"/>
    <p:sldId id="317" r:id="rId18"/>
    <p:sldId id="327" r:id="rId19"/>
    <p:sldId id="328" r:id="rId20"/>
    <p:sldId id="324" r:id="rId21"/>
    <p:sldId id="325" r:id="rId22"/>
    <p:sldId id="326" r:id="rId23"/>
    <p:sldId id="305" r:id="rId24"/>
    <p:sldId id="311" r:id="rId25"/>
    <p:sldId id="315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D5B5B"/>
    <a:srgbClr val="939292"/>
    <a:srgbClr val="FFCCFF"/>
    <a:srgbClr val="008000"/>
    <a:srgbClr val="F7F8FA"/>
    <a:srgbClr val="FBFBFC"/>
    <a:srgbClr val="F9FAFB"/>
    <a:srgbClr val="F2F2F2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95758" autoAdjust="0"/>
  </p:normalViewPr>
  <p:slideViewPr>
    <p:cSldViewPr snapToGrid="0" showGuides="1">
      <p:cViewPr varScale="1">
        <p:scale>
          <a:sx n="102" d="100"/>
          <a:sy n="102" d="100"/>
        </p:scale>
        <p:origin x="115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2021-10-04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좌우 수치 </a:t>
            </a:r>
            <a:r>
              <a:rPr lang="ko-KR" altLang="en-US" dirty="0" err="1"/>
              <a:t>다른이유</a:t>
            </a:r>
            <a:endParaRPr lang="en-US" altLang="ko-KR" dirty="0"/>
          </a:p>
          <a:p>
            <a:r>
              <a:rPr lang="ko-KR" altLang="en-US" dirty="0"/>
              <a:t>왼쪽은 유튜브 </a:t>
            </a:r>
            <a:r>
              <a:rPr lang="ko-KR" altLang="en-US" dirty="0" err="1"/>
              <a:t>페이스북등</a:t>
            </a:r>
            <a:r>
              <a:rPr lang="ko-KR" altLang="en-US" dirty="0"/>
              <a:t> </a:t>
            </a:r>
            <a:r>
              <a:rPr lang="en-US" altLang="ko-KR" dirty="0"/>
              <a:t>AVOD</a:t>
            </a:r>
            <a:r>
              <a:rPr lang="ko-KR" altLang="en-US" dirty="0"/>
              <a:t>는 제외한 수치</a:t>
            </a:r>
            <a:endParaRPr lang="en-US" altLang="ko-KR" dirty="0"/>
          </a:p>
          <a:p>
            <a:r>
              <a:rPr lang="ko-KR" altLang="en-US" dirty="0"/>
              <a:t>오른쪽은 </a:t>
            </a:r>
            <a:r>
              <a:rPr lang="en-US" altLang="ko-KR" dirty="0"/>
              <a:t>SVOD AVOD TVOD </a:t>
            </a:r>
            <a:r>
              <a:rPr lang="ko-KR" altLang="en-US" dirty="0"/>
              <a:t>종합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6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1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19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7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9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2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7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2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6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5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0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079BCD7-9D57-4B75-A69A-037C68C6978B}"/>
              </a:ext>
            </a:extLst>
          </p:cNvPr>
          <p:cNvSpPr txBox="1"/>
          <p:nvPr/>
        </p:nvSpPr>
        <p:spPr>
          <a:xfrm>
            <a:off x="4511800" y="5324195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팀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김원태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안호준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이원민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오세준 이경민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최갑림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김효주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EA71457-4A7B-451A-8FF0-C6D40E920A96}"/>
              </a:ext>
            </a:extLst>
          </p:cNvPr>
          <p:cNvGrpSpPr/>
          <p:nvPr/>
        </p:nvGrpSpPr>
        <p:grpSpPr>
          <a:xfrm>
            <a:off x="2587958" y="1231382"/>
            <a:ext cx="3969356" cy="1259388"/>
            <a:chOff x="2587958" y="1231382"/>
            <a:chExt cx="3969356" cy="1259388"/>
          </a:xfrm>
        </p:grpSpPr>
        <p:sp>
          <p:nvSpPr>
            <p:cNvPr id="4" name="TextBox 3"/>
            <p:cNvSpPr txBox="1"/>
            <p:nvPr/>
          </p:nvSpPr>
          <p:spPr>
            <a:xfrm>
              <a:off x="2587958" y="1231382"/>
              <a:ext cx="39693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0" b="1" i="0" u="none" strike="noStrike" kern="1200" cap="none" spc="-225" normalizeH="0" baseline="0" noProof="0" dirty="0" err="1">
                  <a:ln>
                    <a:noFill/>
                  </a:ln>
                  <a:solidFill>
                    <a:schemeClr val="accent1">
                      <a:lumMod val="75000"/>
                      <a:alpha val="70000"/>
                    </a:scheme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오때</a:t>
              </a:r>
              <a:r>
                <a:rPr kumimoji="0" lang="en-US" altLang="ko-KR" sz="6000" b="1" i="0" u="none" strike="noStrike" kern="1200" cap="none" spc="-225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  <a:alpha val="70000"/>
                    </a:scheme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?</a:t>
              </a:r>
              <a:r>
                <a:rPr kumimoji="0" lang="en-US" altLang="ko-KR" sz="5400" b="1" i="0" u="none" strike="noStrike" kern="1200" cap="none" spc="-225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  <a:alpha val="70000"/>
                    </a:scheme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(</a:t>
              </a:r>
              <a:r>
                <a:rPr kumimoji="0" lang="en-US" altLang="ko-KR" sz="5400" b="1" i="0" u="none" strike="noStrike" kern="1200" cap="none" spc="-225" normalizeH="0" baseline="0" noProof="0" dirty="0" err="1">
                  <a:ln>
                    <a:noFill/>
                  </a:ln>
                  <a:solidFill>
                    <a:schemeClr val="accent1">
                      <a:lumMod val="75000"/>
                      <a:alpha val="70000"/>
                    </a:scheme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OTTe</a:t>
              </a:r>
              <a:r>
                <a:rPr kumimoji="0" lang="en-US" altLang="ko-KR" sz="5400" b="1" i="0" u="none" strike="noStrike" kern="1200" cap="none" spc="-225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  <a:alpha val="70000"/>
                    </a:scheme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)</a:t>
              </a:r>
              <a:endParaRPr kumimoji="0" lang="ko-KR" altLang="en-US" sz="6000" b="1" i="0" u="none" strike="noStrike" kern="1200" cap="none" spc="-225" normalizeH="0" baseline="0" noProof="0" dirty="0">
                <a:ln>
                  <a:noFill/>
                </a:ln>
                <a:solidFill>
                  <a:schemeClr val="accent1">
                    <a:lumMod val="75000"/>
                    <a:alpha val="7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EDB17A-FD90-47FC-9317-83B176E66ADE}"/>
                </a:ext>
              </a:extLst>
            </p:cNvPr>
            <p:cNvSpPr txBox="1"/>
            <p:nvPr/>
          </p:nvSpPr>
          <p:spPr>
            <a:xfrm>
              <a:off x="3596427" y="2182993"/>
              <a:ext cx="1967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50000"/>
                    </a:srgb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모든 컨텐츠를 한곳에서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D456438-F95E-492E-B71A-76512873D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30" y="2944493"/>
            <a:ext cx="3112061" cy="12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5D33654-CF2F-4862-8C5A-C5FCE3748E72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0EF530-D71F-4171-8B07-91EA7F38E199}"/>
                </a:ext>
              </a:extLst>
            </p:cNvPr>
            <p:cNvSpPr txBox="1"/>
            <p:nvPr/>
          </p:nvSpPr>
          <p:spPr>
            <a:xfrm>
              <a:off x="671417" y="-1582569"/>
              <a:ext cx="1366185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개발목표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88A910-DF33-4BE2-8A32-9407B2CF2BA0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6F8A60D-0AA4-4CCD-BB08-9DD059CB0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17660"/>
              </p:ext>
            </p:extLst>
          </p:nvPr>
        </p:nvGraphicFramePr>
        <p:xfrm>
          <a:off x="685800" y="1304926"/>
          <a:ext cx="7775732" cy="47093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5146">
                  <a:extLst>
                    <a:ext uri="{9D8B030D-6E8A-4147-A177-3AD203B41FA5}">
                      <a16:colId xmlns:a16="http://schemas.microsoft.com/office/drawing/2014/main" val="3509793713"/>
                    </a:ext>
                  </a:extLst>
                </a:gridCol>
                <a:gridCol w="6220586">
                  <a:extLst>
                    <a:ext uri="{9D8B030D-6E8A-4147-A177-3AD203B41FA5}">
                      <a16:colId xmlns:a16="http://schemas.microsoft.com/office/drawing/2014/main" val="750089002"/>
                    </a:ext>
                  </a:extLst>
                </a:gridCol>
              </a:tblGrid>
              <a:tr h="4794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구현 기능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552026"/>
                  </a:ext>
                </a:extLst>
              </a:tr>
              <a:tr h="772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회원 관리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pc="0" dirty="0"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회원정보 수정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사용자 선호항목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평가항목 조회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90607"/>
                  </a:ext>
                </a:extLst>
              </a:tr>
              <a:tr h="1345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콘텐츠 관리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콘텐츠 분류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영화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드라마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다큐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애니메이션 등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코드관리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장르관리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평점관리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콘텐츠 제공 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OTT </a:t>
                      </a: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baseline="0" dirty="0">
                          <a:latin typeface="+mn-ea"/>
                          <a:ea typeface="+mn-ea"/>
                        </a:rPr>
                        <a:t>기타 상세정보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콘텐츠 고유 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국가코드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등급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baseline="0" dirty="0">
                          <a:latin typeface="+mn-ea"/>
                          <a:ea typeface="+mn-ea"/>
                        </a:rPr>
                        <a:t>실명</a:t>
                      </a:r>
                      <a:r>
                        <a:rPr lang="en-US" altLang="ko-KR" sz="1200" spc="0" baseline="0" dirty="0"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z="1200" spc="-80" baseline="0" dirty="0" err="1">
                          <a:latin typeface="+mn-ea"/>
                          <a:ea typeface="+mn-ea"/>
                        </a:rPr>
                        <a:t>제작년도</a:t>
                      </a:r>
                      <a:r>
                        <a:rPr lang="en-US" altLang="ko-KR" sz="1200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80" baseline="0" dirty="0" err="1">
                          <a:latin typeface="+mn-ea"/>
                          <a:ea typeface="+mn-ea"/>
                        </a:rPr>
                        <a:t>시즌제</a:t>
                      </a:r>
                      <a:r>
                        <a:rPr lang="ko-KR" altLang="en-US" sz="1200" spc="-80" baseline="0">
                          <a:latin typeface="+mn-ea"/>
                          <a:ea typeface="+mn-ea"/>
                        </a:rPr>
                        <a:t> 드라마</a:t>
                      </a:r>
                      <a:r>
                        <a:rPr lang="en-US" altLang="ko-KR" sz="1200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80" baseline="0" dirty="0" err="1">
                          <a:latin typeface="+mn-ea"/>
                          <a:ea typeface="+mn-ea"/>
                        </a:rPr>
                        <a:t>회차</a:t>
                      </a:r>
                      <a:r>
                        <a:rPr lang="en-US" altLang="ko-KR" sz="1200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80" baseline="0" dirty="0">
                          <a:latin typeface="+mn-ea"/>
                          <a:ea typeface="+mn-ea"/>
                        </a:rPr>
                        <a:t>컨텐츠 평점</a:t>
                      </a:r>
                      <a:r>
                        <a:rPr lang="en-US" altLang="ko-KR" sz="1200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80" baseline="0" dirty="0">
                          <a:latin typeface="+mn-ea"/>
                          <a:ea typeface="+mn-ea"/>
                        </a:rPr>
                        <a:t>러닝타임</a:t>
                      </a:r>
                      <a:r>
                        <a:rPr lang="en-US" altLang="ko-KR" sz="1200" spc="-80" baseline="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-80" baseline="0" dirty="0">
                          <a:latin typeface="+mn-ea"/>
                          <a:ea typeface="+mn-ea"/>
                        </a:rPr>
                        <a:t>사용자 선호 컨텐츠</a:t>
                      </a:r>
                      <a:r>
                        <a:rPr lang="en-US" altLang="ko-KR" spc="-8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-80" baseline="0" dirty="0" err="1">
                          <a:latin typeface="+mn-ea"/>
                          <a:ea typeface="+mn-ea"/>
                        </a:rPr>
                        <a:t>찜목록</a:t>
                      </a:r>
                      <a:r>
                        <a:rPr lang="ko-KR" altLang="en-US" spc="-80" baseline="0" dirty="0">
                          <a:latin typeface="+mn-ea"/>
                          <a:ea typeface="+mn-ea"/>
                        </a:rPr>
                        <a:t> 관리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31605"/>
                  </a:ext>
                </a:extLst>
              </a:tr>
              <a:tr h="1056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콘텐츠 검색</a:t>
                      </a:r>
                      <a:endParaRPr lang="en-US" altLang="ko-KR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장르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배우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기타상세정보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배우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감독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러닝타임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OTT,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등급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분류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 확인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z="1200" spc="0" dirty="0" err="1">
                          <a:latin typeface="+mn-ea"/>
                          <a:ea typeface="+mn-ea"/>
                        </a:rPr>
                        <a:t>제작년도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시즌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 err="1">
                          <a:latin typeface="+mn-ea"/>
                          <a:ea typeface="+mn-ea"/>
                        </a:rPr>
                        <a:t>회차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0" dirty="0"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1200" spc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147149"/>
                  </a:ext>
                </a:extLst>
              </a:tr>
              <a:tr h="1056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콘텐츠 추천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en-US" altLang="ko-KR" spc="0" dirty="0">
                          <a:latin typeface="+mn-ea"/>
                          <a:ea typeface="+mn-ea"/>
                        </a:rPr>
                        <a:t>OTT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별 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TOP10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OTT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별 최신 영상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 사용자 선호 장르별 추천영상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사용자</a:t>
                      </a:r>
                      <a:endParaRPr lang="en-US" altLang="ko-KR" spc="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선호 </a:t>
                      </a:r>
                      <a:r>
                        <a:rPr lang="ko-KR" altLang="en-US" spc="0" dirty="0" err="1">
                          <a:latin typeface="+mn-ea"/>
                          <a:ea typeface="+mn-ea"/>
                        </a:rPr>
                        <a:t>분류별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 추천영상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장르별 추천</a:t>
                      </a:r>
                      <a:r>
                        <a:rPr lang="en-US" altLang="ko-KR" spc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pc="0" dirty="0" err="1">
                          <a:latin typeface="+mn-ea"/>
                          <a:ea typeface="+mn-ea"/>
                        </a:rPr>
                        <a:t>분류별</a:t>
                      </a:r>
                      <a:r>
                        <a:rPr lang="ko-KR" altLang="en-US" spc="0" dirty="0">
                          <a:latin typeface="+mn-ea"/>
                          <a:ea typeface="+mn-ea"/>
                        </a:rPr>
                        <a:t> 추천</a:t>
                      </a:r>
                      <a:endParaRPr lang="en-US" altLang="ko-KR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46767"/>
                  </a:ext>
                </a:extLst>
              </a:tr>
            </a:tbl>
          </a:graphicData>
        </a:graphic>
      </p:graphicFrame>
      <p:pic>
        <p:nvPicPr>
          <p:cNvPr id="63" name="그림 62">
            <a:extLst>
              <a:ext uri="{FF2B5EF4-FFF2-40B4-BE49-F238E27FC236}">
                <a16:creationId xmlns:a16="http://schemas.microsoft.com/office/drawing/2014/main" id="{0C1D3BC2-B6DB-4055-B2BB-6E010798DC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8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5" y="25716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2"/>
                </a:solidFill>
              </a:rPr>
              <a:t>003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7" y="3519303"/>
            <a:ext cx="124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13" dirty="0">
                <a:solidFill>
                  <a:schemeClr val="tx2"/>
                </a:solidFill>
                <a:latin typeface="+mn-ea"/>
              </a:rPr>
              <a:t>개발환경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65306" y="5736431"/>
            <a:ext cx="1826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6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401616"/>
            <a:ext cx="523102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8E3B466-CE64-466A-BF32-D0B0EF1772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51" y="2826268"/>
            <a:ext cx="3112061" cy="12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4">
            <a:extLst>
              <a:ext uri="{FF2B5EF4-FFF2-40B4-BE49-F238E27FC236}">
                <a16:creationId xmlns:a16="http://schemas.microsoft.com/office/drawing/2014/main" id="{131B3B89-B19F-4427-B835-D41571E31E9D}"/>
              </a:ext>
            </a:extLst>
          </p:cNvPr>
          <p:cNvSpPr/>
          <p:nvPr/>
        </p:nvSpPr>
        <p:spPr>
          <a:xfrm>
            <a:off x="0" y="7126532"/>
            <a:ext cx="1838626" cy="2520280"/>
          </a:xfrm>
          <a:prstGeom prst="roundRect">
            <a:avLst>
              <a:gd name="adj" fmla="val 5442"/>
            </a:avLst>
          </a:prstGeom>
          <a:noFill/>
          <a:ln w="190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CCF9856-AC2F-48EF-A794-683F3EA6386A}"/>
              </a:ext>
            </a:extLst>
          </p:cNvPr>
          <p:cNvCxnSpPr/>
          <p:nvPr/>
        </p:nvCxnSpPr>
        <p:spPr>
          <a:xfrm>
            <a:off x="0" y="8954558"/>
            <a:ext cx="1807561" cy="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AC1D8CD-BEA9-4DCA-9ED0-396B33F283CD}"/>
              </a:ext>
            </a:extLst>
          </p:cNvPr>
          <p:cNvSpPr txBox="1"/>
          <p:nvPr/>
        </p:nvSpPr>
        <p:spPr>
          <a:xfrm>
            <a:off x="354748" y="9049525"/>
            <a:ext cx="109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개발언어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Java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F50F8261-6D8F-4BF3-BA06-8E2629193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42" y="7381598"/>
            <a:ext cx="794676" cy="1317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D0FE4B4-D70B-40C9-829B-59453C73A569}"/>
              </a:ext>
            </a:extLst>
          </p:cNvPr>
          <p:cNvGrpSpPr/>
          <p:nvPr/>
        </p:nvGrpSpPr>
        <p:grpSpPr>
          <a:xfrm>
            <a:off x="754772" y="1596843"/>
            <a:ext cx="1838626" cy="2520280"/>
            <a:chOff x="1355989" y="1778694"/>
            <a:chExt cx="1838626" cy="2520280"/>
          </a:xfrm>
        </p:grpSpPr>
        <p:sp>
          <p:nvSpPr>
            <p:cNvPr id="38" name="모서리가 둥근 직사각형 41">
              <a:extLst>
                <a:ext uri="{FF2B5EF4-FFF2-40B4-BE49-F238E27FC236}">
                  <a16:creationId xmlns:a16="http://schemas.microsoft.com/office/drawing/2014/main" id="{CBE7C9A2-ED50-456D-A5A4-7DBA2143247E}"/>
                </a:ext>
              </a:extLst>
            </p:cNvPr>
            <p:cNvSpPr/>
            <p:nvPr/>
          </p:nvSpPr>
          <p:spPr>
            <a:xfrm>
              <a:off x="1355989" y="1778694"/>
              <a:ext cx="1838626" cy="2520280"/>
            </a:xfrm>
            <a:prstGeom prst="roundRect">
              <a:avLst>
                <a:gd name="adj" fmla="val 5442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18627B4-71D2-4D80-BA58-00E6D03DE939}"/>
                </a:ext>
              </a:extLst>
            </p:cNvPr>
            <p:cNvCxnSpPr/>
            <p:nvPr/>
          </p:nvCxnSpPr>
          <p:spPr>
            <a:xfrm>
              <a:off x="1355989" y="3606720"/>
              <a:ext cx="1807561" cy="0"/>
            </a:xfrm>
            <a:prstGeom prst="line">
              <a:avLst/>
            </a:prstGeom>
            <a:ln w="19050"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6C3E50-865B-4C28-804F-741F3217E0DC}"/>
                </a:ext>
              </a:extLst>
            </p:cNvPr>
            <p:cNvSpPr txBox="1"/>
            <p:nvPr/>
          </p:nvSpPr>
          <p:spPr>
            <a:xfrm>
              <a:off x="1562942" y="3701687"/>
              <a:ext cx="1452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개발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 IDE</a:t>
              </a:r>
            </a:p>
            <a:p>
              <a:pPr algn="ctr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Eclipse(STS)</a:t>
              </a:r>
            </a:p>
          </p:txBody>
        </p:sp>
        <p:pic>
          <p:nvPicPr>
            <p:cNvPr id="41" name="Picture 4" descr="eclipse devì ëí ì´ë¯¸ì§ ê²ìê²°ê³¼">
              <a:extLst>
                <a:ext uri="{FF2B5EF4-FFF2-40B4-BE49-F238E27FC236}">
                  <a16:creationId xmlns:a16="http://schemas.microsoft.com/office/drawing/2014/main" id="{94756387-6D86-4C05-95D2-EE20470330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1140" y="2246137"/>
              <a:ext cx="886351" cy="886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716AFA7-2463-439D-9AC4-E5D6A5C67572}"/>
              </a:ext>
            </a:extLst>
          </p:cNvPr>
          <p:cNvGrpSpPr/>
          <p:nvPr/>
        </p:nvGrpSpPr>
        <p:grpSpPr>
          <a:xfrm>
            <a:off x="6561797" y="1586611"/>
            <a:ext cx="1838626" cy="2520280"/>
            <a:chOff x="6030873" y="1778694"/>
            <a:chExt cx="1838626" cy="2520280"/>
          </a:xfrm>
        </p:grpSpPr>
        <p:sp>
          <p:nvSpPr>
            <p:cNvPr id="42" name="모서리가 둥근 직사각형 55">
              <a:extLst>
                <a:ext uri="{FF2B5EF4-FFF2-40B4-BE49-F238E27FC236}">
                  <a16:creationId xmlns:a16="http://schemas.microsoft.com/office/drawing/2014/main" id="{9394EFB0-4A7F-4FF3-B82C-E6FEE8BC71D9}"/>
                </a:ext>
              </a:extLst>
            </p:cNvPr>
            <p:cNvSpPr/>
            <p:nvPr/>
          </p:nvSpPr>
          <p:spPr>
            <a:xfrm>
              <a:off x="6030873" y="1778694"/>
              <a:ext cx="1838626" cy="2520280"/>
            </a:xfrm>
            <a:prstGeom prst="roundRect">
              <a:avLst>
                <a:gd name="adj" fmla="val 5442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4300DC4-FF6B-4DFE-AA4D-52DABF88D571}"/>
                </a:ext>
              </a:extLst>
            </p:cNvPr>
            <p:cNvCxnSpPr/>
            <p:nvPr/>
          </p:nvCxnSpPr>
          <p:spPr>
            <a:xfrm>
              <a:off x="6030873" y="3606720"/>
              <a:ext cx="1807561" cy="0"/>
            </a:xfrm>
            <a:prstGeom prst="line">
              <a:avLst/>
            </a:prstGeom>
            <a:ln w="19050"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2672DF-8AFD-4854-A956-E8F84EC0A590}"/>
                </a:ext>
              </a:extLst>
            </p:cNvPr>
            <p:cNvSpPr txBox="1"/>
            <p:nvPr/>
          </p:nvSpPr>
          <p:spPr>
            <a:xfrm>
              <a:off x="6061936" y="3701687"/>
              <a:ext cx="1776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8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데이터베이스 모델링</a:t>
              </a:r>
              <a:endParaRPr lang="en-US" altLang="ko-KR" sz="1400" spc="-8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  <a:p>
              <a:pPr algn="ctr"/>
              <a:r>
                <a:rPr lang="en-US" altLang="ko-KR" sz="1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eXERD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</p:grpSp>
      <p:pic>
        <p:nvPicPr>
          <p:cNvPr id="46" name="Picture 8" descr="JAVA Springì ëí ì´ë¯¸ì§ ê²ìê²°ê³¼">
            <a:extLst>
              <a:ext uri="{FF2B5EF4-FFF2-40B4-BE49-F238E27FC236}">
                <a16:creationId xmlns:a16="http://schemas.microsoft.com/office/drawing/2014/main" id="{AACDA2FC-0B52-4CA6-88D1-EEE1CB0D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028" y="7628357"/>
            <a:ext cx="1308796" cy="90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모서리가 둥근 직사각형 59">
            <a:extLst>
              <a:ext uri="{FF2B5EF4-FFF2-40B4-BE49-F238E27FC236}">
                <a16:creationId xmlns:a16="http://schemas.microsoft.com/office/drawing/2014/main" id="{5E9E9E0D-7297-4493-801D-5D3F7BBC67A3}"/>
              </a:ext>
            </a:extLst>
          </p:cNvPr>
          <p:cNvSpPr/>
          <p:nvPr/>
        </p:nvSpPr>
        <p:spPr>
          <a:xfrm>
            <a:off x="5841719" y="7124301"/>
            <a:ext cx="1838626" cy="2520280"/>
          </a:xfrm>
          <a:prstGeom prst="roundRect">
            <a:avLst>
              <a:gd name="adj" fmla="val 5442"/>
            </a:avLst>
          </a:prstGeom>
          <a:noFill/>
          <a:ln w="190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E4F6E12-11CE-4006-9028-3C2339EE03B9}"/>
              </a:ext>
            </a:extLst>
          </p:cNvPr>
          <p:cNvCxnSpPr/>
          <p:nvPr/>
        </p:nvCxnSpPr>
        <p:spPr>
          <a:xfrm>
            <a:off x="5841719" y="8952327"/>
            <a:ext cx="1807561" cy="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8511E06-1918-4C10-B836-88B35F4C41E9}"/>
              </a:ext>
            </a:extLst>
          </p:cNvPr>
          <p:cNvSpPr txBox="1"/>
          <p:nvPr/>
        </p:nvSpPr>
        <p:spPr>
          <a:xfrm>
            <a:off x="6196467" y="9047294"/>
            <a:ext cx="109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프레임워크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Spring</a:t>
            </a: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:a16="http://schemas.microsoft.com/office/drawing/2014/main" id="{F60B720B-8E4D-4293-AF21-A69BDDF3E707}"/>
              </a:ext>
            </a:extLst>
          </p:cNvPr>
          <p:cNvSpPr/>
          <p:nvPr/>
        </p:nvSpPr>
        <p:spPr>
          <a:xfrm>
            <a:off x="840899" y="7552735"/>
            <a:ext cx="7649280" cy="728464"/>
          </a:xfrm>
          <a:prstGeom prst="roundRect">
            <a:avLst>
              <a:gd name="adj" fmla="val 5442"/>
            </a:avLst>
          </a:prstGeom>
          <a:noFill/>
          <a:ln w="190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8C4C20-5D47-4D2F-8C07-E7BCFC498450}"/>
              </a:ext>
            </a:extLst>
          </p:cNvPr>
          <p:cNvSpPr txBox="1"/>
          <p:nvPr/>
        </p:nvSpPr>
        <p:spPr>
          <a:xfrm>
            <a:off x="1088799" y="7667134"/>
            <a:ext cx="2078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OS: Windows 10 64bit</a:t>
            </a:r>
          </a:p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협업도구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SVN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A19134D-E633-42D4-AA48-6AB4BEF861F9}"/>
              </a:ext>
            </a:extLst>
          </p:cNvPr>
          <p:cNvCxnSpPr/>
          <p:nvPr/>
        </p:nvCxnSpPr>
        <p:spPr>
          <a:xfrm>
            <a:off x="3512512" y="7552735"/>
            <a:ext cx="0" cy="728464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FCB7283-4F8E-4F76-AA94-883FF0FEE360}"/>
              </a:ext>
            </a:extLst>
          </p:cNvPr>
          <p:cNvSpPr txBox="1"/>
          <p:nvPr/>
        </p:nvSpPr>
        <p:spPr>
          <a:xfrm>
            <a:off x="891662" y="641656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개발환경</a:t>
            </a:r>
          </a:p>
        </p:txBody>
      </p:sp>
      <p:sp>
        <p:nvSpPr>
          <p:cNvPr id="55" name="모서리가 둥근 직사각형 63">
            <a:extLst>
              <a:ext uri="{FF2B5EF4-FFF2-40B4-BE49-F238E27FC236}">
                <a16:creationId xmlns:a16="http://schemas.microsoft.com/office/drawing/2014/main" id="{9DECF6C4-CFCD-4DDD-9A7E-D92508A6E26A}"/>
              </a:ext>
            </a:extLst>
          </p:cNvPr>
          <p:cNvSpPr/>
          <p:nvPr/>
        </p:nvSpPr>
        <p:spPr>
          <a:xfrm>
            <a:off x="754772" y="5419220"/>
            <a:ext cx="7649280" cy="728464"/>
          </a:xfrm>
          <a:prstGeom prst="roundRect">
            <a:avLst>
              <a:gd name="adj" fmla="val 5442"/>
            </a:avLst>
          </a:prstGeom>
          <a:noFill/>
          <a:ln w="190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※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향후 개발환경 추가 예정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0E3604F-F95F-4DCB-A1F5-EA2BEEA23F11}"/>
              </a:ext>
            </a:extLst>
          </p:cNvPr>
          <p:cNvGrpSpPr/>
          <p:nvPr/>
        </p:nvGrpSpPr>
        <p:grpSpPr>
          <a:xfrm>
            <a:off x="3658284" y="1619585"/>
            <a:ext cx="1838626" cy="2520280"/>
            <a:chOff x="6030873" y="1778694"/>
            <a:chExt cx="1838626" cy="2520280"/>
          </a:xfrm>
        </p:grpSpPr>
        <p:sp>
          <p:nvSpPr>
            <p:cNvPr id="31" name="모서리가 둥근 직사각형 55">
              <a:extLst>
                <a:ext uri="{FF2B5EF4-FFF2-40B4-BE49-F238E27FC236}">
                  <a16:creationId xmlns:a16="http://schemas.microsoft.com/office/drawing/2014/main" id="{C931505C-311C-453A-A360-7F056657E8DB}"/>
                </a:ext>
              </a:extLst>
            </p:cNvPr>
            <p:cNvSpPr/>
            <p:nvPr/>
          </p:nvSpPr>
          <p:spPr>
            <a:xfrm>
              <a:off x="6030873" y="1778694"/>
              <a:ext cx="1838626" cy="2520280"/>
            </a:xfrm>
            <a:prstGeom prst="roundRect">
              <a:avLst>
                <a:gd name="adj" fmla="val 5442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9246508-1D15-4A09-8EC3-4B0ACB57C81C}"/>
                </a:ext>
              </a:extLst>
            </p:cNvPr>
            <p:cNvCxnSpPr/>
            <p:nvPr/>
          </p:nvCxnSpPr>
          <p:spPr>
            <a:xfrm>
              <a:off x="6030873" y="3606720"/>
              <a:ext cx="1807561" cy="0"/>
            </a:xfrm>
            <a:prstGeom prst="line">
              <a:avLst/>
            </a:prstGeom>
            <a:ln w="19050"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47D7C6-E53A-4C81-9F3B-C64031A67906}"/>
                </a:ext>
              </a:extLst>
            </p:cNvPr>
            <p:cNvSpPr txBox="1"/>
            <p:nvPr/>
          </p:nvSpPr>
          <p:spPr>
            <a:xfrm>
              <a:off x="6278024" y="3701687"/>
              <a:ext cx="1344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데이터베이스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  <a:p>
              <a:pPr algn="ctr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Oracle</a:t>
              </a:r>
            </a:p>
          </p:txBody>
        </p:sp>
        <p:pic>
          <p:nvPicPr>
            <p:cNvPr id="56" name="Picture 6" descr="oracleDBì ëí ì´ë¯¸ì§ ê²ìê²°ê³¼">
              <a:extLst>
                <a:ext uri="{FF2B5EF4-FFF2-40B4-BE49-F238E27FC236}">
                  <a16:creationId xmlns:a16="http://schemas.microsoft.com/office/drawing/2014/main" id="{4410965C-4A16-45B9-BA11-A11AD33140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97" t="33524" r="13870" b="33238"/>
            <a:stretch/>
          </p:blipFill>
          <p:spPr bwMode="auto">
            <a:xfrm>
              <a:off x="6276216" y="2462161"/>
              <a:ext cx="1410841" cy="667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B5306CF-F5F4-497E-87D8-CCE327A6D3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427" y="1888800"/>
            <a:ext cx="1130300" cy="1270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B2DC80AF-D493-451C-81DB-7C30EBB867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0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5" y="25716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2"/>
                </a:solidFill>
              </a:rPr>
              <a:t>004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7" y="3519303"/>
            <a:ext cx="2375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13" dirty="0">
                <a:solidFill>
                  <a:schemeClr val="tx2"/>
                </a:solidFill>
                <a:latin typeface="+mn-ea"/>
              </a:rPr>
              <a:t>데이터베이스 모델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401616"/>
            <a:ext cx="523102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CD387B8-A6C7-4FFA-89E8-D2F25CB2EC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51" y="2826268"/>
            <a:ext cx="3112061" cy="12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0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451680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전체 모델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BEB6A31-1254-40BE-860B-9738F4FAE3E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r="1"/>
          <a:stretch/>
        </p:blipFill>
        <p:spPr>
          <a:xfrm>
            <a:off x="286869" y="1286888"/>
            <a:ext cx="8582400" cy="50796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B3688BD-16C3-4106-AF21-3B5583EFD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9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B2D2E467-EB4A-46A2-8139-F439540E21F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r="1"/>
          <a:stretch/>
        </p:blipFill>
        <p:spPr>
          <a:xfrm>
            <a:off x="286869" y="1286888"/>
            <a:ext cx="8582400" cy="5079600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451680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전체 모델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2AD56B-BF1A-48DE-9AAB-EFB92A9D2DC9}"/>
              </a:ext>
            </a:extLst>
          </p:cNvPr>
          <p:cNvSpPr/>
          <p:nvPr/>
        </p:nvSpPr>
        <p:spPr>
          <a:xfrm>
            <a:off x="372110" y="1344126"/>
            <a:ext cx="4664710" cy="4964338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096C56-F96E-4625-BE82-EB8DA1620256}"/>
              </a:ext>
            </a:extLst>
          </p:cNvPr>
          <p:cNvSpPr/>
          <p:nvPr/>
        </p:nvSpPr>
        <p:spPr>
          <a:xfrm>
            <a:off x="5440452" y="1344126"/>
            <a:ext cx="3353028" cy="4964338"/>
          </a:xfrm>
          <a:prstGeom prst="rect">
            <a:avLst/>
          </a:prstGeom>
          <a:solidFill>
            <a:schemeClr val="accent4">
              <a:lumMod val="20000"/>
              <a:lumOff val="80000"/>
              <a:alpha val="23000"/>
            </a:schemeClr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8072C-4313-4A54-B457-D2BE90F68EE8}"/>
              </a:ext>
            </a:extLst>
          </p:cNvPr>
          <p:cNvSpPr txBox="1"/>
          <p:nvPr/>
        </p:nvSpPr>
        <p:spPr>
          <a:xfrm>
            <a:off x="464842" y="3032494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영상물 분류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0B8BC-CFEE-437D-8511-AD9075602F6D}"/>
              </a:ext>
            </a:extLst>
          </p:cNvPr>
          <p:cNvSpPr txBox="1"/>
          <p:nvPr/>
        </p:nvSpPr>
        <p:spPr>
          <a:xfrm>
            <a:off x="7444101" y="206901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사용자 관리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58CAF58-AAC8-4909-B9E5-8242ADB73F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4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73167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영상물 분류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19108F4-7226-464F-9F51-4AED16B0DE60}"/>
              </a:ext>
            </a:extLst>
          </p:cNvPr>
          <p:cNvSpPr txBox="1"/>
          <p:nvPr/>
        </p:nvSpPr>
        <p:spPr>
          <a:xfrm>
            <a:off x="5047162" y="158241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주요 테이블 </a:t>
            </a:r>
            <a:r>
              <a:rPr lang="en-US" altLang="ko-KR" b="1" dirty="0">
                <a:solidFill>
                  <a:schemeClr val="tx2"/>
                </a:solidFill>
              </a:rPr>
              <a:t>: </a:t>
            </a:r>
            <a:r>
              <a:rPr lang="ko-KR" altLang="en-US" b="1" dirty="0">
                <a:solidFill>
                  <a:schemeClr val="accent1"/>
                </a:solidFill>
              </a:rPr>
              <a:t>영상물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9D555A-4F67-4964-8B49-FEFBBB6C9773}"/>
              </a:ext>
            </a:extLst>
          </p:cNvPr>
          <p:cNvSpPr txBox="1"/>
          <p:nvPr/>
        </p:nvSpPr>
        <p:spPr>
          <a:xfrm>
            <a:off x="5246100" y="1925925"/>
            <a:ext cx="3645378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2"/>
                </a:solidFill>
              </a:rPr>
              <a:t>OTT</a:t>
            </a:r>
            <a:r>
              <a:rPr lang="ko-KR" altLang="en-US" sz="1400" dirty="0">
                <a:solidFill>
                  <a:schemeClr val="tx2"/>
                </a:solidFill>
              </a:rPr>
              <a:t> 서비스에서 제공하는 컨텐츠 분류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2"/>
                </a:solidFill>
              </a:rPr>
              <a:t>총 </a:t>
            </a:r>
            <a:r>
              <a:rPr lang="en-US" altLang="ko-KR" sz="1400" dirty="0">
                <a:solidFill>
                  <a:schemeClr val="tx2"/>
                </a:solidFill>
              </a:rPr>
              <a:t>11</a:t>
            </a:r>
            <a:r>
              <a:rPr lang="ko-KR" altLang="en-US" sz="1400" dirty="0">
                <a:solidFill>
                  <a:schemeClr val="tx2"/>
                </a:solidFill>
              </a:rPr>
              <a:t>가지 칼럼으로 구분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spc="-70" dirty="0">
                <a:solidFill>
                  <a:schemeClr val="tx2"/>
                </a:solidFill>
              </a:rPr>
              <a:t>OTT ID</a:t>
            </a:r>
            <a:r>
              <a:rPr lang="ko-KR" altLang="en-US" sz="1400" spc="-70" dirty="0">
                <a:solidFill>
                  <a:schemeClr val="tx2"/>
                </a:solidFill>
              </a:rPr>
              <a:t> 부여를 통해 특정 컨텐츠를 제공하는</a:t>
            </a:r>
            <a:endParaRPr lang="en-US" altLang="ko-KR" sz="1400" spc="-70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</a:rPr>
              <a:t>    OTT </a:t>
            </a:r>
            <a:r>
              <a:rPr lang="ko-KR" altLang="en-US" sz="1400" dirty="0">
                <a:solidFill>
                  <a:schemeClr val="tx2"/>
                </a:solidFill>
              </a:rPr>
              <a:t>서비스 안내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-50" dirty="0">
                <a:solidFill>
                  <a:schemeClr val="tx2"/>
                </a:solidFill>
              </a:rPr>
              <a:t>중복으로 제공되는 컨텐츠는 </a:t>
            </a:r>
            <a:r>
              <a:rPr lang="en-US" altLang="ko-KR" sz="1400" spc="-50" dirty="0">
                <a:solidFill>
                  <a:schemeClr val="tx2"/>
                </a:solidFill>
              </a:rPr>
              <a:t>OTT</a:t>
            </a:r>
            <a:r>
              <a:rPr lang="ko-KR" altLang="en-US" sz="1400" spc="-50" dirty="0">
                <a:solidFill>
                  <a:schemeClr val="tx2"/>
                </a:solidFill>
              </a:rPr>
              <a:t> </a:t>
            </a:r>
            <a:r>
              <a:rPr lang="en-US" altLang="ko-KR" sz="1400" spc="-50" dirty="0">
                <a:solidFill>
                  <a:schemeClr val="tx2"/>
                </a:solidFill>
              </a:rPr>
              <a:t>ID</a:t>
            </a:r>
            <a:r>
              <a:rPr lang="ko-KR" altLang="en-US" sz="1400" spc="-50" dirty="0">
                <a:solidFill>
                  <a:schemeClr val="tx2"/>
                </a:solidFill>
              </a:rPr>
              <a:t>로 구분</a:t>
            </a:r>
            <a:endParaRPr lang="en-US" altLang="ko-KR" sz="1400" dirty="0">
              <a:solidFill>
                <a:schemeClr val="tx2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8D9C8E8-14A8-44CF-B60E-013C4B55FAD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" r="45701"/>
          <a:stretch/>
        </p:blipFill>
        <p:spPr>
          <a:xfrm>
            <a:off x="286869" y="1286888"/>
            <a:ext cx="4643719" cy="50796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09ED10-276D-4158-AD49-CAFED10066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1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73167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사용자 관리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FFFF128-7BE8-4665-90EB-7BD90F7A034A}"/>
              </a:ext>
            </a:extLst>
          </p:cNvPr>
          <p:cNvSpPr txBox="1"/>
          <p:nvPr/>
        </p:nvSpPr>
        <p:spPr>
          <a:xfrm>
            <a:off x="5047162" y="1582419"/>
            <a:ext cx="38779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주요 테이블 </a:t>
            </a:r>
            <a:r>
              <a:rPr lang="en-US" altLang="ko-KR" b="1" dirty="0">
                <a:solidFill>
                  <a:schemeClr val="tx2"/>
                </a:solidFill>
              </a:rPr>
              <a:t>: </a:t>
            </a:r>
            <a:r>
              <a:rPr lang="ko-KR" altLang="en-US" b="1" dirty="0">
                <a:solidFill>
                  <a:schemeClr val="accent1"/>
                </a:solidFill>
              </a:rPr>
              <a:t>사용자가 </a:t>
            </a:r>
            <a:r>
              <a:rPr lang="ko-KR" altLang="en-US" b="1" dirty="0" err="1">
                <a:solidFill>
                  <a:schemeClr val="accent1"/>
                </a:solidFill>
              </a:rPr>
              <a:t>찜한</a:t>
            </a:r>
            <a:r>
              <a:rPr lang="ko-KR" altLang="en-US" b="1" dirty="0">
                <a:solidFill>
                  <a:schemeClr val="accent1"/>
                </a:solidFill>
              </a:rPr>
              <a:t> 콘텐츠</a:t>
            </a:r>
            <a:r>
              <a:rPr lang="en-US" altLang="ko-KR" b="1" dirty="0">
                <a:solidFill>
                  <a:schemeClr val="accent1"/>
                </a:solidFill>
              </a:rPr>
              <a:t>/</a:t>
            </a:r>
          </a:p>
          <a:p>
            <a:endParaRPr lang="en-US" altLang="ko-KR" sz="600" b="1" dirty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                      </a:t>
            </a:r>
            <a:r>
              <a:rPr lang="ko-KR" altLang="en-US" b="1" dirty="0">
                <a:solidFill>
                  <a:schemeClr val="accent1"/>
                </a:solidFill>
              </a:rPr>
              <a:t>개인 영상 평가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84CC49-B278-4A63-B489-40EED8EEE31E}"/>
              </a:ext>
            </a:extLst>
          </p:cNvPr>
          <p:cNvSpPr txBox="1"/>
          <p:nvPr/>
        </p:nvSpPr>
        <p:spPr>
          <a:xfrm>
            <a:off x="5246100" y="2209770"/>
            <a:ext cx="3645378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20" dirty="0">
                <a:solidFill>
                  <a:schemeClr val="tx2"/>
                </a:solidFill>
              </a:rPr>
              <a:t>사용자가 원하는 영상 저장하는 </a:t>
            </a:r>
            <a:r>
              <a:rPr lang="en-US" altLang="ko-KR" sz="1400" spc="-120" dirty="0">
                <a:solidFill>
                  <a:schemeClr val="tx2"/>
                </a:solidFill>
                <a:latin typeface="맑은고딕"/>
                <a:ea typeface="굴림" panose="020B0600000101010101" pitchFamily="50" charset="-127"/>
              </a:rPr>
              <a:t>‘</a:t>
            </a:r>
            <a:r>
              <a:rPr lang="ko-KR" altLang="en-US" sz="1400" spc="-120" dirty="0">
                <a:solidFill>
                  <a:schemeClr val="tx2"/>
                </a:solidFill>
              </a:rPr>
              <a:t>찜</a:t>
            </a:r>
            <a:r>
              <a:rPr lang="en-US" altLang="ko-KR" sz="1400" spc="-12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spc="-120" dirty="0">
                <a:solidFill>
                  <a:schemeClr val="tx2"/>
                </a:solidFill>
                <a:latin typeface="+mj-ea"/>
                <a:ea typeface="+mj-ea"/>
              </a:rPr>
              <a:t>기능 추가</a:t>
            </a:r>
            <a:endParaRPr lang="en-US" altLang="ko-KR" sz="1400" spc="-12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00" dirty="0">
                <a:solidFill>
                  <a:schemeClr val="tx2"/>
                </a:solidFill>
                <a:latin typeface="+mn-ea"/>
              </a:rPr>
              <a:t>향후</a:t>
            </a:r>
            <a:r>
              <a:rPr lang="ko-KR" altLang="en-US" sz="1400" spc="-100" dirty="0">
                <a:solidFill>
                  <a:schemeClr val="tx2"/>
                </a:solidFill>
                <a:latin typeface="맑은고딕"/>
                <a:ea typeface="굴림" panose="020B0600000101010101" pitchFamily="50" charset="-127"/>
              </a:rPr>
              <a:t> </a:t>
            </a:r>
            <a:r>
              <a:rPr lang="en-US" altLang="ko-KR" sz="1400" spc="-100" dirty="0">
                <a:solidFill>
                  <a:schemeClr val="tx2"/>
                </a:solidFill>
                <a:latin typeface="맑은고딕"/>
                <a:ea typeface="굴림" panose="020B0600000101010101" pitchFamily="50" charset="-127"/>
              </a:rPr>
              <a:t>‘</a:t>
            </a:r>
            <a:r>
              <a:rPr lang="ko-KR" altLang="en-US" sz="1400" spc="-100" dirty="0">
                <a:solidFill>
                  <a:schemeClr val="tx2"/>
                </a:solidFill>
              </a:rPr>
              <a:t>찜</a:t>
            </a:r>
            <a:r>
              <a:rPr lang="en-US" altLang="ko-KR" sz="1400" spc="-1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spc="-100" dirty="0">
                <a:solidFill>
                  <a:schemeClr val="tx2"/>
                </a:solidFill>
                <a:latin typeface="+mj-ea"/>
                <a:ea typeface="+mj-ea"/>
              </a:rPr>
              <a:t>기능을 통해 사용자가 직접 나만의</a:t>
            </a:r>
            <a:endParaRPr lang="en-US" altLang="ko-KR" sz="1400" spc="-100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+mj-ea"/>
                <a:ea typeface="+mj-ea"/>
              </a:rPr>
              <a:t>   </a:t>
            </a:r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컨텐츠 서재 생성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80" dirty="0">
                <a:solidFill>
                  <a:schemeClr val="tx2"/>
                </a:solidFill>
              </a:rPr>
              <a:t>개인 영상 평가</a:t>
            </a:r>
            <a:r>
              <a:rPr lang="en-US" altLang="ko-KR" sz="1400" spc="-180" dirty="0">
                <a:solidFill>
                  <a:schemeClr val="tx2"/>
                </a:solidFill>
              </a:rPr>
              <a:t>, </a:t>
            </a:r>
            <a:r>
              <a:rPr kumimoji="0" lang="en-US" altLang="ko-KR" sz="1400" b="0" i="0" u="none" strike="noStrike" kern="1200" cap="none" spc="-18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맑은고딕"/>
                <a:ea typeface="굴림" panose="020B0600000101010101" pitchFamily="50" charset="-127"/>
                <a:cs typeface="+mn-cs"/>
              </a:rPr>
              <a:t>‘</a:t>
            </a:r>
            <a:r>
              <a:rPr kumimoji="0" lang="ko-KR" altLang="en-US" sz="1400" b="0" i="0" u="none" strike="noStrike" kern="1200" cap="none" spc="-18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찜</a:t>
            </a:r>
            <a:r>
              <a:rPr kumimoji="0" lang="en-US" altLang="ko-KR" sz="1400" b="0" i="0" u="none" strike="noStrike" kern="1200" cap="none" spc="-18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ko-KR" altLang="en-US" sz="1400" b="0" i="0" u="none" strike="noStrike" kern="1200" cap="none" spc="-18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은</a:t>
            </a:r>
            <a:r>
              <a:rPr lang="ko-KR" altLang="en-US" sz="1400" spc="-180" dirty="0">
                <a:solidFill>
                  <a:schemeClr val="tx2"/>
                </a:solidFill>
                <a:latin typeface="+mj-ea"/>
                <a:ea typeface="+mj-ea"/>
              </a:rPr>
              <a:t> 향후 영상추천기능에 반영</a:t>
            </a:r>
            <a:endParaRPr lang="en-US" altLang="ko-KR" sz="1400" spc="-180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+mj-ea"/>
                <a:ea typeface="+mj-ea"/>
              </a:rPr>
              <a:t>   ⇒ </a:t>
            </a:r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사용자 만족도 증대 예상</a:t>
            </a:r>
            <a:endParaRPr lang="en-US" altLang="ko-KR" sz="1400" dirty="0">
              <a:solidFill>
                <a:schemeClr val="tx2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AB7126-FD62-4321-AEDE-CEDE7F50F2A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91" r="1"/>
          <a:stretch/>
        </p:blipFill>
        <p:spPr>
          <a:xfrm>
            <a:off x="286919" y="1290237"/>
            <a:ext cx="3316893" cy="50796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0D5A85-9F1C-444C-9623-BB664A3E3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7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2060600" cy="4556935"/>
            <a:chOff x="102325" y="-1582569"/>
            <a:chExt cx="2747466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2178374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테스트 데이터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0A7A481-52E7-45F3-AEC3-D16C0C13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4" y="1289265"/>
            <a:ext cx="7015543" cy="343484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E7B16C5-2B5E-4529-A672-18288A00F3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359"/>
          <a:stretch/>
        </p:blipFill>
        <p:spPr>
          <a:xfrm>
            <a:off x="3766987" y="2434979"/>
            <a:ext cx="5100710" cy="391869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CF1AB2-E663-453A-9171-F94D839CC8B0}"/>
              </a:ext>
            </a:extLst>
          </p:cNvPr>
          <p:cNvSpPr txBox="1"/>
          <p:nvPr/>
        </p:nvSpPr>
        <p:spPr>
          <a:xfrm>
            <a:off x="279442" y="4728157"/>
            <a:ext cx="1344322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콘텐츠 데이터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EABE28-68CE-4ABE-BFE0-DC68571744B4}"/>
              </a:ext>
            </a:extLst>
          </p:cNvPr>
          <p:cNvSpPr txBox="1"/>
          <p:nvPr/>
        </p:nvSpPr>
        <p:spPr>
          <a:xfrm>
            <a:off x="7526187" y="2149769"/>
            <a:ext cx="1344322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사용자 데이터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894C39-57CF-4909-84DE-BEA13EF057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8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2060600" cy="4556935"/>
            <a:chOff x="102325" y="-1582569"/>
            <a:chExt cx="2747466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2178374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테스트 데이터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7CF1AB2-E663-453A-9171-F94D839CC8B0}"/>
              </a:ext>
            </a:extLst>
          </p:cNvPr>
          <p:cNvSpPr txBox="1"/>
          <p:nvPr/>
        </p:nvSpPr>
        <p:spPr>
          <a:xfrm>
            <a:off x="279442" y="4728157"/>
            <a:ext cx="1344322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콘텐츠 데이터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EABE28-68CE-4ABE-BFE0-DC68571744B4}"/>
              </a:ext>
            </a:extLst>
          </p:cNvPr>
          <p:cNvSpPr txBox="1"/>
          <p:nvPr/>
        </p:nvSpPr>
        <p:spPr>
          <a:xfrm>
            <a:off x="6588724" y="3434557"/>
            <a:ext cx="1478754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선호작품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ID-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유저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ID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8D357A-0928-4249-9633-23D7F6F0D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91" y="1289265"/>
            <a:ext cx="2628900" cy="4572000"/>
          </a:xfrm>
          <a:prstGeom prst="rect">
            <a:avLst/>
          </a:prstGeom>
          <a:ln w="9525">
            <a:solidFill>
              <a:srgbClr val="00000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069BE1E-1B51-4888-BBA4-7DC437A8C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" t="1121"/>
          <a:stretch/>
        </p:blipFill>
        <p:spPr>
          <a:xfrm>
            <a:off x="6595074" y="1291052"/>
            <a:ext cx="2269435" cy="2137948"/>
          </a:xfrm>
          <a:prstGeom prst="rect">
            <a:avLst/>
          </a:prstGeom>
          <a:ln w="9525">
            <a:solidFill>
              <a:srgbClr val="00000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B9BE2A-2025-4D74-AF32-516563126945}"/>
              </a:ext>
            </a:extLst>
          </p:cNvPr>
          <p:cNvSpPr txBox="1"/>
          <p:nvPr/>
        </p:nvSpPr>
        <p:spPr>
          <a:xfrm>
            <a:off x="3658816" y="5473781"/>
            <a:ext cx="918190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작품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배우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C45562-CD56-4228-8E8E-F0AD90FC2A75}"/>
              </a:ext>
            </a:extLst>
          </p:cNvPr>
          <p:cNvSpPr txBox="1"/>
          <p:nvPr/>
        </p:nvSpPr>
        <p:spPr>
          <a:xfrm>
            <a:off x="267141" y="5864296"/>
            <a:ext cx="799350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배우목록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6CF112-7E53-4E71-A146-BBEA5BE7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295" y="1281737"/>
            <a:ext cx="2149475" cy="4191963"/>
          </a:xfrm>
          <a:prstGeom prst="rect">
            <a:avLst/>
          </a:prstGeom>
          <a:ln w="7620"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D57F680-C9AF-4121-8762-55A63EC9B7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2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3506" y="1115781"/>
            <a:ext cx="9348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Contents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41" y="7034761"/>
            <a:ext cx="2656045" cy="48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728" indent="-135728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050" spc="-113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설립배경</a:t>
            </a:r>
            <a:endParaRPr lang="en-US" altLang="ko-KR" sz="1050" spc="-113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35728" indent="-135728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050" spc="-113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회사 비전   및   가치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8A28681-B6FE-42C6-9101-8C3EEA6B5323}"/>
              </a:ext>
            </a:extLst>
          </p:cNvPr>
          <p:cNvGrpSpPr/>
          <p:nvPr/>
        </p:nvGrpSpPr>
        <p:grpSpPr>
          <a:xfrm>
            <a:off x="2600105" y="4033069"/>
            <a:ext cx="2609292" cy="400110"/>
            <a:chOff x="2600105" y="3949924"/>
            <a:chExt cx="2609292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2600105" y="3949924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004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12312" y="3949924"/>
              <a:ext cx="1997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13" dirty="0">
                  <a:solidFill>
                    <a:schemeClr val="bg1"/>
                  </a:solidFill>
                </a:rPr>
                <a:t>데이터베이스 모델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7EED57-4AB2-4387-AED1-D95B359CE06E}"/>
              </a:ext>
            </a:extLst>
          </p:cNvPr>
          <p:cNvGrpSpPr/>
          <p:nvPr/>
        </p:nvGrpSpPr>
        <p:grpSpPr>
          <a:xfrm>
            <a:off x="2600103" y="2391109"/>
            <a:ext cx="1675062" cy="400110"/>
            <a:chOff x="2600103" y="2435559"/>
            <a:chExt cx="1675062" cy="400110"/>
          </a:xfrm>
        </p:grpSpPr>
        <p:sp>
          <p:nvSpPr>
            <p:cNvPr id="21" name="TextBox 20"/>
            <p:cNvSpPr txBox="1"/>
            <p:nvPr/>
          </p:nvSpPr>
          <p:spPr>
            <a:xfrm>
              <a:off x="2600103" y="2435559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001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12310" y="2435559"/>
              <a:ext cx="1062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13" dirty="0">
                  <a:solidFill>
                    <a:schemeClr val="bg1"/>
                  </a:solidFill>
                </a:rPr>
                <a:t>개발배경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3A491C-BDBF-4D09-9E64-3EBCAEB79FF0}"/>
              </a:ext>
            </a:extLst>
          </p:cNvPr>
          <p:cNvGrpSpPr/>
          <p:nvPr/>
        </p:nvGrpSpPr>
        <p:grpSpPr>
          <a:xfrm>
            <a:off x="2600101" y="2938429"/>
            <a:ext cx="1675061" cy="400110"/>
            <a:chOff x="2600101" y="2940347"/>
            <a:chExt cx="1675061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2600101" y="2940347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002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12307" y="2940347"/>
              <a:ext cx="1062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13" dirty="0">
                  <a:solidFill>
                    <a:schemeClr val="bg1"/>
                  </a:solidFill>
                </a:rPr>
                <a:t>개발목표</a:t>
              </a:r>
              <a:endParaRPr lang="en-US" altLang="ko-KR" sz="2000" spc="-11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DAA6D4-C55B-498B-A22B-B91F41812210}"/>
              </a:ext>
            </a:extLst>
          </p:cNvPr>
          <p:cNvGrpSpPr/>
          <p:nvPr/>
        </p:nvGrpSpPr>
        <p:grpSpPr>
          <a:xfrm>
            <a:off x="2600102" y="3485749"/>
            <a:ext cx="1675062" cy="400110"/>
            <a:chOff x="2600102" y="3445135"/>
            <a:chExt cx="1675062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2600102" y="3445135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003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2309" y="3445135"/>
              <a:ext cx="1062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13" dirty="0">
                  <a:solidFill>
                    <a:schemeClr val="bg1"/>
                  </a:solidFill>
                </a:rPr>
                <a:t>개발환경</a:t>
              </a: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6036636" y="857250"/>
            <a:ext cx="3107365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6036636" y="857250"/>
            <a:ext cx="3107365" cy="511611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27" name="직선 연결선 26"/>
          <p:cNvCxnSpPr/>
          <p:nvPr/>
        </p:nvCxnSpPr>
        <p:spPr>
          <a:xfrm>
            <a:off x="253505" y="1400744"/>
            <a:ext cx="103057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C8CA37A-CC7D-4CE2-8138-25326EFF9202}"/>
              </a:ext>
            </a:extLst>
          </p:cNvPr>
          <p:cNvGrpSpPr/>
          <p:nvPr/>
        </p:nvGrpSpPr>
        <p:grpSpPr>
          <a:xfrm>
            <a:off x="3126206" y="7308442"/>
            <a:ext cx="936587" cy="338554"/>
            <a:chOff x="212651" y="3255887"/>
            <a:chExt cx="1248783" cy="4514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0383C0-B7C1-4C9A-9BD8-8D9B930925A9}"/>
                </a:ext>
              </a:extLst>
            </p:cNvPr>
            <p:cNvSpPr txBox="1"/>
            <p:nvPr/>
          </p:nvSpPr>
          <p:spPr>
            <a:xfrm>
              <a:off x="212651" y="3255887"/>
              <a:ext cx="701475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006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97EC99-BBCE-4E63-8EB8-34A3683532F5}"/>
                </a:ext>
              </a:extLst>
            </p:cNvPr>
            <p:cNvSpPr txBox="1"/>
            <p:nvPr/>
          </p:nvSpPr>
          <p:spPr>
            <a:xfrm>
              <a:off x="757994" y="3255887"/>
              <a:ext cx="70344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pc="-113" dirty="0">
                  <a:solidFill>
                    <a:schemeClr val="bg1"/>
                  </a:solidFill>
                </a:rPr>
                <a:t>결과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50BE463-A15D-406C-93CA-BC6C8B155D9E}"/>
              </a:ext>
            </a:extLst>
          </p:cNvPr>
          <p:cNvGrpSpPr/>
          <p:nvPr/>
        </p:nvGrpSpPr>
        <p:grpSpPr>
          <a:xfrm>
            <a:off x="3126206" y="7813231"/>
            <a:ext cx="936587" cy="338554"/>
            <a:chOff x="212651" y="3255887"/>
            <a:chExt cx="1248783" cy="45140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5705C6-BE98-45A0-96D4-9A6C271B3552}"/>
                </a:ext>
              </a:extLst>
            </p:cNvPr>
            <p:cNvSpPr txBox="1"/>
            <p:nvPr/>
          </p:nvSpPr>
          <p:spPr>
            <a:xfrm>
              <a:off x="212651" y="3255887"/>
              <a:ext cx="701475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007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C2C215-C9C1-47A8-90C6-73C87C348314}"/>
                </a:ext>
              </a:extLst>
            </p:cNvPr>
            <p:cNvSpPr txBox="1"/>
            <p:nvPr/>
          </p:nvSpPr>
          <p:spPr>
            <a:xfrm>
              <a:off x="757994" y="3255887"/>
              <a:ext cx="70344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pc="-113">
                  <a:solidFill>
                    <a:schemeClr val="bg1"/>
                  </a:solidFill>
                </a:rPr>
                <a:t>후기</a:t>
              </a:r>
              <a:endParaRPr lang="ko-KR" altLang="en-US" sz="1600" spc="-11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130DF7E-9933-4694-8111-6A517A03C8FA}"/>
              </a:ext>
            </a:extLst>
          </p:cNvPr>
          <p:cNvGrpSpPr/>
          <p:nvPr/>
        </p:nvGrpSpPr>
        <p:grpSpPr>
          <a:xfrm>
            <a:off x="2607361" y="4580388"/>
            <a:ext cx="1675062" cy="400110"/>
            <a:chOff x="2600105" y="3949924"/>
            <a:chExt cx="1675062" cy="4001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603714-9056-4F3C-9E18-77E05C7D56B2}"/>
                </a:ext>
              </a:extLst>
            </p:cNvPr>
            <p:cNvSpPr txBox="1"/>
            <p:nvPr/>
          </p:nvSpPr>
          <p:spPr>
            <a:xfrm>
              <a:off x="2600105" y="3949924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005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CD840B6-1046-47D8-8082-E27BDB500D2E}"/>
                </a:ext>
              </a:extLst>
            </p:cNvPr>
            <p:cNvSpPr txBox="1"/>
            <p:nvPr/>
          </p:nvSpPr>
          <p:spPr>
            <a:xfrm>
              <a:off x="3212312" y="3949924"/>
              <a:ext cx="1062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13" dirty="0">
                  <a:solidFill>
                    <a:schemeClr val="bg1"/>
                  </a:solidFill>
                </a:rPr>
                <a:t>개발일정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56282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검증 결과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4F92E0B-8933-4552-B57D-3A40A25F4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88" y="1295428"/>
            <a:ext cx="5345106" cy="16393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B839FE-CAFC-42C0-A0A9-A24D36011F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"/>
          <a:stretch/>
        </p:blipFill>
        <p:spPr>
          <a:xfrm>
            <a:off x="1900688" y="3198716"/>
            <a:ext cx="5345106" cy="10831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DC492F0-AF8F-46E7-B004-D3A9FA93B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688" y="4545788"/>
            <a:ext cx="5345106" cy="17625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942DCB6-9F86-4DDB-AD57-A7104DC1BC3D}"/>
              </a:ext>
            </a:extLst>
          </p:cNvPr>
          <p:cNvCxnSpPr/>
          <p:nvPr/>
        </p:nvCxnSpPr>
        <p:spPr>
          <a:xfrm>
            <a:off x="5029200" y="1516380"/>
            <a:ext cx="594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AE79BBC-CC1C-42C0-998F-EC8CABD0B283}"/>
              </a:ext>
            </a:extLst>
          </p:cNvPr>
          <p:cNvCxnSpPr>
            <a:cxnSpLocks/>
          </p:cNvCxnSpPr>
          <p:nvPr/>
        </p:nvCxnSpPr>
        <p:spPr>
          <a:xfrm>
            <a:off x="3016568" y="1649254"/>
            <a:ext cx="76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8187499-F9FC-4950-89A1-5269254DE5C8}"/>
              </a:ext>
            </a:extLst>
          </p:cNvPr>
          <p:cNvCxnSpPr>
            <a:cxnSpLocks/>
          </p:cNvCxnSpPr>
          <p:nvPr/>
        </p:nvCxnSpPr>
        <p:spPr>
          <a:xfrm>
            <a:off x="3680460" y="3337560"/>
            <a:ext cx="64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AC0952E-1099-4162-98FC-1451C51D1F5A}"/>
              </a:ext>
            </a:extLst>
          </p:cNvPr>
          <p:cNvCxnSpPr>
            <a:cxnSpLocks/>
          </p:cNvCxnSpPr>
          <p:nvPr/>
        </p:nvCxnSpPr>
        <p:spPr>
          <a:xfrm>
            <a:off x="4442460" y="3337560"/>
            <a:ext cx="5867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BAD41A7-B01C-42F5-B1E4-B6A53EBD4A75}"/>
              </a:ext>
            </a:extLst>
          </p:cNvPr>
          <p:cNvCxnSpPr>
            <a:cxnSpLocks/>
          </p:cNvCxnSpPr>
          <p:nvPr/>
        </p:nvCxnSpPr>
        <p:spPr>
          <a:xfrm>
            <a:off x="5524500" y="5002383"/>
            <a:ext cx="731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F8CFA1E-6608-4134-B76E-8738311DBD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6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56282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검증 결과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0D5DF34-C608-48E7-A331-E2A688EB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88" y="1295428"/>
            <a:ext cx="5346000" cy="1532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C989DD-CAE0-483E-92F4-A0C0DD5C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687" y="3250021"/>
            <a:ext cx="5346000" cy="305291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4B20DD2-8E91-423C-B848-81B51927C511}"/>
              </a:ext>
            </a:extLst>
          </p:cNvPr>
          <p:cNvCxnSpPr>
            <a:cxnSpLocks/>
          </p:cNvCxnSpPr>
          <p:nvPr/>
        </p:nvCxnSpPr>
        <p:spPr>
          <a:xfrm flipV="1">
            <a:off x="3657600" y="1790700"/>
            <a:ext cx="822960" cy="7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407564C-8D04-48CF-862A-A2CC735C28DA}"/>
              </a:ext>
            </a:extLst>
          </p:cNvPr>
          <p:cNvCxnSpPr>
            <a:cxnSpLocks/>
          </p:cNvCxnSpPr>
          <p:nvPr/>
        </p:nvCxnSpPr>
        <p:spPr>
          <a:xfrm>
            <a:off x="3291840" y="3627120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96E1B311-0104-4310-8DF6-FCBA5FCA15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18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28C7CB-C522-4832-8592-172E2A18155B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9987A-5FF5-46F4-B0CE-37DB8E05295F}"/>
                </a:ext>
              </a:extLst>
            </p:cNvPr>
            <p:cNvSpPr txBox="1"/>
            <p:nvPr/>
          </p:nvSpPr>
          <p:spPr>
            <a:xfrm>
              <a:off x="671417" y="-1582569"/>
              <a:ext cx="156282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검증 결과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AC31F-51CD-460F-BECD-99B34DF5C44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D2F4A46-AF28-4C3C-9F7C-D6405AB8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84" y="1289672"/>
            <a:ext cx="5346000" cy="150313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504FDF4-FF5D-4D7B-A033-B4546CC15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585" y="3400719"/>
            <a:ext cx="5346000" cy="170501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7C14BFD-DC36-4C34-8DB9-C4CFAB940386}"/>
              </a:ext>
            </a:extLst>
          </p:cNvPr>
          <p:cNvCxnSpPr>
            <a:cxnSpLocks/>
          </p:cNvCxnSpPr>
          <p:nvPr/>
        </p:nvCxnSpPr>
        <p:spPr>
          <a:xfrm>
            <a:off x="3383280" y="1684020"/>
            <a:ext cx="1402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32FC6A52-F9A3-4A19-8885-28CA25C073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91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5" y="25716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2"/>
                </a:solidFill>
              </a:rPr>
              <a:t>005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7" y="3519303"/>
            <a:ext cx="124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13" dirty="0">
                <a:solidFill>
                  <a:schemeClr val="tx2"/>
                </a:solidFill>
                <a:latin typeface="+mn-ea"/>
              </a:rPr>
              <a:t>개발일정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401616"/>
            <a:ext cx="523102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5D372FD-34E7-4D75-A047-9E5CA6B02A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51" y="2826268"/>
            <a:ext cx="3112061" cy="12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CE2AA-2B10-4E44-940A-488CED826A53}"/>
              </a:ext>
            </a:extLst>
          </p:cNvPr>
          <p:cNvGrpSpPr/>
          <p:nvPr/>
        </p:nvGrpSpPr>
        <p:grpSpPr>
          <a:xfrm>
            <a:off x="464843" y="641656"/>
            <a:ext cx="1772244" cy="4556935"/>
            <a:chOff x="102325" y="-1582569"/>
            <a:chExt cx="2362992" cy="60759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30A86E-0C7F-41BC-8632-39CFEA975AE4}"/>
                </a:ext>
              </a:extLst>
            </p:cNvPr>
            <p:cNvSpPr txBox="1"/>
            <p:nvPr/>
          </p:nvSpPr>
          <p:spPr>
            <a:xfrm>
              <a:off x="671417" y="-1582569"/>
              <a:ext cx="1451680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개발 일정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F66335-4F67-4D15-A79C-4A23BDCEE0F5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3496030-9B36-4195-A5CA-5278456D8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36759"/>
              </p:ext>
            </p:extLst>
          </p:nvPr>
        </p:nvGraphicFramePr>
        <p:xfrm>
          <a:off x="269966" y="1396999"/>
          <a:ext cx="8621499" cy="4463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9">
                  <a:extLst>
                    <a:ext uri="{9D8B030D-6E8A-4147-A177-3AD203B41FA5}">
                      <a16:colId xmlns:a16="http://schemas.microsoft.com/office/drawing/2014/main" val="3800296339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741667925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570580537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560688442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717230969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266432540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108156256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183285078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897741651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110640158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273806696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712429967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419463773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995554093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17885519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28123774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494672991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382626996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908197018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007986708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562857935"/>
                    </a:ext>
                  </a:extLst>
                </a:gridCol>
              </a:tblGrid>
              <a:tr h="557983">
                <a:tc rowSpan="2">
                  <a:txBody>
                    <a:bodyPr/>
                    <a:lstStyle/>
                    <a:p>
                      <a:pPr algn="r" latinLnBrk="1"/>
                      <a:endParaRPr lang="en-US" altLang="ko-KR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22</a:t>
                      </a:r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35601"/>
                  </a:ext>
                </a:extLst>
              </a:tr>
              <a:tr h="557983"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939990"/>
                  </a:ext>
                </a:extLst>
              </a:tr>
              <a:tr h="55798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pc="-40" baseline="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프로젝트 계획</a:t>
                      </a:r>
                      <a:r>
                        <a:rPr lang="en-US" altLang="ko-KR" spc="-40" baseline="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pc="-40" baseline="0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764073"/>
                  </a:ext>
                </a:extLst>
              </a:tr>
              <a:tr h="55798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프로젝트 설계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397365"/>
                  </a:ext>
                </a:extLst>
              </a:tr>
              <a:tr h="55798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프로그래밍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592785"/>
                  </a:ext>
                </a:extLst>
              </a:tr>
              <a:tr h="55798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974110"/>
                  </a:ext>
                </a:extLst>
              </a:tr>
              <a:tr h="55798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408529"/>
                  </a:ext>
                </a:extLst>
              </a:tr>
              <a:tr h="55798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5D5B5B"/>
                          </a:solidFill>
                          <a:latin typeface="+mn-ea"/>
                          <a:ea typeface="+mn-ea"/>
                        </a:rPr>
                        <a:t>최종 발표</a:t>
                      </a:r>
                    </a:p>
                  </a:txBody>
                  <a:tcPr marL="46800" marR="468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5D5B5B"/>
                        </a:solidFill>
                        <a:latin typeface="+mn-ea"/>
                        <a:ea typeface="+mn-ea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3146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6D7CB94-505E-478E-8D3C-720F4023B2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12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20941" y="7034761"/>
            <a:ext cx="2656045" cy="48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728" marR="0" lvl="0" indent="-135728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050" b="0" i="0" u="none" strike="noStrike" kern="1200" cap="none" spc="-1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설립배경</a:t>
            </a:r>
            <a:endParaRPr kumimoji="0" lang="en-US" altLang="ko-KR" sz="1050" b="0" i="0" u="none" strike="noStrike" kern="1200" cap="none" spc="-113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35728" marR="0" lvl="0" indent="-135728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050" b="0" i="0" u="none" strike="noStrike" kern="1200" cap="none" spc="-1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회사 비전   및   가치</a:t>
            </a:r>
          </a:p>
        </p:txBody>
      </p:sp>
      <p:sp>
        <p:nvSpPr>
          <p:cNvPr id="25" name="직각 삼각형 24"/>
          <p:cNvSpPr/>
          <p:nvPr/>
        </p:nvSpPr>
        <p:spPr>
          <a:xfrm flipH="1">
            <a:off x="6036636" y="857250"/>
            <a:ext cx="3107365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6036636" y="857250"/>
            <a:ext cx="3107365" cy="511611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C8CA37A-CC7D-4CE2-8138-25326EFF9202}"/>
              </a:ext>
            </a:extLst>
          </p:cNvPr>
          <p:cNvGrpSpPr/>
          <p:nvPr/>
        </p:nvGrpSpPr>
        <p:grpSpPr>
          <a:xfrm>
            <a:off x="3126206" y="7308442"/>
            <a:ext cx="936587" cy="338554"/>
            <a:chOff x="212651" y="3255887"/>
            <a:chExt cx="1248783" cy="4514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0383C0-B7C1-4C9A-9BD8-8D9B930925A9}"/>
                </a:ext>
              </a:extLst>
            </p:cNvPr>
            <p:cNvSpPr txBox="1"/>
            <p:nvPr/>
          </p:nvSpPr>
          <p:spPr>
            <a:xfrm>
              <a:off x="212651" y="3255887"/>
              <a:ext cx="701475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006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97EC99-BBCE-4E63-8EB8-34A3683532F5}"/>
                </a:ext>
              </a:extLst>
            </p:cNvPr>
            <p:cNvSpPr txBox="1"/>
            <p:nvPr/>
          </p:nvSpPr>
          <p:spPr>
            <a:xfrm>
              <a:off x="757994" y="3255887"/>
              <a:ext cx="70344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113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결과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50BE463-A15D-406C-93CA-BC6C8B155D9E}"/>
              </a:ext>
            </a:extLst>
          </p:cNvPr>
          <p:cNvGrpSpPr/>
          <p:nvPr/>
        </p:nvGrpSpPr>
        <p:grpSpPr>
          <a:xfrm>
            <a:off x="3126206" y="7813231"/>
            <a:ext cx="936587" cy="338554"/>
            <a:chOff x="212651" y="3255887"/>
            <a:chExt cx="1248783" cy="45140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5705C6-BE98-45A0-96D4-9A6C271B3552}"/>
                </a:ext>
              </a:extLst>
            </p:cNvPr>
            <p:cNvSpPr txBox="1"/>
            <p:nvPr/>
          </p:nvSpPr>
          <p:spPr>
            <a:xfrm>
              <a:off x="212651" y="3255887"/>
              <a:ext cx="701475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007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C2C215-C9C1-47A8-90C6-73C87C348314}"/>
                </a:ext>
              </a:extLst>
            </p:cNvPr>
            <p:cNvSpPr txBox="1"/>
            <p:nvPr/>
          </p:nvSpPr>
          <p:spPr>
            <a:xfrm>
              <a:off x="757994" y="3255887"/>
              <a:ext cx="70344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113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후기</a:t>
              </a:r>
              <a:endParaRPr kumimoji="0" lang="ko-KR" altLang="en-US" sz="1600" b="0" i="0" u="none" strike="noStrike" kern="1200" cap="none" spc="-1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84555B5-4A5B-49CF-954D-996E94CC60E3}"/>
              </a:ext>
            </a:extLst>
          </p:cNvPr>
          <p:cNvSpPr txBox="1"/>
          <p:nvPr/>
        </p:nvSpPr>
        <p:spPr>
          <a:xfrm>
            <a:off x="1641707" y="2038677"/>
            <a:ext cx="3781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-225" normalizeH="0" baseline="0" noProof="0" dirty="0" err="1">
                <a:ln>
                  <a:noFill/>
                </a:ln>
                <a:solidFill>
                  <a:srgbClr val="ED636D">
                    <a:alpha val="7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오때</a:t>
            </a:r>
            <a:r>
              <a:rPr kumimoji="0" lang="en-US" altLang="ko-KR" sz="5400" b="1" i="0" u="none" strike="noStrike" kern="1200" cap="none" spc="-225" normalizeH="0" baseline="0" noProof="0" dirty="0">
                <a:ln>
                  <a:noFill/>
                </a:ln>
                <a:solidFill>
                  <a:srgbClr val="ED636D">
                    <a:alpha val="7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?(</a:t>
            </a:r>
            <a:r>
              <a:rPr kumimoji="0" lang="en-US" altLang="ko-KR" sz="5400" b="1" i="0" u="none" strike="noStrike" kern="1200" cap="none" spc="-225" normalizeH="0" baseline="0" noProof="0" dirty="0" err="1">
                <a:ln>
                  <a:noFill/>
                </a:ln>
                <a:solidFill>
                  <a:srgbClr val="ED636D">
                    <a:alpha val="7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OTTe</a:t>
            </a:r>
            <a:r>
              <a:rPr kumimoji="0" lang="en-US" altLang="ko-KR" sz="5400" b="1" i="0" u="none" strike="noStrike" kern="1200" cap="none" spc="-225" normalizeH="0" baseline="0" noProof="0" dirty="0">
                <a:ln>
                  <a:noFill/>
                </a:ln>
                <a:solidFill>
                  <a:srgbClr val="ED636D">
                    <a:alpha val="7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  <a:endParaRPr kumimoji="0" lang="ko-KR" altLang="en-US" sz="5400" b="1" i="0" u="none" strike="noStrike" kern="1200" cap="none" spc="-225" normalizeH="0" baseline="0" noProof="0" dirty="0">
              <a:ln>
                <a:noFill/>
              </a:ln>
              <a:solidFill>
                <a:srgbClr val="ED636D">
                  <a:alpha val="70000"/>
                </a:srgb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B630B-0FDC-4764-B6FF-C0EE90165983}"/>
              </a:ext>
            </a:extLst>
          </p:cNvPr>
          <p:cNvSpPr txBox="1"/>
          <p:nvPr/>
        </p:nvSpPr>
        <p:spPr>
          <a:xfrm>
            <a:off x="2631207" y="332344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모든 컨텐츠를 한곳에서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1B28C6-B510-4DC3-AC3B-EC53465C1B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0" y="3893084"/>
            <a:ext cx="3264822" cy="128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6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5" y="25716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2"/>
                </a:solidFill>
              </a:rPr>
              <a:t>001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7" y="3519303"/>
            <a:ext cx="124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13" dirty="0">
                <a:solidFill>
                  <a:schemeClr val="tx2"/>
                </a:solidFill>
                <a:latin typeface="+mn-ea"/>
              </a:rPr>
              <a:t>개발배경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401616"/>
            <a:ext cx="523102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39901B0-90D7-462F-BA78-C0DACE63F6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51" y="2826268"/>
            <a:ext cx="3112061" cy="12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5292253" cy="4556935"/>
            <a:chOff x="102325" y="-1582569"/>
            <a:chExt cx="7056334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648724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</a:rPr>
                <a:t>COVID-19 </a:t>
              </a:r>
              <a:r>
                <a:rPr lang="ko-KR" altLang="en-US" b="1" dirty="0">
                  <a:solidFill>
                    <a:schemeClr val="tx2"/>
                  </a:solidFill>
                </a:rPr>
                <a:t>이후 스트리밍 서비스 검색 트렌드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A663EEEC-6914-4494-9483-148DAD86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1457053"/>
            <a:ext cx="8467988" cy="4296045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A063561-BBA1-439E-B019-AE8312DD149A}"/>
              </a:ext>
            </a:extLst>
          </p:cNvPr>
          <p:cNvCxnSpPr>
            <a:cxnSpLocks/>
          </p:cNvCxnSpPr>
          <p:nvPr/>
        </p:nvCxnSpPr>
        <p:spPr>
          <a:xfrm>
            <a:off x="6096000" y="2371725"/>
            <a:ext cx="0" cy="2695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97FE6AD-1A53-4592-BDD2-5471C8815671}"/>
              </a:ext>
            </a:extLst>
          </p:cNvPr>
          <p:cNvCxnSpPr>
            <a:cxnSpLocks/>
          </p:cNvCxnSpPr>
          <p:nvPr/>
        </p:nvCxnSpPr>
        <p:spPr>
          <a:xfrm>
            <a:off x="7724775" y="2369395"/>
            <a:ext cx="0" cy="2695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47482F07-600A-490B-9107-F7BD9811E602}"/>
              </a:ext>
            </a:extLst>
          </p:cNvPr>
          <p:cNvSpPr/>
          <p:nvPr/>
        </p:nvSpPr>
        <p:spPr>
          <a:xfrm>
            <a:off x="5334000" y="4000500"/>
            <a:ext cx="180975" cy="18097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405B24-8ECF-4F12-B2C7-3B65DAB4A0AF}"/>
              </a:ext>
            </a:extLst>
          </p:cNvPr>
          <p:cNvSpPr txBox="1"/>
          <p:nvPr/>
        </p:nvSpPr>
        <p:spPr>
          <a:xfrm>
            <a:off x="4314825" y="397192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j-ea"/>
                <a:ea typeface="+mj-ea"/>
              </a:rPr>
              <a:t>Disney+ </a:t>
            </a:r>
            <a:r>
              <a:rPr lang="ko-KR" altLang="en-US" sz="1100" b="1" dirty="0">
                <a:latin typeface="+mj-ea"/>
                <a:ea typeface="+mj-ea"/>
              </a:rPr>
              <a:t>런칭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6F7A3D-2F7F-4C7C-8732-AA0731598E03}"/>
              </a:ext>
            </a:extLst>
          </p:cNvPr>
          <p:cNvSpPr txBox="1"/>
          <p:nvPr/>
        </p:nvSpPr>
        <p:spPr>
          <a:xfrm>
            <a:off x="4963007" y="2238590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j-ea"/>
                <a:ea typeface="+mj-ea"/>
              </a:rPr>
              <a:t>COVID-19 </a:t>
            </a:r>
            <a:r>
              <a:rPr lang="ko-KR" altLang="en-US" sz="1100" b="1" dirty="0">
                <a:latin typeface="+mj-ea"/>
                <a:ea typeface="+mj-ea"/>
              </a:rPr>
              <a:t>발병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559ECD-5BAC-4C47-8BFF-306BF6E27746}"/>
              </a:ext>
            </a:extLst>
          </p:cNvPr>
          <p:cNvSpPr txBox="1"/>
          <p:nvPr/>
        </p:nvSpPr>
        <p:spPr>
          <a:xfrm>
            <a:off x="6400803" y="2229065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j-ea"/>
                <a:ea typeface="+mj-ea"/>
              </a:rPr>
              <a:t>WHO </a:t>
            </a:r>
            <a:r>
              <a:rPr lang="ko-KR" altLang="en-US" sz="1100" b="1" dirty="0" err="1">
                <a:latin typeface="+mj-ea"/>
                <a:ea typeface="+mj-ea"/>
              </a:rPr>
              <a:t>펜데믹</a:t>
            </a:r>
            <a:r>
              <a:rPr lang="ko-KR" altLang="en-US" sz="1100" b="1" dirty="0">
                <a:latin typeface="+mj-ea"/>
                <a:ea typeface="+mj-ea"/>
              </a:rPr>
              <a:t> 선언</a:t>
            </a:r>
            <a:endParaRPr lang="en-US" altLang="ko-KR" sz="1100" b="1" dirty="0">
              <a:latin typeface="+mj-ea"/>
              <a:ea typeface="+mj-ea"/>
            </a:endParaRPr>
          </a:p>
          <a:p>
            <a:pPr algn="r"/>
            <a:r>
              <a:rPr lang="en-US" altLang="ko-KR" sz="900" dirty="0">
                <a:latin typeface="+mj-ea"/>
                <a:ea typeface="+mj-ea"/>
              </a:rPr>
              <a:t>’21. 3</a:t>
            </a:r>
            <a:r>
              <a:rPr lang="ko-KR" altLang="en-US" sz="900" dirty="0">
                <a:latin typeface="+mj-ea"/>
                <a:ea typeface="+mj-ea"/>
              </a:rPr>
              <a:t>월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19F24BB-1C06-4A3F-9947-B00523A475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6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2881337" cy="4556935"/>
            <a:chOff x="102325" y="-1582569"/>
            <a:chExt cx="3841781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3272689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국내외 </a:t>
              </a:r>
              <a:r>
                <a:rPr lang="en-US" altLang="ko-KR" b="1" dirty="0">
                  <a:solidFill>
                    <a:schemeClr val="tx2"/>
                  </a:solidFill>
                </a:rPr>
                <a:t>OTT </a:t>
              </a:r>
              <a:r>
                <a:rPr lang="ko-KR" altLang="en-US" b="1" dirty="0">
                  <a:solidFill>
                    <a:schemeClr val="tx2"/>
                  </a:solidFill>
                </a:rPr>
                <a:t>시장 규모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C94F60E-DA2D-4ED8-9529-0CAE17F75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51" y="1421852"/>
            <a:ext cx="3691974" cy="4173511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A42B64A-2354-4E1C-9F6E-C6011EE03883}"/>
              </a:ext>
            </a:extLst>
          </p:cNvPr>
          <p:cNvCxnSpPr>
            <a:cxnSpLocks/>
          </p:cNvCxnSpPr>
          <p:nvPr/>
        </p:nvCxnSpPr>
        <p:spPr>
          <a:xfrm>
            <a:off x="837490" y="4364318"/>
            <a:ext cx="179141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F66B67E-F49E-41D2-8FDE-06951D79C711}"/>
              </a:ext>
            </a:extLst>
          </p:cNvPr>
          <p:cNvGrpSpPr/>
          <p:nvPr/>
        </p:nvGrpSpPr>
        <p:grpSpPr>
          <a:xfrm>
            <a:off x="4891570" y="1421852"/>
            <a:ext cx="3701154" cy="4196974"/>
            <a:chOff x="-2506795" y="1413491"/>
            <a:chExt cx="3628800" cy="369626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D77B6A6-783C-4123-89D4-7BA27B4D89F3}"/>
                </a:ext>
              </a:extLst>
            </p:cNvPr>
            <p:cNvGrpSpPr/>
            <p:nvPr/>
          </p:nvGrpSpPr>
          <p:grpSpPr>
            <a:xfrm>
              <a:off x="-2506795" y="1435921"/>
              <a:ext cx="3626928" cy="3673833"/>
              <a:chOff x="4796119" y="970274"/>
              <a:chExt cx="3626928" cy="3673833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73E32FCE-B56D-420C-B6B4-64407915D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6119" y="970274"/>
                <a:ext cx="3626928" cy="1693221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4A003B66-029F-46F8-989C-D9F1BC044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6119" y="2663495"/>
                <a:ext cx="3626928" cy="1980612"/>
              </a:xfrm>
              <a:prstGeom prst="rect">
                <a:avLst/>
              </a:prstGeom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1D5898B-C110-4261-A995-409FF38DFEEF}"/>
                </a:ext>
              </a:extLst>
            </p:cNvPr>
            <p:cNvSpPr/>
            <p:nvPr/>
          </p:nvSpPr>
          <p:spPr>
            <a:xfrm>
              <a:off x="-2506795" y="1413491"/>
              <a:ext cx="3628800" cy="36756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155132A-4683-4F80-AA39-283BC6C03BF7}"/>
              </a:ext>
            </a:extLst>
          </p:cNvPr>
          <p:cNvSpPr txBox="1"/>
          <p:nvPr/>
        </p:nvSpPr>
        <p:spPr>
          <a:xfrm>
            <a:off x="646980" y="5732201"/>
            <a:ext cx="8073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0" i="0" dirty="0">
                <a:solidFill>
                  <a:srgbClr val="5D5B5B"/>
                </a:solidFill>
                <a:effectLst/>
                <a:latin typeface="중고딕"/>
                <a:ea typeface="+mj-ea"/>
              </a:rPr>
              <a:t>⇒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21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년 기준 국내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OTT 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시장 규모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3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조원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구독형 서비스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조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5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천억원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A8CEE55-95CA-486C-AF55-645AA3254AF7}"/>
              </a:ext>
            </a:extLst>
          </p:cNvPr>
          <p:cNvCxnSpPr>
            <a:cxnSpLocks/>
          </p:cNvCxnSpPr>
          <p:nvPr/>
        </p:nvCxnSpPr>
        <p:spPr>
          <a:xfrm>
            <a:off x="1828800" y="4204298"/>
            <a:ext cx="2133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8BC4FC7-0688-4637-853A-1ED7C4751D18}"/>
              </a:ext>
            </a:extLst>
          </p:cNvPr>
          <p:cNvCxnSpPr>
            <a:cxnSpLocks/>
          </p:cNvCxnSpPr>
          <p:nvPr/>
        </p:nvCxnSpPr>
        <p:spPr>
          <a:xfrm>
            <a:off x="853440" y="4676738"/>
            <a:ext cx="31699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7A05E5C-6CCB-478F-8FFE-6B7D696C965A}"/>
              </a:ext>
            </a:extLst>
          </p:cNvPr>
          <p:cNvCxnSpPr>
            <a:cxnSpLocks/>
          </p:cNvCxnSpPr>
          <p:nvPr/>
        </p:nvCxnSpPr>
        <p:spPr>
          <a:xfrm>
            <a:off x="837490" y="4829138"/>
            <a:ext cx="179141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7EBE3B1-EFC1-48FF-94CE-76605FC6A418}"/>
              </a:ext>
            </a:extLst>
          </p:cNvPr>
          <p:cNvCxnSpPr>
            <a:cxnSpLocks/>
          </p:cNvCxnSpPr>
          <p:nvPr/>
        </p:nvCxnSpPr>
        <p:spPr>
          <a:xfrm>
            <a:off x="3825240" y="4516718"/>
            <a:ext cx="1676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DA89521B-ABF7-4E07-A31D-752DE147BC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5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3176290" cy="4556935"/>
            <a:chOff x="102325" y="-1582569"/>
            <a:chExt cx="4235051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3665959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</a:rPr>
                <a:t>OTT</a:t>
              </a:r>
              <a:r>
                <a:rPr lang="ko-KR" altLang="en-US" b="1" dirty="0">
                  <a:solidFill>
                    <a:schemeClr val="tx2"/>
                  </a:solidFill>
                </a:rPr>
                <a:t> 서비스 별 콘텐츠 수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121F2CED-0C8E-4B4B-935E-4861BD5E7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15943"/>
              </p:ext>
            </p:extLst>
          </p:nvPr>
        </p:nvGraphicFramePr>
        <p:xfrm>
          <a:off x="395912" y="1526076"/>
          <a:ext cx="8199450" cy="396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75">
                  <a:extLst>
                    <a:ext uri="{9D8B030D-6E8A-4147-A177-3AD203B41FA5}">
                      <a16:colId xmlns:a16="http://schemas.microsoft.com/office/drawing/2014/main" val="4239599129"/>
                    </a:ext>
                  </a:extLst>
                </a:gridCol>
                <a:gridCol w="1366575">
                  <a:extLst>
                    <a:ext uri="{9D8B030D-6E8A-4147-A177-3AD203B41FA5}">
                      <a16:colId xmlns:a16="http://schemas.microsoft.com/office/drawing/2014/main" val="1692766903"/>
                    </a:ext>
                  </a:extLst>
                </a:gridCol>
                <a:gridCol w="1366575">
                  <a:extLst>
                    <a:ext uri="{9D8B030D-6E8A-4147-A177-3AD203B41FA5}">
                      <a16:colId xmlns:a16="http://schemas.microsoft.com/office/drawing/2014/main" val="3666982359"/>
                    </a:ext>
                  </a:extLst>
                </a:gridCol>
                <a:gridCol w="1366575">
                  <a:extLst>
                    <a:ext uri="{9D8B030D-6E8A-4147-A177-3AD203B41FA5}">
                      <a16:colId xmlns:a16="http://schemas.microsoft.com/office/drawing/2014/main" val="742259274"/>
                    </a:ext>
                  </a:extLst>
                </a:gridCol>
                <a:gridCol w="1366575">
                  <a:extLst>
                    <a:ext uri="{9D8B030D-6E8A-4147-A177-3AD203B41FA5}">
                      <a16:colId xmlns:a16="http://schemas.microsoft.com/office/drawing/2014/main" val="1502959239"/>
                    </a:ext>
                  </a:extLst>
                </a:gridCol>
                <a:gridCol w="1366575">
                  <a:extLst>
                    <a:ext uri="{9D8B030D-6E8A-4147-A177-3AD203B41FA5}">
                      <a16:colId xmlns:a16="http://schemas.microsoft.com/office/drawing/2014/main" val="3249703138"/>
                    </a:ext>
                  </a:extLst>
                </a:gridCol>
              </a:tblGrid>
              <a:tr h="757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국외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Netflix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Disney+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Hulu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Amazon Prime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Apple TV+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059419"/>
                  </a:ext>
                </a:extLst>
              </a:tr>
              <a:tr h="1134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콘텐츠 현황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0" dirty="0">
                          <a:latin typeface="+mj-ea"/>
                          <a:ea typeface="+mj-ea"/>
                        </a:rPr>
                        <a:t>1,500+ </a:t>
                      </a:r>
                      <a:r>
                        <a:rPr lang="ko-KR" altLang="en-US" b="1" spc="0" dirty="0">
                          <a:latin typeface="+mj-ea"/>
                          <a:ea typeface="+mj-ea"/>
                        </a:rPr>
                        <a:t>드라마</a:t>
                      </a:r>
                      <a:endParaRPr lang="en-US" altLang="ko-KR" b="1" spc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spc="0" dirty="0">
                          <a:latin typeface="+mj-ea"/>
                          <a:ea typeface="+mj-ea"/>
                        </a:rPr>
                        <a:t>4,000+ </a:t>
                      </a:r>
                      <a:r>
                        <a:rPr lang="ko-KR" altLang="en-US" b="1" spc="0" dirty="0">
                          <a:latin typeface="+mj-ea"/>
                          <a:ea typeface="+mj-ea"/>
                        </a:rPr>
                        <a:t>영화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0" dirty="0">
                          <a:latin typeface="+mj-ea"/>
                          <a:ea typeface="+mj-ea"/>
                        </a:rPr>
                        <a:t>7,000+ </a:t>
                      </a:r>
                      <a:r>
                        <a:rPr lang="ko-KR" altLang="en-US" b="1" spc="0" dirty="0">
                          <a:latin typeface="+mj-ea"/>
                          <a:ea typeface="+mj-ea"/>
                        </a:rPr>
                        <a:t>드라마</a:t>
                      </a:r>
                      <a:endParaRPr lang="en-US" altLang="ko-KR" b="1" spc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spc="0" dirty="0">
                          <a:latin typeface="+mj-ea"/>
                          <a:ea typeface="+mj-ea"/>
                        </a:rPr>
                        <a:t>500+ </a:t>
                      </a:r>
                      <a:r>
                        <a:rPr lang="ko-KR" altLang="en-US" b="1" spc="0" dirty="0">
                          <a:latin typeface="+mj-ea"/>
                          <a:ea typeface="+mj-ea"/>
                        </a:rPr>
                        <a:t>영화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0" dirty="0">
                          <a:latin typeface="+mj-ea"/>
                          <a:ea typeface="+mj-ea"/>
                        </a:rPr>
                        <a:t>1,700+ </a:t>
                      </a:r>
                      <a:r>
                        <a:rPr lang="ko-KR" altLang="en-US" b="1" spc="0" dirty="0">
                          <a:latin typeface="+mj-ea"/>
                          <a:ea typeface="+mj-ea"/>
                        </a:rPr>
                        <a:t>드라마</a:t>
                      </a:r>
                      <a:endParaRPr lang="en-US" altLang="ko-KR" b="1" spc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spc="0" dirty="0">
                          <a:latin typeface="+mj-ea"/>
                          <a:ea typeface="+mj-ea"/>
                        </a:rPr>
                        <a:t>2,300+ </a:t>
                      </a:r>
                      <a:r>
                        <a:rPr lang="ko-KR" altLang="en-US" b="1" spc="0" dirty="0">
                          <a:latin typeface="+mj-ea"/>
                          <a:ea typeface="+mj-ea"/>
                        </a:rPr>
                        <a:t>영화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0" dirty="0">
                          <a:latin typeface="+mj-ea"/>
                          <a:ea typeface="+mj-ea"/>
                        </a:rPr>
                        <a:t>1,900+ </a:t>
                      </a:r>
                      <a:r>
                        <a:rPr lang="ko-KR" altLang="en-US" b="1" spc="0" dirty="0">
                          <a:latin typeface="+mj-ea"/>
                          <a:ea typeface="+mj-ea"/>
                        </a:rPr>
                        <a:t>드라마</a:t>
                      </a:r>
                      <a:endParaRPr lang="en-US" altLang="ko-KR" b="1" spc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spc="0" dirty="0">
                          <a:latin typeface="+mj-ea"/>
                          <a:ea typeface="+mj-ea"/>
                        </a:rPr>
                        <a:t>17,000+ </a:t>
                      </a:r>
                      <a:r>
                        <a:rPr lang="ko-KR" altLang="en-US" b="1" spc="0" dirty="0">
                          <a:latin typeface="+mj-ea"/>
                          <a:ea typeface="+mj-ea"/>
                        </a:rPr>
                        <a:t>영화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0" dirty="0">
                          <a:latin typeface="+mj-ea"/>
                          <a:ea typeface="+mj-ea"/>
                        </a:rPr>
                        <a:t>15 </a:t>
                      </a:r>
                      <a:r>
                        <a:rPr lang="ko-KR" altLang="en-US" b="1" spc="0" dirty="0">
                          <a:latin typeface="+mj-ea"/>
                          <a:ea typeface="+mj-ea"/>
                        </a:rPr>
                        <a:t>드라마</a:t>
                      </a:r>
                      <a:endParaRPr lang="en-US" altLang="ko-KR" b="1" spc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spc="0" dirty="0">
                          <a:latin typeface="+mj-ea"/>
                          <a:ea typeface="+mj-ea"/>
                        </a:rPr>
                        <a:t>2 </a:t>
                      </a:r>
                      <a:r>
                        <a:rPr lang="ko-KR" altLang="en-US" b="1" spc="0" dirty="0">
                          <a:latin typeface="+mj-ea"/>
                          <a:ea typeface="+mj-ea"/>
                        </a:rPr>
                        <a:t>영화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749032"/>
                  </a:ext>
                </a:extLst>
              </a:tr>
              <a:tr h="740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국내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WATCHA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wavve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Tving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U+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모바일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tv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seezn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08985"/>
                  </a:ext>
                </a:extLst>
              </a:tr>
              <a:tr h="1327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콘텐츠 현황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j-ea"/>
                          <a:ea typeface="+mj-ea"/>
                        </a:rPr>
                        <a:t>국내외 영화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만여편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j-ea"/>
                          <a:ea typeface="+mj-ea"/>
                        </a:rPr>
                        <a:t>실시간 채널 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102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개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VOD 25</a:t>
                      </a:r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만편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j-ea"/>
                          <a:ea typeface="+mj-ea"/>
                        </a:rPr>
                        <a:t>실시간 채널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36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개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VOD 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약 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만개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j-ea"/>
                          <a:ea typeface="+mj-ea"/>
                        </a:rPr>
                        <a:t>실시간 채널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80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여개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VOD 20</a:t>
                      </a:r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만편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j-ea"/>
                          <a:ea typeface="+mj-ea"/>
                        </a:rPr>
                        <a:t>실시간 채널 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210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여개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+mj-ea"/>
                          <a:ea typeface="+mj-ea"/>
                        </a:rPr>
                        <a:t>VOD 24</a:t>
                      </a:r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만편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676408"/>
                  </a:ext>
                </a:extLst>
              </a:tr>
            </a:tbl>
          </a:graphicData>
        </a:graphic>
      </p:graphicFrame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6638D1B4-BAB3-4D47-9AFD-F687DC7F48C3}"/>
              </a:ext>
            </a:extLst>
          </p:cNvPr>
          <p:cNvSpPr/>
          <p:nvPr/>
        </p:nvSpPr>
        <p:spPr>
          <a:xfrm>
            <a:off x="1752600" y="1531620"/>
            <a:ext cx="6850380" cy="3954778"/>
          </a:xfrm>
          <a:custGeom>
            <a:avLst/>
            <a:gdLst>
              <a:gd name="connsiteX0" fmla="*/ 15240 w 6850380"/>
              <a:gd name="connsiteY0" fmla="*/ 0 h 4198620"/>
              <a:gd name="connsiteX1" fmla="*/ 6850380 w 6850380"/>
              <a:gd name="connsiteY1" fmla="*/ 0 h 4198620"/>
              <a:gd name="connsiteX2" fmla="*/ 6850380 w 6850380"/>
              <a:gd name="connsiteY2" fmla="*/ 2011680 h 4198620"/>
              <a:gd name="connsiteX3" fmla="*/ 1379220 w 6850380"/>
              <a:gd name="connsiteY3" fmla="*/ 2011680 h 4198620"/>
              <a:gd name="connsiteX4" fmla="*/ 1379220 w 6850380"/>
              <a:gd name="connsiteY4" fmla="*/ 4198620 h 4198620"/>
              <a:gd name="connsiteX5" fmla="*/ 0 w 6850380"/>
              <a:gd name="connsiteY5" fmla="*/ 4198620 h 4198620"/>
              <a:gd name="connsiteX6" fmla="*/ 15240 w 6850380"/>
              <a:gd name="connsiteY6" fmla="*/ 0 h 419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0380" h="4198620">
                <a:moveTo>
                  <a:pt x="15240" y="0"/>
                </a:moveTo>
                <a:lnTo>
                  <a:pt x="6850380" y="0"/>
                </a:lnTo>
                <a:lnTo>
                  <a:pt x="6850380" y="2011680"/>
                </a:lnTo>
                <a:lnTo>
                  <a:pt x="1379220" y="2011680"/>
                </a:lnTo>
                <a:lnTo>
                  <a:pt x="1379220" y="4198620"/>
                </a:lnTo>
                <a:lnTo>
                  <a:pt x="0" y="4198620"/>
                </a:lnTo>
                <a:lnTo>
                  <a:pt x="1524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E097A8-5978-4ED3-9F72-1CDC95A8E832}"/>
              </a:ext>
            </a:extLst>
          </p:cNvPr>
          <p:cNvSpPr txBox="1"/>
          <p:nvPr/>
        </p:nvSpPr>
        <p:spPr>
          <a:xfrm>
            <a:off x="646980" y="5732201"/>
            <a:ext cx="6510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0" i="0" dirty="0">
                <a:solidFill>
                  <a:srgbClr val="5D5B5B"/>
                </a:solidFill>
                <a:effectLst/>
                <a:latin typeface="중고딕"/>
                <a:ea typeface="+mj-ea"/>
              </a:rPr>
              <a:t>⇒ 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국내외 주요 구독형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OTT 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콘텐츠 수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: 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약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10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만개 이상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2459FA7-FBFF-46A6-B57E-D95A2C45A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25D0865-ED29-4AB9-815E-06A850EC7A31}"/>
              </a:ext>
            </a:extLst>
          </p:cNvPr>
          <p:cNvSpPr/>
          <p:nvPr/>
        </p:nvSpPr>
        <p:spPr>
          <a:xfrm>
            <a:off x="698661" y="1286229"/>
            <a:ext cx="3955834" cy="5352340"/>
          </a:xfrm>
          <a:prstGeom prst="rect">
            <a:avLst/>
          </a:prstGeom>
          <a:solidFill>
            <a:schemeClr val="accent3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DBA8EE0-454D-4961-8536-DD35F3283524}"/>
              </a:ext>
            </a:extLst>
          </p:cNvPr>
          <p:cNvGrpSpPr/>
          <p:nvPr/>
        </p:nvGrpSpPr>
        <p:grpSpPr>
          <a:xfrm>
            <a:off x="791622" y="1393315"/>
            <a:ext cx="3769914" cy="5138168"/>
            <a:chOff x="732322" y="1348291"/>
            <a:chExt cx="3391039" cy="5138168"/>
          </a:xfrm>
        </p:grpSpPr>
        <p:pic>
          <p:nvPicPr>
            <p:cNvPr id="33" name="그림 32" descr="텍스트, 사람, 실내이(가) 표시된 사진&#10;&#10;자동 생성된 설명">
              <a:extLst>
                <a:ext uri="{FF2B5EF4-FFF2-40B4-BE49-F238E27FC236}">
                  <a16:creationId xmlns:a16="http://schemas.microsoft.com/office/drawing/2014/main" id="{A7C2E836-5727-4EB3-882C-AAD077F4818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61" y="3089375"/>
              <a:ext cx="3384000" cy="16560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C868652-88B7-449B-86DD-D4CABE61FB3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22" y="1348291"/>
              <a:ext cx="3384000" cy="1656000"/>
            </a:xfrm>
            <a:prstGeom prst="rect">
              <a:avLst/>
            </a:prstGeom>
          </p:spPr>
        </p:pic>
        <p:pic>
          <p:nvPicPr>
            <p:cNvPr id="35" name="그림 34" descr="텍스트, 스크린샷, 다른, 여러개이(가) 표시된 사진&#10;&#10;자동 생성된 설명">
              <a:extLst>
                <a:ext uri="{FF2B5EF4-FFF2-40B4-BE49-F238E27FC236}">
                  <a16:creationId xmlns:a16="http://schemas.microsoft.com/office/drawing/2014/main" id="{A64306AA-6274-4217-9C2A-EC0A401DB21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61" y="4830459"/>
              <a:ext cx="3384000" cy="1656000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4497164" cy="4556935"/>
            <a:chOff x="102325" y="-1582569"/>
            <a:chExt cx="5996218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542712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내가 좋아하는 작품 어디서 볼 수 있을까</a:t>
              </a:r>
              <a:r>
                <a:rPr lang="en-US" altLang="ko-KR" b="1" dirty="0">
                  <a:solidFill>
                    <a:schemeClr val="tx2"/>
                  </a:solidFill>
                </a:rPr>
                <a:t>?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EF8C1C6-0FB3-4D31-AA0F-2008B4C9A6AF}"/>
              </a:ext>
            </a:extLst>
          </p:cNvPr>
          <p:cNvSpPr/>
          <p:nvPr/>
        </p:nvSpPr>
        <p:spPr>
          <a:xfrm rot="5400000">
            <a:off x="6714641" y="3338876"/>
            <a:ext cx="393720" cy="1716112"/>
          </a:xfrm>
          <a:prstGeom prst="rightArrow">
            <a:avLst/>
          </a:prstGeom>
          <a:solidFill>
            <a:schemeClr val="accent3">
              <a:lumMod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17888C-E971-42B2-BB2E-AF10190165BA}"/>
              </a:ext>
            </a:extLst>
          </p:cNvPr>
          <p:cNvSpPr txBox="1"/>
          <p:nvPr/>
        </p:nvSpPr>
        <p:spPr>
          <a:xfrm>
            <a:off x="5047048" y="2584784"/>
            <a:ext cx="3728906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chemeClr val="tx2"/>
                </a:solidFill>
              </a:rPr>
              <a:t>유명 </a:t>
            </a:r>
            <a:r>
              <a:rPr lang="en-US" altLang="ko-KR" b="1" dirty="0">
                <a:solidFill>
                  <a:schemeClr val="tx2"/>
                </a:solidFill>
              </a:rPr>
              <a:t>OTT </a:t>
            </a:r>
            <a:r>
              <a:rPr lang="ko-KR" altLang="en-US" b="1" dirty="0">
                <a:solidFill>
                  <a:schemeClr val="tx2"/>
                </a:solidFill>
              </a:rPr>
              <a:t>서비스 </a:t>
            </a:r>
            <a:r>
              <a:rPr lang="ko-KR" altLang="en-US" b="1" dirty="0" err="1">
                <a:solidFill>
                  <a:schemeClr val="accent1"/>
                </a:solidFill>
              </a:rPr>
              <a:t>서비스</a:t>
            </a:r>
            <a:r>
              <a:rPr lang="ko-KR" altLang="en-US" b="1" dirty="0">
                <a:solidFill>
                  <a:schemeClr val="accent1"/>
                </a:solidFill>
              </a:rPr>
              <a:t> 결제 전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chemeClr val="tx2"/>
                </a:solidFill>
              </a:rPr>
              <a:t>작품 목록 확인 불가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600" b="1" dirty="0">
              <a:solidFill>
                <a:schemeClr val="tx2"/>
              </a:solidFill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  *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국내 일부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기업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(TVING, </a:t>
            </a:r>
            <a:r>
              <a:rPr lang="en-US" altLang="ko-KR" sz="900" dirty="0">
                <a:solidFill>
                  <a:schemeClr val="accent4">
                    <a:lumMod val="50000"/>
                  </a:schemeClr>
                </a:solidFill>
                <a:latin typeface="Arial"/>
                <a:ea typeface="나눔스퀘어라운드 Regular"/>
              </a:rPr>
              <a:t>SEEZN, </a:t>
            </a:r>
            <a:r>
              <a:rPr lang="en-US" altLang="ko-KR" sz="900" dirty="0" err="1">
                <a:solidFill>
                  <a:schemeClr val="accent4">
                    <a:lumMod val="50000"/>
                  </a:schemeClr>
                </a:solidFill>
                <a:latin typeface="Arial"/>
                <a:ea typeface="나눔스퀘어라운드 Regular"/>
              </a:rPr>
              <a:t>wavve</a:t>
            </a:r>
            <a:r>
              <a:rPr lang="en-US" altLang="ko-KR" sz="900" dirty="0">
                <a:solidFill>
                  <a:schemeClr val="accent4">
                    <a:lumMod val="50000"/>
                  </a:schemeClr>
                </a:solidFill>
                <a:latin typeface="Arial"/>
                <a:ea typeface="나눔스퀘어라운드 Regular"/>
              </a:rPr>
              <a:t> </a:t>
            </a:r>
            <a:r>
              <a:rPr lang="ko-KR" altLang="en-US" sz="900" dirty="0">
                <a:solidFill>
                  <a:schemeClr val="accent4">
                    <a:lumMod val="50000"/>
                  </a:schemeClr>
                </a:solidFill>
                <a:latin typeface="Arial"/>
                <a:ea typeface="나눔스퀘어라운드 Regular"/>
              </a:rPr>
              <a:t>등</a:t>
            </a:r>
            <a:r>
              <a:rPr lang="en-US" altLang="ko-KR" sz="900" dirty="0">
                <a:solidFill>
                  <a:schemeClr val="accent4">
                    <a:lumMod val="50000"/>
                  </a:schemeClr>
                </a:solidFill>
                <a:latin typeface="Arial"/>
                <a:ea typeface="나눔스퀘어라운드 Regular"/>
              </a:rPr>
              <a:t>)</a:t>
            </a:r>
            <a:r>
              <a:rPr lang="ko-KR" altLang="en-US" sz="1050" dirty="0">
                <a:solidFill>
                  <a:schemeClr val="accent4">
                    <a:lumMod val="50000"/>
                  </a:schemeClr>
                </a:solidFill>
                <a:latin typeface="Arial"/>
                <a:ea typeface="나눔스퀘어라운드 Regular"/>
              </a:rPr>
              <a:t>은 확인 가능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B2C076-48DD-46DE-920E-2CED8D103EAC}"/>
              </a:ext>
            </a:extLst>
          </p:cNvPr>
          <p:cNvSpPr/>
          <p:nvPr/>
        </p:nvSpPr>
        <p:spPr>
          <a:xfrm>
            <a:off x="2959100" y="2348699"/>
            <a:ext cx="416984" cy="12304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00BAAA-75EB-4BCE-AD2A-6C8AFEC4E391}"/>
              </a:ext>
            </a:extLst>
          </p:cNvPr>
          <p:cNvSpPr/>
          <p:nvPr/>
        </p:nvSpPr>
        <p:spPr>
          <a:xfrm>
            <a:off x="2432047" y="4087008"/>
            <a:ext cx="499271" cy="1389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DEEFF01-07EC-449D-B03D-CFEAB0EB5D06}"/>
              </a:ext>
            </a:extLst>
          </p:cNvPr>
          <p:cNvSpPr/>
          <p:nvPr/>
        </p:nvSpPr>
        <p:spPr>
          <a:xfrm>
            <a:off x="990600" y="5657850"/>
            <a:ext cx="559594" cy="10477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131C9C-F95F-4B61-B1E6-0ACA72257948}"/>
              </a:ext>
            </a:extLst>
          </p:cNvPr>
          <p:cNvSpPr txBox="1"/>
          <p:nvPr/>
        </p:nvSpPr>
        <p:spPr>
          <a:xfrm>
            <a:off x="4708815" y="4695081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>
                <a:solidFill>
                  <a:schemeClr val="tx2"/>
                </a:solidFill>
                <a:latin typeface="+mj-lt"/>
              </a:rPr>
              <a:t>한곳에서 한번에 </a:t>
            </a:r>
            <a:r>
              <a:rPr lang="ko-KR" altLang="en-US" sz="2400" b="1" dirty="0">
                <a:solidFill>
                  <a:schemeClr val="tx2"/>
                </a:solidFill>
                <a:latin typeface="+mj-lt"/>
              </a:rPr>
              <a:t>알 수 없을까</a:t>
            </a:r>
            <a:r>
              <a:rPr lang="en-US" altLang="ko-KR" sz="2400" b="1" dirty="0">
                <a:solidFill>
                  <a:schemeClr val="tx2"/>
                </a:solidFill>
                <a:latin typeface="+mj-lt"/>
              </a:rPr>
              <a:t>?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D676412-D668-4A22-8CAE-8A0DA17E51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2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설명선: 오른쪽 화살표 3">
            <a:extLst>
              <a:ext uri="{FF2B5EF4-FFF2-40B4-BE49-F238E27FC236}">
                <a16:creationId xmlns:a16="http://schemas.microsoft.com/office/drawing/2014/main" id="{2213ACDD-9FBF-4713-B5A7-A64E78CD438C}"/>
              </a:ext>
            </a:extLst>
          </p:cNvPr>
          <p:cNvSpPr/>
          <p:nvPr/>
        </p:nvSpPr>
        <p:spPr>
          <a:xfrm>
            <a:off x="703905" y="1287207"/>
            <a:ext cx="4503095" cy="5350383"/>
          </a:xfrm>
          <a:prstGeom prst="rightArrowCallout">
            <a:avLst>
              <a:gd name="adj1" fmla="val 25000"/>
              <a:gd name="adj2" fmla="val 25000"/>
              <a:gd name="adj3" fmla="val 8361"/>
              <a:gd name="adj4" fmla="val 87701"/>
            </a:avLst>
          </a:prstGeom>
          <a:solidFill>
            <a:schemeClr val="accent3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91AC8C-ADFA-4BAD-A1E4-0259E19921A8}"/>
              </a:ext>
            </a:extLst>
          </p:cNvPr>
          <p:cNvSpPr txBox="1"/>
          <p:nvPr/>
        </p:nvSpPr>
        <p:spPr>
          <a:xfrm>
            <a:off x="5229364" y="2608222"/>
            <a:ext cx="3781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225" dirty="0" err="1">
                <a:solidFill>
                  <a:schemeClr val="accent1">
                    <a:lumMod val="75000"/>
                    <a:alpha val="7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오때</a:t>
            </a:r>
            <a:r>
              <a:rPr lang="en-US" altLang="ko-KR" sz="5400" b="1" spc="-225" dirty="0">
                <a:solidFill>
                  <a:schemeClr val="accent1">
                    <a:lumMod val="75000"/>
                    <a:alpha val="7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?(</a:t>
            </a:r>
            <a:r>
              <a:rPr lang="en-US" altLang="ko-KR" sz="5400" b="1" spc="-225" dirty="0" err="1">
                <a:solidFill>
                  <a:schemeClr val="accent1">
                    <a:lumMod val="75000"/>
                    <a:alpha val="7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OTTe</a:t>
            </a:r>
            <a:r>
              <a:rPr lang="en-US" altLang="ko-KR" sz="5400" b="1" spc="-225" dirty="0">
                <a:solidFill>
                  <a:schemeClr val="accent1">
                    <a:lumMod val="75000"/>
                    <a:alpha val="7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5400" b="1" spc="-225" dirty="0">
              <a:solidFill>
                <a:schemeClr val="accent1">
                  <a:lumMod val="75000"/>
                  <a:alpha val="7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406B8E-3208-4D89-AB67-78F0D89B884F}"/>
              </a:ext>
            </a:extLst>
          </p:cNvPr>
          <p:cNvSpPr txBox="1"/>
          <p:nvPr/>
        </p:nvSpPr>
        <p:spPr>
          <a:xfrm>
            <a:off x="6044139" y="3528424"/>
            <a:ext cx="20906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2"/>
                </a:solidFill>
              </a:rPr>
              <a:t>모든 컨텐츠를 한 곳에서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5D33654-CF2F-4862-8C5A-C5FCE3748E72}"/>
              </a:ext>
            </a:extLst>
          </p:cNvPr>
          <p:cNvGrpSpPr/>
          <p:nvPr/>
        </p:nvGrpSpPr>
        <p:grpSpPr>
          <a:xfrm>
            <a:off x="464843" y="641656"/>
            <a:ext cx="4497164" cy="4556935"/>
            <a:chOff x="102325" y="-1582569"/>
            <a:chExt cx="5996218" cy="60759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0EF530-D71F-4171-8B07-91EA7F38E199}"/>
                </a:ext>
              </a:extLst>
            </p:cNvPr>
            <p:cNvSpPr txBox="1"/>
            <p:nvPr/>
          </p:nvSpPr>
          <p:spPr>
            <a:xfrm>
              <a:off x="671417" y="-1582569"/>
              <a:ext cx="542712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</a:rPr>
                <a:t>내가 좋아하는 작품 어디서 볼 수 있을까</a:t>
              </a:r>
              <a:r>
                <a:rPr lang="en-US" altLang="ko-KR" b="1" dirty="0">
                  <a:solidFill>
                    <a:schemeClr val="tx2"/>
                  </a:solidFill>
                </a:rPr>
                <a:t>?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88A910-DF33-4BE2-8A32-9407B2CF2BA0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10666C1-F5B8-41E8-934D-607C5FDC1321}"/>
              </a:ext>
            </a:extLst>
          </p:cNvPr>
          <p:cNvGrpSpPr/>
          <p:nvPr/>
        </p:nvGrpSpPr>
        <p:grpSpPr>
          <a:xfrm>
            <a:off x="791622" y="1393315"/>
            <a:ext cx="3769914" cy="5138168"/>
            <a:chOff x="732322" y="1348291"/>
            <a:chExt cx="3391039" cy="5138168"/>
          </a:xfrm>
        </p:grpSpPr>
        <p:pic>
          <p:nvPicPr>
            <p:cNvPr id="30" name="그림 29" descr="텍스트, 사람, 실내이(가) 표시된 사진&#10;&#10;자동 생성된 설명">
              <a:extLst>
                <a:ext uri="{FF2B5EF4-FFF2-40B4-BE49-F238E27FC236}">
                  <a16:creationId xmlns:a16="http://schemas.microsoft.com/office/drawing/2014/main" id="{F05FDD3A-EBE4-47C0-A446-4245F496C1B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61" y="3089375"/>
              <a:ext cx="3384000" cy="165600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DECC154-36C0-4236-B94F-CDE6C419F91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22" y="1348291"/>
              <a:ext cx="3384000" cy="1656000"/>
            </a:xfrm>
            <a:prstGeom prst="rect">
              <a:avLst/>
            </a:prstGeom>
          </p:spPr>
        </p:pic>
        <p:pic>
          <p:nvPicPr>
            <p:cNvPr id="32" name="그림 31" descr="텍스트, 스크린샷, 다른, 여러개이(가) 표시된 사진&#10;&#10;자동 생성된 설명">
              <a:extLst>
                <a:ext uri="{FF2B5EF4-FFF2-40B4-BE49-F238E27FC236}">
                  <a16:creationId xmlns:a16="http://schemas.microsoft.com/office/drawing/2014/main" id="{D88D7D2A-583A-4EE9-90AA-80CF9F9CE59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61" y="4830459"/>
              <a:ext cx="3384000" cy="1656000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68726CE-2C97-4D5E-981A-953A923027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427" y="3900927"/>
            <a:ext cx="3112061" cy="12225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1DE894-1DDD-4790-AE27-7272B1AAEF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9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5" y="25716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2"/>
                </a:solidFill>
              </a:rPr>
              <a:t>002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7" y="3519303"/>
            <a:ext cx="124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13" dirty="0">
                <a:solidFill>
                  <a:schemeClr val="tx2"/>
                </a:solidFill>
                <a:latin typeface="+mn-ea"/>
              </a:rPr>
              <a:t>개발목표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65306" y="5736431"/>
            <a:ext cx="1826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6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401616"/>
            <a:ext cx="523102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2FEE6A3-8A57-45D4-8BBC-5F116E2545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51" y="2826268"/>
            <a:ext cx="3112061" cy="12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57372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3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테마3" id="{3069A0ED-9097-42C8-88EB-4A0E4FFB2D08}" vid="{AAC47145-E653-4FCE-846A-029F916F34B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테마3</Template>
  <TotalTime>1926</TotalTime>
  <Words>662</Words>
  <Application>Microsoft Office PowerPoint</Application>
  <PresentationFormat>화면 슬라이드 쇼(4:3)</PresentationFormat>
  <Paragraphs>206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Noto Sans CJK KR Thin</vt:lpstr>
      <vt:lpstr>굴림</vt:lpstr>
      <vt:lpstr>나눔고딕</vt:lpstr>
      <vt:lpstr>나눔스퀘어라운드 Regular</vt:lpstr>
      <vt:lpstr>맑은 고딕</vt:lpstr>
      <vt:lpstr>맑은고딕</vt:lpstr>
      <vt:lpstr>중고딕</vt:lpstr>
      <vt:lpstr>Arial</vt:lpstr>
      <vt:lpstr>Wingdings</vt:lpstr>
      <vt:lpstr>테마3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Kosmo</cp:lastModifiedBy>
  <cp:revision>173</cp:revision>
  <dcterms:created xsi:type="dcterms:W3CDTF">2015-01-21T11:35:38Z</dcterms:created>
  <dcterms:modified xsi:type="dcterms:W3CDTF">2021-10-04T06:51:06Z</dcterms:modified>
</cp:coreProperties>
</file>