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7.xml"/><Relationship Id="rId22" Type="http://schemas.openxmlformats.org/officeDocument/2006/relationships/font" Target="fonts/Lato-italic.fntdata"/><Relationship Id="rId10" Type="http://schemas.openxmlformats.org/officeDocument/2006/relationships/slide" Target="slides/slide6.xml"/><Relationship Id="rId21" Type="http://schemas.openxmlformats.org/officeDocument/2006/relationships/font" Target="fonts/Lato-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slide" Target="slides/slide1.xml"/><Relationship Id="rId19" Type="http://schemas.openxmlformats.org/officeDocument/2006/relationships/font" Target="fonts/Montserrat-boldItalic.fntdata"/><Relationship Id="rId6" Type="http://schemas.openxmlformats.org/officeDocument/2006/relationships/slide" Target="slides/slide2.xml"/><Relationship Id="rId18" Type="http://schemas.openxmlformats.org/officeDocument/2006/relationships/font" Target="fonts/Montserrat-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da65dd2a4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da65dd2a4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4da65dd2a4_7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4da65dd2a4_7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da65dd2a4_9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da65dd2a4_9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da65dd2a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da65dd2a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da65dd2a4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da65dd2a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da65dd2a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da65dd2a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da65dd2a4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da65dd2a4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da65dd2a4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da65dd2a4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da65dd2a4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da65dd2a4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da65dd2a4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da65dd2a4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51075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IntelliCare </a:t>
            </a:r>
            <a:r>
              <a:rPr lang="en"/>
              <a:t>- </a:t>
            </a:r>
            <a:endParaRPr/>
          </a:p>
          <a:p>
            <a:pPr indent="0" lvl="0" marL="0" rtl="0" algn="l">
              <a:spcBef>
                <a:spcPts val="0"/>
              </a:spcBef>
              <a:spcAft>
                <a:spcPts val="0"/>
              </a:spcAft>
              <a:buNone/>
            </a:pPr>
            <a:r>
              <a:rPr lang="en"/>
              <a:t>An Intelligent Hospital Triaging System</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Christopher Agia, Luke Volpatti, </a:t>
            </a:r>
            <a:endParaRPr/>
          </a:p>
          <a:p>
            <a:pPr indent="0" lvl="0" marL="0" rtl="0" algn="l">
              <a:spcBef>
                <a:spcPts val="0"/>
              </a:spcBef>
              <a:spcAft>
                <a:spcPts val="0"/>
              </a:spcAft>
              <a:buNone/>
            </a:pPr>
            <a:r>
              <a:rPr lang="en"/>
              <a:t>Samuel Looper, and Steve Kim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From the University of Toronto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Considerations</a:t>
            </a:r>
            <a:endParaRPr/>
          </a:p>
        </p:txBody>
      </p:sp>
      <p:sp>
        <p:nvSpPr>
          <p:cNvPr id="192" name="Google Shape;192;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More training data!</a:t>
            </a:r>
            <a:endParaRPr/>
          </a:p>
          <a:p>
            <a:pPr indent="-298450" lvl="1" marL="914400" rtl="0" algn="l">
              <a:spcBef>
                <a:spcPts val="0"/>
              </a:spcBef>
              <a:spcAft>
                <a:spcPts val="0"/>
              </a:spcAft>
              <a:buSzPts val="1100"/>
              <a:buChar char="○"/>
            </a:pPr>
            <a:r>
              <a:rPr lang="en"/>
              <a:t>Gov’t of Manitoba has triage data - need permission to access it</a:t>
            </a:r>
            <a:endParaRPr/>
          </a:p>
          <a:p>
            <a:pPr indent="-311150" lvl="0" marL="457200" rtl="0" algn="l">
              <a:spcBef>
                <a:spcPts val="0"/>
              </a:spcBef>
              <a:spcAft>
                <a:spcPts val="0"/>
              </a:spcAft>
              <a:buSzPts val="1300"/>
              <a:buChar char="●"/>
            </a:pPr>
            <a:r>
              <a:rPr lang="en"/>
              <a:t>Real time patient notification</a:t>
            </a:r>
            <a:endParaRPr/>
          </a:p>
          <a:p>
            <a:pPr indent="-298450" lvl="1" marL="914400" rtl="0" algn="l">
              <a:spcBef>
                <a:spcPts val="0"/>
              </a:spcBef>
              <a:spcAft>
                <a:spcPts val="0"/>
              </a:spcAft>
              <a:buSzPts val="1100"/>
              <a:buChar char="○"/>
            </a:pPr>
            <a:r>
              <a:rPr lang="en"/>
              <a:t>Increase efficiency by notifying patients in real time on their cell phones when the doctor is ready to see them</a:t>
            </a:r>
            <a:endParaRPr/>
          </a:p>
          <a:p>
            <a:pPr indent="-311150" lvl="0" marL="457200" rtl="0" algn="l">
              <a:spcBef>
                <a:spcPts val="0"/>
              </a:spcBef>
              <a:spcAft>
                <a:spcPts val="0"/>
              </a:spcAft>
              <a:buSzPts val="1300"/>
              <a:buChar char="●"/>
            </a:pPr>
            <a:r>
              <a:rPr lang="en"/>
              <a:t>Integration with doctor’s office, giving them the ability to notify others when they have finished seeing a patient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Citations</a:t>
            </a:r>
            <a:endParaRPr/>
          </a:p>
        </p:txBody>
      </p:sp>
      <p:sp>
        <p:nvSpPr>
          <p:cNvPr id="198" name="Google Shape;198;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[1]https://www.ripublication.com/ijaer17/ijaerv12n15_%20(37).pdf?fbclid=IwAR1PZVxpIRfjg_PRZclYEAzjJzUD5YB0njHFXWAlh2Mia9TsohQRUrVGkLg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Wait times in Ontario ERs are long - average 1.5h! </a:t>
            </a:r>
            <a:endParaRPr/>
          </a:p>
          <a:p>
            <a:pPr indent="-311150" lvl="0" marL="457200" rtl="0" algn="l">
              <a:spcBef>
                <a:spcPts val="0"/>
              </a:spcBef>
              <a:spcAft>
                <a:spcPts val="0"/>
              </a:spcAft>
              <a:buSzPts val="1300"/>
              <a:buChar char="●"/>
            </a:pPr>
            <a:r>
              <a:rPr lang="en"/>
              <a:t>Triaging is done manually and is inaccurate</a:t>
            </a:r>
            <a:endParaRPr/>
          </a:p>
          <a:p>
            <a:pPr indent="-298450" lvl="1" marL="914400" rtl="0" algn="l">
              <a:spcBef>
                <a:spcPts val="0"/>
              </a:spcBef>
              <a:spcAft>
                <a:spcPts val="0"/>
              </a:spcAft>
              <a:buSzPts val="1100"/>
              <a:buChar char="○"/>
            </a:pPr>
            <a:r>
              <a:rPr lang="en"/>
              <a:t>Dangerous for patients with urgent needs</a:t>
            </a:r>
            <a:endParaRPr/>
          </a:p>
          <a:p>
            <a:pPr indent="-311150" lvl="0" marL="457200" rtl="0" algn="l">
              <a:spcBef>
                <a:spcPts val="0"/>
              </a:spcBef>
              <a:spcAft>
                <a:spcPts val="0"/>
              </a:spcAft>
              <a:buSzPts val="1300"/>
              <a:buChar char="●"/>
            </a:pPr>
            <a:r>
              <a:rPr lang="en"/>
              <a:t>Hospital resources like bed space are scarce and inefficiently used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The IntelliCare System</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Patient data inputted in computer interface</a:t>
            </a:r>
            <a:endParaRPr/>
          </a:p>
          <a:p>
            <a:pPr indent="-311150" lvl="0" marL="457200" rtl="0" algn="l">
              <a:spcBef>
                <a:spcPts val="0"/>
              </a:spcBef>
              <a:spcAft>
                <a:spcPts val="0"/>
              </a:spcAft>
              <a:buSzPts val="1300"/>
              <a:buAutoNum type="arabicPeriod"/>
            </a:pPr>
            <a:r>
              <a:rPr lang="en"/>
              <a:t>Deep learning model generates accurate triage score</a:t>
            </a:r>
            <a:endParaRPr/>
          </a:p>
          <a:p>
            <a:pPr indent="-311150" lvl="0" marL="457200" rtl="0" algn="l">
              <a:spcBef>
                <a:spcPts val="0"/>
              </a:spcBef>
              <a:spcAft>
                <a:spcPts val="0"/>
              </a:spcAft>
              <a:buSzPts val="1300"/>
              <a:buAutoNum type="arabicPeriod"/>
            </a:pPr>
            <a:r>
              <a:rPr lang="en"/>
              <a:t>Nurse verifies or overrules computer generated score</a:t>
            </a:r>
            <a:endParaRPr/>
          </a:p>
          <a:p>
            <a:pPr indent="-311150" lvl="0" marL="457200" rtl="0" algn="l">
              <a:spcBef>
                <a:spcPts val="0"/>
              </a:spcBef>
              <a:spcAft>
                <a:spcPts val="0"/>
              </a:spcAft>
              <a:buSzPts val="1300"/>
              <a:buAutoNum type="arabicPeriod"/>
            </a:pPr>
            <a:r>
              <a:rPr lang="en"/>
              <a:t>Patient profile is added to emergency room priority queue</a:t>
            </a:r>
            <a:endParaRPr/>
          </a:p>
          <a:p>
            <a:pPr indent="-311150" lvl="0" marL="457200" rtl="0" algn="l">
              <a:spcBef>
                <a:spcPts val="0"/>
              </a:spcBef>
              <a:spcAft>
                <a:spcPts val="0"/>
              </a:spcAft>
              <a:buSzPts val="1300"/>
              <a:buAutoNum type="arabicPeriod"/>
            </a:pPr>
            <a:r>
              <a:rPr lang="en"/>
              <a:t>Hospital resources (like beds) are allocated to patients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Interface</a:t>
            </a:r>
            <a:endParaRPr/>
          </a:p>
        </p:txBody>
      </p:sp>
      <p:sp>
        <p:nvSpPr>
          <p:cNvPr id="153" name="Google Shape;153;p16"/>
          <p:cNvSpPr txBox="1"/>
          <p:nvPr>
            <p:ph idx="1" type="body"/>
          </p:nvPr>
        </p:nvSpPr>
        <p:spPr>
          <a:xfrm>
            <a:off x="748850" y="1567550"/>
            <a:ext cx="42765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Simple text-based interface, easy for nurses to navigate</a:t>
            </a:r>
            <a:endParaRPr/>
          </a:p>
          <a:p>
            <a:pPr indent="-311150" lvl="0" marL="457200" rtl="0" algn="l">
              <a:spcBef>
                <a:spcPts val="0"/>
              </a:spcBef>
              <a:spcAft>
                <a:spcPts val="0"/>
              </a:spcAft>
              <a:buSzPts val="1300"/>
              <a:buChar char="●"/>
            </a:pPr>
            <a:r>
              <a:rPr lang="en"/>
              <a:t>Data fed directly to machine learning model</a:t>
            </a:r>
            <a:endParaRPr/>
          </a:p>
          <a:p>
            <a:pPr indent="-311150" lvl="0" marL="457200" rtl="0" algn="l">
              <a:spcBef>
                <a:spcPts val="0"/>
              </a:spcBef>
              <a:spcAft>
                <a:spcPts val="0"/>
              </a:spcAft>
              <a:buSzPts val="1300"/>
              <a:buChar char="●"/>
            </a:pPr>
            <a:r>
              <a:rPr lang="en"/>
              <a:t>Triage score output from machine learning model never used without first getting nurse’s input</a:t>
            </a:r>
            <a:endParaRPr/>
          </a:p>
        </p:txBody>
      </p:sp>
      <p:pic>
        <p:nvPicPr>
          <p:cNvPr id="154" name="Google Shape;154;p16"/>
          <p:cNvPicPr preferRelativeResize="0"/>
          <p:nvPr/>
        </p:nvPicPr>
        <p:blipFill>
          <a:blip r:embed="rId3">
            <a:alphaModFix/>
          </a:blip>
          <a:stretch>
            <a:fillRect/>
          </a:stretch>
        </p:blipFill>
        <p:spPr>
          <a:xfrm>
            <a:off x="5128475" y="1509525"/>
            <a:ext cx="3813850" cy="266745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Model</a:t>
            </a:r>
            <a:endParaRPr/>
          </a:p>
        </p:txBody>
      </p:sp>
      <p:sp>
        <p:nvSpPr>
          <p:cNvPr id="160" name="Google Shape;160;p17"/>
          <p:cNvSpPr txBox="1"/>
          <p:nvPr>
            <p:ph idx="1" type="body"/>
          </p:nvPr>
        </p:nvSpPr>
        <p:spPr>
          <a:xfrm>
            <a:off x="460100" y="1443350"/>
            <a:ext cx="49638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a neural network to suggest nurses/</a:t>
            </a:r>
            <a:r>
              <a:rPr lang="en"/>
              <a:t>secretaries</a:t>
            </a:r>
            <a:r>
              <a:rPr lang="en"/>
              <a:t> a triage score for every patient that comes into the hospital</a:t>
            </a:r>
            <a:endParaRPr/>
          </a:p>
          <a:p>
            <a:pPr indent="-311150" lvl="0" marL="457200" rtl="0" algn="l">
              <a:spcBef>
                <a:spcPts val="1600"/>
              </a:spcBef>
              <a:spcAft>
                <a:spcPts val="0"/>
              </a:spcAft>
              <a:buSzPts val="1300"/>
              <a:buChar char="●"/>
            </a:pPr>
            <a:r>
              <a:rPr lang="en"/>
              <a:t>Created a Multi-layer Perceptron Neural Network</a:t>
            </a:r>
            <a:endParaRPr/>
          </a:p>
          <a:p>
            <a:pPr indent="-298450" lvl="1" marL="914400" rtl="0" algn="l">
              <a:spcBef>
                <a:spcPts val="0"/>
              </a:spcBef>
              <a:spcAft>
                <a:spcPts val="0"/>
              </a:spcAft>
              <a:buSzPts val="1100"/>
              <a:buChar char="○"/>
            </a:pPr>
            <a:r>
              <a:rPr lang="en"/>
              <a:t>Input layer: 11 neurons</a:t>
            </a:r>
            <a:endParaRPr/>
          </a:p>
          <a:p>
            <a:pPr indent="-298450" lvl="1" marL="914400" rtl="0" algn="l">
              <a:spcBef>
                <a:spcPts val="0"/>
              </a:spcBef>
              <a:spcAft>
                <a:spcPts val="0"/>
              </a:spcAft>
              <a:buSzPts val="1100"/>
              <a:buChar char="○"/>
            </a:pPr>
            <a:r>
              <a:rPr lang="en"/>
              <a:t>Output layer: 5 neurons</a:t>
            </a:r>
            <a:endParaRPr/>
          </a:p>
          <a:p>
            <a:pPr indent="-298450" lvl="1" marL="914400" rtl="0" algn="l">
              <a:spcBef>
                <a:spcPts val="0"/>
              </a:spcBef>
              <a:spcAft>
                <a:spcPts val="0"/>
              </a:spcAft>
              <a:buSzPts val="1100"/>
              <a:buChar char="○"/>
            </a:pPr>
            <a:r>
              <a:rPr lang="en"/>
              <a:t>Hidden layers: 11 neurons, 1 layer</a:t>
            </a:r>
            <a:endParaRPr/>
          </a:p>
          <a:p>
            <a:pPr indent="-311150" lvl="0" marL="457200" rtl="0" algn="l">
              <a:spcBef>
                <a:spcPts val="0"/>
              </a:spcBef>
              <a:spcAft>
                <a:spcPts val="0"/>
              </a:spcAft>
              <a:buSzPts val="1300"/>
              <a:buChar char="●"/>
            </a:pPr>
            <a:r>
              <a:rPr lang="en"/>
              <a:t>Research shows ~94% accuracy in predicting correct triage scores [1]</a:t>
            </a:r>
            <a:endParaRPr/>
          </a:p>
          <a:p>
            <a:pPr indent="-311150" lvl="0" marL="457200" rtl="0" algn="l">
              <a:spcBef>
                <a:spcPts val="0"/>
              </a:spcBef>
              <a:spcAft>
                <a:spcPts val="0"/>
              </a:spcAft>
              <a:buSzPts val="1300"/>
              <a:buChar char="●"/>
            </a:pPr>
            <a:r>
              <a:rPr lang="en"/>
              <a:t>Insufficient data resulted in skewed predictions</a:t>
            </a:r>
            <a:endParaRPr/>
          </a:p>
          <a:p>
            <a:pPr indent="0" lvl="0" marL="0" rtl="0" algn="l">
              <a:spcBef>
                <a:spcPts val="1600"/>
              </a:spcBef>
              <a:spcAft>
                <a:spcPts val="1600"/>
              </a:spcAft>
              <a:buNone/>
            </a:pPr>
            <a:r>
              <a:t/>
            </a:r>
            <a:endParaRPr/>
          </a:p>
        </p:txBody>
      </p:sp>
      <p:pic>
        <p:nvPicPr>
          <p:cNvPr id="161" name="Google Shape;161;p17"/>
          <p:cNvPicPr preferRelativeResize="0"/>
          <p:nvPr/>
        </p:nvPicPr>
        <p:blipFill>
          <a:blip r:embed="rId3">
            <a:alphaModFix/>
          </a:blip>
          <a:stretch>
            <a:fillRect/>
          </a:stretch>
        </p:blipFill>
        <p:spPr>
          <a:xfrm>
            <a:off x="5347700" y="1558700"/>
            <a:ext cx="3545850" cy="2115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Model (cont.)</a:t>
            </a:r>
            <a:endParaRPr/>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b="1" lang="en"/>
              <a:t>Linear input layers:</a:t>
            </a:r>
            <a:r>
              <a:rPr lang="en"/>
              <a:t> Tanh activation function</a:t>
            </a:r>
            <a:endParaRPr/>
          </a:p>
          <a:p>
            <a:pPr indent="-298450" lvl="1" marL="914400" rtl="0" algn="l">
              <a:spcBef>
                <a:spcPts val="0"/>
              </a:spcBef>
              <a:spcAft>
                <a:spcPts val="0"/>
              </a:spcAft>
              <a:buSzPts val="1100"/>
              <a:buAutoNum type="alphaLcPeriod"/>
            </a:pPr>
            <a:r>
              <a:rPr lang="en"/>
              <a:t>One-hot encode labels to the feature data</a:t>
            </a:r>
            <a:endParaRPr/>
          </a:p>
          <a:p>
            <a:pPr indent="-298450" lvl="1" marL="914400" rtl="0" algn="l">
              <a:spcBef>
                <a:spcPts val="0"/>
              </a:spcBef>
              <a:spcAft>
                <a:spcPts val="0"/>
              </a:spcAft>
              <a:buSzPts val="1100"/>
              <a:buAutoNum type="alphaLcPeriod"/>
            </a:pPr>
            <a:r>
              <a:rPr lang="en"/>
              <a:t>Features were not normalized; </a:t>
            </a:r>
            <a:endParaRPr/>
          </a:p>
          <a:p>
            <a:pPr indent="-311150" lvl="0" marL="457200" rtl="0" algn="l">
              <a:spcBef>
                <a:spcPts val="0"/>
              </a:spcBef>
              <a:spcAft>
                <a:spcPts val="0"/>
              </a:spcAft>
              <a:buSzPts val="1300"/>
              <a:buAutoNum type="arabicPeriod"/>
            </a:pPr>
            <a:r>
              <a:rPr b="1" lang="en"/>
              <a:t>Output layer: </a:t>
            </a:r>
            <a:r>
              <a:rPr lang="en"/>
              <a:t>LeakyReLU to output values between 0 and 1</a:t>
            </a:r>
            <a:endParaRPr/>
          </a:p>
          <a:p>
            <a:pPr indent="-311150" lvl="0" marL="457200" rtl="0" algn="l">
              <a:spcBef>
                <a:spcPts val="0"/>
              </a:spcBef>
              <a:spcAft>
                <a:spcPts val="0"/>
              </a:spcAft>
              <a:buSzPts val="1300"/>
              <a:buAutoNum type="arabicPeriod"/>
            </a:pPr>
            <a:r>
              <a:rPr b="1" lang="en"/>
              <a:t>Final Output: </a:t>
            </a:r>
            <a:r>
              <a:rPr lang="en"/>
              <a:t>Softmax to map the non-</a:t>
            </a:r>
            <a:r>
              <a:rPr lang="en"/>
              <a:t>normalized</a:t>
            </a:r>
            <a:r>
              <a:rPr lang="en"/>
              <a:t> output to a probability distribution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Patient Priority Queue</a:t>
            </a:r>
            <a:endParaRPr/>
          </a:p>
        </p:txBody>
      </p:sp>
      <p:sp>
        <p:nvSpPr>
          <p:cNvPr id="173" name="Google Shape;173;p19"/>
          <p:cNvSpPr txBox="1"/>
          <p:nvPr>
            <p:ph idx="1" type="body"/>
          </p:nvPr>
        </p:nvSpPr>
        <p:spPr>
          <a:xfrm>
            <a:off x="972875" y="1307850"/>
            <a:ext cx="48270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machine learning model outputs the patient </a:t>
            </a:r>
            <a:r>
              <a:rPr lang="en"/>
              <a:t>database</a:t>
            </a:r>
            <a:r>
              <a:rPr lang="en"/>
              <a:t> with a priority score							</a:t>
            </a:r>
            <a:endParaRPr/>
          </a:p>
          <a:p>
            <a:pPr indent="-311150" lvl="0" marL="457200" rtl="0" algn="l">
              <a:spcBef>
                <a:spcPts val="0"/>
              </a:spcBef>
              <a:spcAft>
                <a:spcPts val="0"/>
              </a:spcAft>
              <a:buSzPts val="1300"/>
              <a:buChar char="●"/>
            </a:pPr>
            <a:r>
              <a:rPr lang="en"/>
              <a:t>This set of incoming patients is stored in a priority queue, ensuring higher priority patients are prioritized											</a:t>
            </a:r>
            <a:endParaRPr/>
          </a:p>
          <a:p>
            <a:pPr indent="-311150" lvl="0" marL="457200" rtl="0" algn="l">
              <a:spcBef>
                <a:spcPts val="0"/>
              </a:spcBef>
              <a:spcAft>
                <a:spcPts val="0"/>
              </a:spcAft>
              <a:buSzPts val="1300"/>
              <a:buChar char="●"/>
            </a:pPr>
            <a:r>
              <a:rPr lang="en"/>
              <a:t>This abstract data structure can be queried for to allocate patients to bed in the allocation algorithm</a:t>
            </a:r>
            <a:endParaRPr/>
          </a:p>
        </p:txBody>
      </p:sp>
      <p:pic>
        <p:nvPicPr>
          <p:cNvPr descr="Image result for priority queue" id="174" name="Google Shape;174;p19"/>
          <p:cNvPicPr preferRelativeResize="0"/>
          <p:nvPr/>
        </p:nvPicPr>
        <p:blipFill>
          <a:blip r:embed="rId3">
            <a:alphaModFix/>
          </a:blip>
          <a:stretch>
            <a:fillRect/>
          </a:stretch>
        </p:blipFill>
        <p:spPr>
          <a:xfrm>
            <a:off x="6131800" y="1421150"/>
            <a:ext cx="2698001" cy="2159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Bed Allocation Algorithm</a:t>
            </a:r>
            <a:endParaRPr/>
          </a:p>
        </p:txBody>
      </p:sp>
      <p:sp>
        <p:nvSpPr>
          <p:cNvPr id="180" name="Google Shape;180;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the standard layout of the hospital, reduce the overhead cost identifying vacant beds for waiting patients</a:t>
            </a:r>
            <a:endParaRPr/>
          </a:p>
          <a:p>
            <a:pPr indent="-311150" lvl="0" marL="457200" rtl="0" algn="l">
              <a:spcBef>
                <a:spcPts val="1600"/>
              </a:spcBef>
              <a:spcAft>
                <a:spcPts val="0"/>
              </a:spcAft>
              <a:buSzPts val="1300"/>
              <a:buChar char="●"/>
            </a:pPr>
            <a:r>
              <a:rPr lang="en"/>
              <a:t>Algorithm prioritizes patients based on the priority queue</a:t>
            </a:r>
            <a:endParaRPr/>
          </a:p>
          <a:p>
            <a:pPr indent="-311150" lvl="0" marL="457200" rtl="0" algn="l">
              <a:spcBef>
                <a:spcPts val="0"/>
              </a:spcBef>
              <a:spcAft>
                <a:spcPts val="0"/>
              </a:spcAft>
              <a:buSzPts val="1300"/>
              <a:buChar char="●"/>
            </a:pPr>
            <a:r>
              <a:rPr lang="en"/>
              <a:t>Dynamically allocates beds at varying levels of care in the hospital to new patients</a:t>
            </a:r>
            <a:endParaRPr/>
          </a:p>
          <a:p>
            <a:pPr indent="-311150" lvl="0" marL="457200" rtl="0" algn="l">
              <a:spcBef>
                <a:spcPts val="0"/>
              </a:spcBef>
              <a:spcAft>
                <a:spcPts val="0"/>
              </a:spcAft>
              <a:buSzPts val="1300"/>
              <a:buChar char="●"/>
            </a:pPr>
            <a:r>
              <a:rPr lang="en"/>
              <a:t>Keeps track of maintenance time requirements </a:t>
            </a:r>
            <a:endParaRPr/>
          </a:p>
          <a:p>
            <a:pPr indent="-311150" lvl="0" marL="457200" rtl="0" algn="l">
              <a:spcBef>
                <a:spcPts val="0"/>
              </a:spcBef>
              <a:spcAft>
                <a:spcPts val="0"/>
              </a:spcAft>
              <a:buSzPts val="1300"/>
              <a:buChar char="●"/>
            </a:pPr>
            <a:r>
              <a:rPr lang="en"/>
              <a:t>Optimizes the distribution of beds to reduce bed turnover time and reduce wait time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Metrics </a:t>
            </a:r>
            <a:endParaRPr/>
          </a:p>
        </p:txBody>
      </p:sp>
      <p:sp>
        <p:nvSpPr>
          <p:cNvPr id="186" name="Google Shape;186;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Throughout the operation of a hospital using our system, our algorithm keeps track of key performance metrics and outputs an analytics report at the end of the working day to evaluate the occupancy of our hospital with respect to:</a:t>
            </a:r>
            <a:endParaRPr/>
          </a:p>
          <a:p>
            <a:pPr indent="-298450" lvl="1" marL="914400" rtl="0" algn="l">
              <a:spcBef>
                <a:spcPts val="0"/>
              </a:spcBef>
              <a:spcAft>
                <a:spcPts val="0"/>
              </a:spcAft>
              <a:buSzPts val="1100"/>
              <a:buChar char="○"/>
            </a:pPr>
            <a:r>
              <a:rPr lang="en"/>
              <a:t>Wait Time (average wait time, wait time per priority class)</a:t>
            </a:r>
            <a:endParaRPr/>
          </a:p>
          <a:p>
            <a:pPr indent="-298450" lvl="1" marL="914400" rtl="0" algn="l">
              <a:spcBef>
                <a:spcPts val="0"/>
              </a:spcBef>
              <a:spcAft>
                <a:spcPts val="0"/>
              </a:spcAft>
              <a:buSzPts val="1100"/>
              <a:buChar char="○"/>
            </a:pPr>
            <a:r>
              <a:rPr lang="en"/>
              <a:t>Bed Turnover Time (average turnover time, turnover time per floor)</a:t>
            </a:r>
            <a:endParaRPr/>
          </a:p>
          <a:p>
            <a:pPr indent="-298450" lvl="1" marL="914400" rtl="0" algn="l">
              <a:spcBef>
                <a:spcPts val="0"/>
              </a:spcBef>
              <a:spcAft>
                <a:spcPts val="0"/>
              </a:spcAft>
              <a:buSzPts val="1100"/>
              <a:buChar char="○"/>
            </a:pPr>
            <a:r>
              <a:rPr lang="en"/>
              <a:t>Bed Occupancy Ratios (average occupancy ratio, occupancy ratio per floor)				</a:t>
            </a:r>
            <a:endParaRPr/>
          </a:p>
          <a:p>
            <a:pPr indent="-311150" lvl="0" marL="457200" rtl="0" algn="l">
              <a:spcBef>
                <a:spcPts val="0"/>
              </a:spcBef>
              <a:spcAft>
                <a:spcPts val="0"/>
              </a:spcAft>
              <a:buSzPts val="1300"/>
              <a:buChar char="●"/>
            </a:pPr>
            <a:r>
              <a:rPr lang="en"/>
              <a:t>This gives our client hospital key insights into the bottlenecks in their triaging processes: can check for hospital gridlock, over/ under usage and demand for beds</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