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5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39A1C3-9885-4863-9527-38CD5EEE44C3}">
          <p14:sldIdLst>
            <p14:sldId id="256"/>
            <p14:sldId id="258"/>
            <p14:sldId id="259"/>
            <p14:sldId id="260"/>
            <p14:sldId id="267"/>
            <p14:sldId id="261"/>
            <p14:sldId id="262"/>
            <p14:sldId id="263"/>
            <p14:sldId id="265"/>
            <p14:sldId id="264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6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82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4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2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97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1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4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05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4F12-558F-4B13-96D5-3DB7404A3330}" type="datetimeFigureOut">
              <a:rPr lang="en-CA" smtClean="0"/>
              <a:t>2018-01-13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CCDC-9382-4F9B-828B-790271ED6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0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UTEK Presentation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By: Team 6 (Steve Kim, Daniel Leal, Robert Li, </a:t>
            </a:r>
            <a:r>
              <a:rPr lang="en-CA" dirty="0" err="1" smtClean="0">
                <a:latin typeface="Garamond" panose="02020404030301010803" pitchFamily="18" charset="0"/>
              </a:rPr>
              <a:t>Zhiye</a:t>
            </a:r>
            <a:r>
              <a:rPr lang="en-CA" dirty="0" smtClean="0">
                <a:latin typeface="Garamond" panose="02020404030301010803" pitchFamily="18" charset="0"/>
              </a:rPr>
              <a:t> Song)</a:t>
            </a:r>
            <a:endParaRPr lang="en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14" y="2659289"/>
            <a:ext cx="10515600" cy="1325563"/>
          </a:xfrm>
        </p:spPr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How is it used for determining the </a:t>
            </a:r>
            <a:r>
              <a:rPr lang="en-CA" b="1" dirty="0" smtClean="0">
                <a:latin typeface="Garamond" panose="02020404030301010803" pitchFamily="18" charset="0"/>
              </a:rPr>
              <a:t>key set length</a:t>
            </a:r>
            <a:r>
              <a:rPr lang="en-CA" dirty="0" smtClean="0">
                <a:latin typeface="Garamond" panose="02020404030301010803" pitchFamily="18" charset="0"/>
              </a:rPr>
              <a:t> in decrypting a </a:t>
            </a:r>
            <a:r>
              <a:rPr lang="en-CA" b="1" dirty="0" smtClean="0">
                <a:latin typeface="Garamond" panose="02020404030301010803" pitchFamily="18" charset="0"/>
              </a:rPr>
              <a:t>cipher</a:t>
            </a:r>
            <a:r>
              <a:rPr lang="en-CA" dirty="0" smtClean="0">
                <a:latin typeface="Garamond" panose="02020404030301010803" pitchFamily="18" charset="0"/>
              </a:rPr>
              <a:t>?</a:t>
            </a:r>
            <a:endParaRPr lang="en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9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Determining the key set length</a:t>
            </a:r>
            <a:endParaRPr lang="en-CA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>
                    <a:latin typeface="Garamond" panose="02020404030301010803" pitchFamily="18" charset="0"/>
                  </a:rPr>
                  <a:t>Organize the cipher into a matrix </a:t>
                </a:r>
              </a:p>
              <a:p>
                <a:r>
                  <a:rPr lang="en-CA" dirty="0" smtClean="0">
                    <a:latin typeface="Garamond" panose="02020404030301010803" pitchFamily="18" charset="0"/>
                  </a:rPr>
                  <a:t>Vary the number of elements in each row of the matrix</a:t>
                </a:r>
              </a:p>
              <a:p>
                <a:r>
                  <a:rPr lang="en-CA" dirty="0" smtClean="0">
                    <a:latin typeface="Garamond" panose="02020404030301010803" pitchFamily="18" charset="0"/>
                  </a:rPr>
                  <a:t>Compute the average IC (</a:t>
                </a:r>
                <a:r>
                  <a:rPr lang="en-CA" dirty="0" err="1" smtClean="0">
                    <a:latin typeface="Garamond" panose="02020404030301010803" pitchFamily="18" charset="0"/>
                  </a:rPr>
                  <a:t>ICavg</a:t>
                </a:r>
                <a:r>
                  <a:rPr lang="en-CA" dirty="0" smtClean="0">
                    <a:latin typeface="Garamond" panose="02020404030301010803" pitchFamily="18" charset="0"/>
                  </a:rPr>
                  <a:t>) of the columns of the matrix</a:t>
                </a:r>
              </a:p>
              <a:p>
                <a:r>
                  <a:rPr lang="en-CA" dirty="0" smtClean="0">
                    <a:latin typeface="Garamond" panose="02020404030301010803" pitchFamily="18" charset="0"/>
                  </a:rPr>
                  <a:t>When </a:t>
                </a:r>
                <a:r>
                  <a:rPr lang="en-CA" dirty="0" err="1" smtClean="0">
                    <a:latin typeface="Garamond" panose="02020404030301010803" pitchFamily="18" charset="0"/>
                  </a:rPr>
                  <a:t>ICavg</a:t>
                </a:r>
                <a:r>
                  <a:rPr lang="en-CA" dirty="0" smtClean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CA" dirty="0" smtClean="0">
                    <a:latin typeface="Garamond" panose="02020404030301010803" pitchFamily="18" charset="0"/>
                  </a:rPr>
                  <a:t> 1.76 (which is the IC for English), the number of elements in each row corresponds to the number of elements in the key set</a:t>
                </a:r>
                <a:endParaRPr lang="en-CA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21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Citations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mtClean="0">
                <a:latin typeface="Garamond" panose="02020404030301010803" pitchFamily="18" charset="0"/>
              </a:rPr>
              <a:t>[1] http://www.universalteacherpublications.com/univ/ebooks/ai/Ch7/page7.htm</a:t>
            </a:r>
            <a:endParaRPr lang="en-CA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Best First Algorithm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43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54529" y="2553154"/>
            <a:ext cx="10515600" cy="1325563"/>
          </a:xfrm>
        </p:spPr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Uses heuristics to guide the search</a:t>
            </a:r>
            <a:endParaRPr lang="en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49" y="2512332"/>
            <a:ext cx="10515600" cy="1325563"/>
          </a:xfrm>
        </p:spPr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What is the </a:t>
            </a:r>
            <a:r>
              <a:rPr lang="en-CA" b="1" dirty="0" smtClean="0">
                <a:latin typeface="Garamond" panose="02020404030301010803" pitchFamily="18" charset="0"/>
              </a:rPr>
              <a:t>heuristic?</a:t>
            </a:r>
            <a:endParaRPr lang="en-CA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2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est first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4"/>
          <a:stretch/>
        </p:blipFill>
        <p:spPr bwMode="auto">
          <a:xfrm>
            <a:off x="0" y="0"/>
            <a:ext cx="12192000" cy="483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9"/>
          <p:cNvSpPr>
            <a:spLocks noGrp="1"/>
          </p:cNvSpPr>
          <p:nvPr>
            <p:ph type="title"/>
          </p:nvPr>
        </p:nvSpPr>
        <p:spPr>
          <a:xfrm>
            <a:off x="3208623" y="4834648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latin typeface="Garamond" panose="02020404030301010803" pitchFamily="18" charset="0"/>
              </a:rPr>
              <a:t>Figure 1</a:t>
            </a:r>
            <a:r>
              <a:rPr lang="en-CA" sz="2800" dirty="0" smtClean="0">
                <a:latin typeface="Garamond" panose="02020404030301010803" pitchFamily="18" charset="0"/>
              </a:rPr>
              <a:t>. Best-First search of a Tree [1]</a:t>
            </a:r>
            <a:endParaRPr lang="en-CA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26795" cy="10418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Garamond" panose="02020404030301010803" pitchFamily="18" charset="0"/>
              </a:rPr>
              <a:t>Current Key Set: 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38199" y="1782990"/>
            <a:ext cx="3721987" cy="126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latin typeface="Garamond" panose="02020404030301010803" pitchFamily="18" charset="0"/>
              </a:rPr>
              <a:t>Next Key Tries: 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717722" y="365126"/>
            <a:ext cx="2471057" cy="104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latin typeface="Garamond" panose="02020404030301010803" pitchFamily="18" charset="0"/>
              </a:rPr>
              <a:t>{1, 3, 5}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717722" y="1782990"/>
            <a:ext cx="2813958" cy="126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latin typeface="Garamond" panose="02020404030301010803" pitchFamily="18" charset="0"/>
              </a:rPr>
              <a:t>{2, 3, 5}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717721" y="2824843"/>
            <a:ext cx="2813958" cy="126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latin typeface="Garamond" panose="02020404030301010803" pitchFamily="18" charset="0"/>
              </a:rPr>
              <a:t>{1, </a:t>
            </a:r>
            <a:r>
              <a:rPr lang="en-CA" dirty="0">
                <a:latin typeface="Garamond" panose="02020404030301010803" pitchFamily="18" charset="0"/>
              </a:rPr>
              <a:t>4</a:t>
            </a:r>
            <a:r>
              <a:rPr lang="en-CA" dirty="0" smtClean="0">
                <a:latin typeface="Garamond" panose="02020404030301010803" pitchFamily="18" charset="0"/>
              </a:rPr>
              <a:t>, 5}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717721" y="3866696"/>
            <a:ext cx="2813958" cy="126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latin typeface="Garamond" panose="02020404030301010803" pitchFamily="18" charset="0"/>
              </a:rPr>
              <a:t>{1, 3, 6}</a:t>
            </a:r>
            <a:endParaRPr lang="en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3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Index of Coincidence	</a:t>
            </a: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4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7378" y="2593975"/>
            <a:ext cx="10515600" cy="1325563"/>
          </a:xfrm>
        </p:spPr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What is </a:t>
            </a:r>
            <a:r>
              <a:rPr lang="en-CA" b="1" dirty="0" smtClean="0">
                <a:latin typeface="Garamond" panose="02020404030301010803" pitchFamily="18" charset="0"/>
              </a:rPr>
              <a:t>coincidence counting?</a:t>
            </a:r>
            <a:endParaRPr lang="en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9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Garamond" panose="02020404030301010803" pitchFamily="18" charset="0"/>
              </a:rPr>
              <a:t>Coincidence Counting</a:t>
            </a: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Garamond" panose="02020404030301010803" pitchFamily="18" charset="0"/>
              </a:rPr>
              <a:t>Determines the likelihood of finding two matching letters from random selection in a text</a:t>
            </a:r>
          </a:p>
          <a:p>
            <a:r>
              <a:rPr lang="en-CA" dirty="0" smtClean="0">
                <a:latin typeface="Garamond" panose="02020404030301010803" pitchFamily="18" charset="0"/>
              </a:rPr>
              <a:t>Used in our program to determine the key set length</a:t>
            </a:r>
            <a:endParaRPr lang="en-CA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Office Theme</vt:lpstr>
      <vt:lpstr>UTEK Presentation</vt:lpstr>
      <vt:lpstr>Best First Algorithm</vt:lpstr>
      <vt:lpstr>Uses heuristics to guide the search</vt:lpstr>
      <vt:lpstr>What is the heuristic?</vt:lpstr>
      <vt:lpstr>Figure 1. Best-First search of a Tree [1]</vt:lpstr>
      <vt:lpstr>Current Key Set: </vt:lpstr>
      <vt:lpstr>Index of Coincidence </vt:lpstr>
      <vt:lpstr>What is coincidence counting?</vt:lpstr>
      <vt:lpstr>Coincidence Counting</vt:lpstr>
      <vt:lpstr>How is it used for determining the key set length in decrypting a cipher?</vt:lpstr>
      <vt:lpstr>Determining the key set length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Kim</dc:creator>
  <cp:lastModifiedBy>Steve Kim</cp:lastModifiedBy>
  <cp:revision>6</cp:revision>
  <dcterms:created xsi:type="dcterms:W3CDTF">2018-01-13T20:59:15Z</dcterms:created>
  <dcterms:modified xsi:type="dcterms:W3CDTF">2018-01-13T21:46:10Z</dcterms:modified>
</cp:coreProperties>
</file>