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6275470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6275470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d6275470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d6275470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d6275470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d6275470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d62754704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d62754704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d62754704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d62754704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d6275470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d6275470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d62754704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d62754704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d6275470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d6275470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gif"/><Relationship Id="rId4" Type="http://schemas.openxmlformats.org/officeDocument/2006/relationships/image" Target="../media/image6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95750" y="1311500"/>
            <a:ext cx="58782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eBotics™ Warehouse Logistics Planning Algorithm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Christopher Agia, Luke Volpatti, Samuel Looper &amp; Steve Kim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r>
              <a:rPr lang="en"/>
              <a:t>Definition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Cartesian coordinates of a set number of robots, packages, and obstacles, determine </a:t>
            </a:r>
            <a:r>
              <a:rPr lang="en"/>
              <a:t>an efficient (and potentially optimal)</a:t>
            </a:r>
            <a:r>
              <a:rPr lang="en"/>
              <a:t> path planning algorithm to collect packages and return them to the origin.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Some considerations: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Weight capacity of the warehouse robots (100kg)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Collision avoidance; stationary (obstacles)  and moving (robots)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Path efficiency;  minimize number of timesteps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can we deal with these constraints in an efficient manner?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Solution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353" y="1055788"/>
            <a:ext cx="4154399" cy="347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Algorithm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851" y="1268475"/>
            <a:ext cx="4040433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/>
          <p:nvPr/>
        </p:nvSpPr>
        <p:spPr>
          <a:xfrm>
            <a:off x="5062200" y="1928825"/>
            <a:ext cx="834900" cy="58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 flipH="1">
            <a:off x="5897200" y="1603650"/>
            <a:ext cx="288300" cy="99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6"/>
          <p:cNvCxnSpPr/>
          <p:nvPr/>
        </p:nvCxnSpPr>
        <p:spPr>
          <a:xfrm flipH="1">
            <a:off x="5510075" y="2576525"/>
            <a:ext cx="400200" cy="142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6"/>
          <p:cNvCxnSpPr/>
          <p:nvPr/>
        </p:nvCxnSpPr>
        <p:spPr>
          <a:xfrm>
            <a:off x="5519750" y="2709875"/>
            <a:ext cx="166800" cy="60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6"/>
          <p:cNvCxnSpPr/>
          <p:nvPr/>
        </p:nvCxnSpPr>
        <p:spPr>
          <a:xfrm>
            <a:off x="6185500" y="1627450"/>
            <a:ext cx="396300" cy="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6"/>
          <p:cNvCxnSpPr/>
          <p:nvPr/>
        </p:nvCxnSpPr>
        <p:spPr>
          <a:xfrm flipH="1" rot="10800000">
            <a:off x="5686600" y="3299375"/>
            <a:ext cx="762000" cy="20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76200" y="1480475"/>
            <a:ext cx="4586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Group packages into </a:t>
            </a:r>
            <a:r>
              <a:rPr lang="en" u="sng"/>
              <a:t>clusters</a:t>
            </a:r>
            <a:r>
              <a:rPr lang="en"/>
              <a:t> (which</a:t>
            </a:r>
            <a:r>
              <a:rPr lang="en"/>
              <a:t> a single robot can pick up in one run) 								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Discrete combinatorial optimization problem (NP complete!)									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Greedy algorithm with heuristic to optimize clustering: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Minimizing distance between objects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Maximizing total weight carried, constrained to less than 100 lbs.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61" name="Google Shape;161;p16"/>
          <p:cNvCxnSpPr/>
          <p:nvPr/>
        </p:nvCxnSpPr>
        <p:spPr>
          <a:xfrm flipH="1" rot="10800000">
            <a:off x="6439050" y="1608850"/>
            <a:ext cx="152400" cy="170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16"/>
          <p:cNvSpPr/>
          <p:nvPr/>
        </p:nvSpPr>
        <p:spPr>
          <a:xfrm>
            <a:off x="7624750" y="2183500"/>
            <a:ext cx="743100" cy="1073100"/>
          </a:xfrm>
          <a:prstGeom prst="round2DiagRect">
            <a:avLst>
              <a:gd fmla="val 50000" name="adj1"/>
              <a:gd fmla="val 0" name="adj2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 txBox="1"/>
          <p:nvPr/>
        </p:nvSpPr>
        <p:spPr>
          <a:xfrm>
            <a:off x="5024550" y="1664850"/>
            <a:ext cx="8349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Cluster #1</a:t>
            </a:r>
            <a:endParaRPr b="1" sz="1000"/>
          </a:p>
        </p:txBody>
      </p:sp>
      <p:sp>
        <p:nvSpPr>
          <p:cNvPr id="164" name="Google Shape;164;p16"/>
          <p:cNvSpPr txBox="1"/>
          <p:nvPr/>
        </p:nvSpPr>
        <p:spPr>
          <a:xfrm>
            <a:off x="6477850" y="2198250"/>
            <a:ext cx="8349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Cluster #2</a:t>
            </a:r>
            <a:endParaRPr b="1" sz="1000"/>
          </a:p>
        </p:txBody>
      </p:sp>
      <p:sp>
        <p:nvSpPr>
          <p:cNvPr id="165" name="Google Shape;165;p16"/>
          <p:cNvSpPr txBox="1"/>
          <p:nvPr/>
        </p:nvSpPr>
        <p:spPr>
          <a:xfrm>
            <a:off x="7658875" y="1928825"/>
            <a:ext cx="8349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Cluster #3</a:t>
            </a:r>
            <a:endParaRPr b="1" sz="1000"/>
          </a:p>
        </p:txBody>
      </p:sp>
      <p:sp>
        <p:nvSpPr>
          <p:cNvPr id="166" name="Google Shape;166;p16"/>
          <p:cNvSpPr txBox="1"/>
          <p:nvPr/>
        </p:nvSpPr>
        <p:spPr>
          <a:xfrm>
            <a:off x="4903825" y="1223325"/>
            <a:ext cx="20643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Occupancy Grid Map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 Task Assignment</a:t>
            </a:r>
            <a:endParaRPr/>
          </a:p>
        </p:txBody>
      </p:sp>
      <p:sp>
        <p:nvSpPr>
          <p:cNvPr id="172" name="Google Shape;172;p17"/>
          <p:cNvSpPr txBox="1"/>
          <p:nvPr>
            <p:ph idx="1" type="body"/>
          </p:nvPr>
        </p:nvSpPr>
        <p:spPr>
          <a:xfrm>
            <a:off x="671925" y="1350075"/>
            <a:ext cx="4541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Need to parallelize  - 2 robots working at the same time is better than 1!							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Developed cost function to assess robot workload: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Increases with respect to distance of objects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Increases with respect to number of objects in cluster	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Algorithm balances the robot workload - we want all robots to do about the same amount of work			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new clusters and redistributed packages until there are at least as many clusters as there are robots</a:t>
            </a:r>
            <a:endParaRPr/>
          </a:p>
        </p:txBody>
      </p:sp>
      <p:pic>
        <p:nvPicPr>
          <p:cNvPr descr="Image result for amazon warehouse robots" id="173" name="Google Shape;17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750" y="1612650"/>
            <a:ext cx="3165125" cy="26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Path Planning</a:t>
            </a:r>
            <a:endParaRPr/>
          </a:p>
        </p:txBody>
      </p:sp>
      <p:sp>
        <p:nvSpPr>
          <p:cNvPr id="179" name="Google Shape;179;p18"/>
          <p:cNvSpPr txBox="1"/>
          <p:nvPr>
            <p:ph idx="1" type="body"/>
          </p:nvPr>
        </p:nvSpPr>
        <p:spPr>
          <a:xfrm>
            <a:off x="469825" y="1847900"/>
            <a:ext cx="3974100" cy="18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Order the elements within each cluster into a </a:t>
            </a:r>
            <a:r>
              <a:rPr lang="en" u="sng"/>
              <a:t>path</a:t>
            </a:r>
            <a:r>
              <a:rPr lang="en"/>
              <a:t> that a robot will follow				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NP complete! Use a greedy approach: always go to nearest neighbor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Future work: use a heuristic approach like simulated annealing for better optimality</a:t>
            </a:r>
            <a:endParaRPr/>
          </a:p>
        </p:txBody>
      </p:sp>
      <p:pic>
        <p:nvPicPr>
          <p:cNvPr id="180" name="Google Shape;1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851" y="1353000"/>
            <a:ext cx="4040433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8"/>
          <p:cNvSpPr/>
          <p:nvPr/>
        </p:nvSpPr>
        <p:spPr>
          <a:xfrm>
            <a:off x="5092200" y="2013350"/>
            <a:ext cx="834900" cy="58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" name="Google Shape;182;p18"/>
          <p:cNvCxnSpPr/>
          <p:nvPr/>
        </p:nvCxnSpPr>
        <p:spPr>
          <a:xfrm flipH="1">
            <a:off x="5927200" y="1688175"/>
            <a:ext cx="288300" cy="99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8"/>
          <p:cNvCxnSpPr/>
          <p:nvPr/>
        </p:nvCxnSpPr>
        <p:spPr>
          <a:xfrm flipH="1">
            <a:off x="5540075" y="2661050"/>
            <a:ext cx="400200" cy="142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8"/>
          <p:cNvCxnSpPr/>
          <p:nvPr/>
        </p:nvCxnSpPr>
        <p:spPr>
          <a:xfrm>
            <a:off x="5549750" y="2794400"/>
            <a:ext cx="166800" cy="60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18"/>
          <p:cNvCxnSpPr/>
          <p:nvPr/>
        </p:nvCxnSpPr>
        <p:spPr>
          <a:xfrm>
            <a:off x="6215500" y="1711975"/>
            <a:ext cx="396300" cy="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8"/>
          <p:cNvCxnSpPr/>
          <p:nvPr/>
        </p:nvCxnSpPr>
        <p:spPr>
          <a:xfrm flipH="1" rot="10800000">
            <a:off x="5716600" y="3383900"/>
            <a:ext cx="762000" cy="20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18"/>
          <p:cNvCxnSpPr/>
          <p:nvPr/>
        </p:nvCxnSpPr>
        <p:spPr>
          <a:xfrm flipH="1" rot="10800000">
            <a:off x="6469050" y="1693375"/>
            <a:ext cx="152400" cy="170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18"/>
          <p:cNvSpPr/>
          <p:nvPr/>
        </p:nvSpPr>
        <p:spPr>
          <a:xfrm>
            <a:off x="7654750" y="2268025"/>
            <a:ext cx="743100" cy="1073100"/>
          </a:xfrm>
          <a:prstGeom prst="round2DiagRect">
            <a:avLst>
              <a:gd fmla="val 50000" name="adj1"/>
              <a:gd fmla="val 0" name="adj2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"/>
          <p:cNvSpPr txBox="1"/>
          <p:nvPr/>
        </p:nvSpPr>
        <p:spPr>
          <a:xfrm>
            <a:off x="5054550" y="1749375"/>
            <a:ext cx="8349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Cluster #1</a:t>
            </a:r>
            <a:endParaRPr b="1" sz="1000"/>
          </a:p>
        </p:txBody>
      </p:sp>
      <p:sp>
        <p:nvSpPr>
          <p:cNvPr id="190" name="Google Shape;190;p18"/>
          <p:cNvSpPr txBox="1"/>
          <p:nvPr/>
        </p:nvSpPr>
        <p:spPr>
          <a:xfrm>
            <a:off x="6507850" y="2282775"/>
            <a:ext cx="8349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Cluster #2</a:t>
            </a:r>
            <a:endParaRPr b="1" sz="1000"/>
          </a:p>
        </p:txBody>
      </p:sp>
      <p:sp>
        <p:nvSpPr>
          <p:cNvPr id="191" name="Google Shape;191;p18"/>
          <p:cNvSpPr txBox="1"/>
          <p:nvPr/>
        </p:nvSpPr>
        <p:spPr>
          <a:xfrm>
            <a:off x="7688875" y="2013350"/>
            <a:ext cx="8349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Cluster #3</a:t>
            </a:r>
            <a:endParaRPr b="1" sz="1000"/>
          </a:p>
        </p:txBody>
      </p:sp>
      <p:sp>
        <p:nvSpPr>
          <p:cNvPr id="192" name="Google Shape;192;p18"/>
          <p:cNvSpPr txBox="1"/>
          <p:nvPr/>
        </p:nvSpPr>
        <p:spPr>
          <a:xfrm>
            <a:off x="4933825" y="1307850"/>
            <a:ext cx="20643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Occupancy Grid Map</a:t>
            </a:r>
            <a:endParaRPr b="1"/>
          </a:p>
        </p:txBody>
      </p:sp>
      <p:cxnSp>
        <p:nvCxnSpPr>
          <p:cNvPr id="193" name="Google Shape;193;p18"/>
          <p:cNvCxnSpPr/>
          <p:nvPr/>
        </p:nvCxnSpPr>
        <p:spPr>
          <a:xfrm flipH="1" rot="10800000">
            <a:off x="4976825" y="3267200"/>
            <a:ext cx="1047900" cy="709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18"/>
          <p:cNvCxnSpPr/>
          <p:nvPr/>
        </p:nvCxnSpPr>
        <p:spPr>
          <a:xfrm flipH="1" rot="10800000">
            <a:off x="6086475" y="2552550"/>
            <a:ext cx="319200" cy="666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18"/>
          <p:cNvCxnSpPr/>
          <p:nvPr/>
        </p:nvCxnSpPr>
        <p:spPr>
          <a:xfrm rot="10800000">
            <a:off x="6429375" y="1838400"/>
            <a:ext cx="0" cy="63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18"/>
          <p:cNvCxnSpPr/>
          <p:nvPr/>
        </p:nvCxnSpPr>
        <p:spPr>
          <a:xfrm flipH="1">
            <a:off x="5724525" y="1819275"/>
            <a:ext cx="685800" cy="1033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18"/>
          <p:cNvCxnSpPr/>
          <p:nvPr/>
        </p:nvCxnSpPr>
        <p:spPr>
          <a:xfrm flipH="1">
            <a:off x="5000675" y="2900375"/>
            <a:ext cx="681000" cy="101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18"/>
          <p:cNvSpPr txBox="1"/>
          <p:nvPr/>
        </p:nvSpPr>
        <p:spPr>
          <a:xfrm>
            <a:off x="5625950" y="3487525"/>
            <a:ext cx="24099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Optimal path for cluster #2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Way-Point Navigation - A* Search</a:t>
            </a:r>
            <a:endParaRPr/>
          </a:p>
        </p:txBody>
      </p:sp>
      <p:sp>
        <p:nvSpPr>
          <p:cNvPr id="204" name="Google Shape;204;p19"/>
          <p:cNvSpPr txBox="1"/>
          <p:nvPr>
            <p:ph idx="1" type="body"/>
          </p:nvPr>
        </p:nvSpPr>
        <p:spPr>
          <a:xfrm>
            <a:off x="376475" y="16458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to solving problems 2. </a:t>
            </a:r>
            <a:r>
              <a:rPr lang="en"/>
              <a:t>and 3.  - “Collision Avoidance &amp;  Path Efficiency”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 u="sng"/>
              <a:t>Optimal</a:t>
            </a:r>
            <a:r>
              <a:rPr lang="en"/>
              <a:t> pathfinding between any two nodes in a graph (i.e. discretized OGM)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Uses </a:t>
            </a:r>
            <a:r>
              <a:rPr lang="en" u="sng"/>
              <a:t>heuristics</a:t>
            </a:r>
            <a:r>
              <a:rPr lang="en"/>
              <a:t> to decrease run-time and space complexity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Built-in obstacle avoidance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Primary Use?	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Clusters </a:t>
            </a:r>
            <a:r>
              <a:rPr lang="en"/>
              <a:t>of Packages →  </a:t>
            </a:r>
            <a:r>
              <a:rPr b="1" lang="en"/>
              <a:t>Sequences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Path traceback for robotic collision avoidance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0400" y="871775"/>
            <a:ext cx="1756700" cy="17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9950" y="2989250"/>
            <a:ext cx="1756700" cy="17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&amp; Visualization</a:t>
            </a:r>
            <a:endParaRPr/>
          </a:p>
        </p:txBody>
      </p:sp>
      <p:sp>
        <p:nvSpPr>
          <p:cNvPr id="212" name="Google Shape;212;p20"/>
          <p:cNvSpPr txBox="1"/>
          <p:nvPr>
            <p:ph idx="1" type="body"/>
          </p:nvPr>
        </p:nvSpPr>
        <p:spPr>
          <a:xfrm>
            <a:off x="270275" y="1747500"/>
            <a:ext cx="4888200" cy="19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Matplotlib.animations to be easily integrated with the rest of our applications							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vary parameters with ease						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Provides a good visual understanding of how our algorithm works</a:t>
            </a:r>
            <a:endParaRPr/>
          </a:p>
        </p:txBody>
      </p:sp>
      <p:pic>
        <p:nvPicPr>
          <p:cNvPr id="213" name="Google Shape;2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3850" y="1459950"/>
            <a:ext cx="3567250" cy="26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&amp; Real World Application</a:t>
            </a:r>
            <a:endParaRPr/>
          </a:p>
        </p:txBody>
      </p:sp>
      <p:sp>
        <p:nvSpPr>
          <p:cNvPr id="219" name="Google Shape;219;p21"/>
          <p:cNvSpPr txBox="1"/>
          <p:nvPr>
            <p:ph idx="1" type="body"/>
          </p:nvPr>
        </p:nvSpPr>
        <p:spPr>
          <a:xfrm>
            <a:off x="1246975" y="15574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/>
              <a:t>Algorithm assumes perfect localization &amp; mapping 							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Efficient and scalable solution - use of heuristics to balance speed and optimality, can be tuned based on conditions										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Improvements: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Account for number of robots in clustering algorithm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Better simulation tools to improve parameter tuning									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Future considerations: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 can we connect robots to the internet to give them instructions on-the-fly?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 can we apply machine learning to learn optimal path patterns?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