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342" r:id="rId2"/>
    <p:sldId id="343" r:id="rId3"/>
    <p:sldId id="344" r:id="rId4"/>
    <p:sldId id="345" r:id="rId5"/>
    <p:sldId id="346" r:id="rId6"/>
    <p:sldId id="348" r:id="rId7"/>
    <p:sldId id="275" r:id="rId8"/>
    <p:sldId id="279" r:id="rId9"/>
    <p:sldId id="278" r:id="rId10"/>
    <p:sldId id="280" r:id="rId11"/>
    <p:sldId id="281" r:id="rId12"/>
    <p:sldId id="283" r:id="rId13"/>
    <p:sldId id="284" r:id="rId14"/>
    <p:sldId id="285" r:id="rId15"/>
    <p:sldId id="286" r:id="rId16"/>
    <p:sldId id="264" r:id="rId17"/>
    <p:sldId id="349" r:id="rId18"/>
    <p:sldId id="350" r:id="rId19"/>
    <p:sldId id="351" r:id="rId20"/>
    <p:sldId id="352" r:id="rId21"/>
    <p:sldId id="356" r:id="rId22"/>
    <p:sldId id="353" r:id="rId23"/>
    <p:sldId id="354" r:id="rId24"/>
    <p:sldId id="355" r:id="rId25"/>
    <p:sldId id="357" r:id="rId26"/>
    <p:sldId id="358" r:id="rId27"/>
    <p:sldId id="35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gelis hristidis" initials="vh" lastIdx="2" clrIdx="0">
    <p:extLst>
      <p:ext uri="{19B8F6BF-5375-455C-9EA6-DF929625EA0E}">
        <p15:presenceInfo xmlns:p15="http://schemas.microsoft.com/office/powerpoint/2012/main" userId="4f311c13892de8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29"/>
    <p:restoredTop sz="94558"/>
  </p:normalViewPr>
  <p:slideViewPr>
    <p:cSldViewPr snapToGrid="0" snapToObjects="1">
      <p:cViewPr varScale="1">
        <p:scale>
          <a:sx n="121" d="100"/>
          <a:sy n="121" d="100"/>
        </p:scale>
        <p:origin x="205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1-06T13:13:28.149" idx="2">
    <p:pos x="457" y="2273"/>
    <p:text>One hot encoding technique is used to encode categorical integer features using a one-hot aka one-of-K scheme.
Suppose you have ‘color’ feature which can take values ‘green’, ‘red’, and ‘blue’. One hot encoding will convert this ‘color’ feature to three features, namely, ‘is_green’, ‘is_red’, and ‘is_blue’ which all are binary.</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B3B87A-424E-AC4B-A9B5-E47EC1085409}" type="datetimeFigureOut">
              <a:rPr lang="en-US" smtClean="0"/>
              <a:t>5/10/22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69070A-BA56-B646-B864-94715E888C66}" type="slidenum">
              <a:rPr lang="en-US" smtClean="0"/>
              <a:t>‹#›</a:t>
            </a:fld>
            <a:endParaRPr lang="en-US"/>
          </a:p>
        </p:txBody>
      </p:sp>
    </p:spTree>
    <p:extLst>
      <p:ext uri="{BB962C8B-B14F-4D97-AF65-F5344CB8AC3E}">
        <p14:creationId xmlns:p14="http://schemas.microsoft.com/office/powerpoint/2010/main" val="2043125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W</a:t>
            </a:r>
            <a:r>
              <a:rPr lang="en-US" baseline="0" dirty="0"/>
              <a:t> contains input word vectors.</a:t>
            </a:r>
          </a:p>
          <a:p>
            <a:r>
              <a:rPr lang="en-US" baseline="0" dirty="0"/>
              <a:t>W’ contains output word vectors.</a:t>
            </a:r>
          </a:p>
          <a:p>
            <a:endParaRPr lang="en-US" baseline="0" dirty="0"/>
          </a:p>
          <a:p>
            <a:r>
              <a:rPr lang="en-US" baseline="0" dirty="0"/>
              <a:t>We can consider either W or W’ as the word’s representation. Or even take the average.</a:t>
            </a:r>
            <a:endParaRPr lang="en-US" dirty="0"/>
          </a:p>
        </p:txBody>
      </p:sp>
      <p:sp>
        <p:nvSpPr>
          <p:cNvPr id="4" name="Slide Number Placeholder 3"/>
          <p:cNvSpPr>
            <a:spLocks noGrp="1"/>
          </p:cNvSpPr>
          <p:nvPr>
            <p:ph type="sldNum" sz="quarter" idx="10"/>
          </p:nvPr>
        </p:nvSpPr>
        <p:spPr/>
        <p:txBody>
          <a:bodyPr/>
          <a:lstStyle/>
          <a:p>
            <a:fld id="{5DE69103-2D17-4832-98EE-51E176497DD9}" type="slidenum">
              <a:rPr lang="en-US" smtClean="0"/>
              <a:t>14</a:t>
            </a:fld>
            <a:endParaRPr lang="en-US"/>
          </a:p>
        </p:txBody>
      </p:sp>
    </p:spTree>
    <p:extLst>
      <p:ext uri="{BB962C8B-B14F-4D97-AF65-F5344CB8AC3E}">
        <p14:creationId xmlns:p14="http://schemas.microsoft.com/office/powerpoint/2010/main" val="2326037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E69103-2D17-4832-98EE-51E176497DD9}" type="slidenum">
              <a:rPr lang="en-US"/>
              <a:t>16</a:t>
            </a:fld>
            <a:endParaRPr lang="en-US"/>
          </a:p>
        </p:txBody>
      </p:sp>
    </p:spTree>
    <p:extLst>
      <p:ext uri="{BB962C8B-B14F-4D97-AF65-F5344CB8AC3E}">
        <p14:creationId xmlns:p14="http://schemas.microsoft.com/office/powerpoint/2010/main" val="3737356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D102AB-6FE8-6942-86FE-BF793F94F847}" type="datetimeFigureOut">
              <a:rPr lang="en-US" smtClean="0"/>
              <a:t>5/10/22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7CAD7-1780-3845-8F49-D4C298276CD0}" type="slidenum">
              <a:rPr lang="en-US" smtClean="0"/>
              <a:t>‹#›</a:t>
            </a:fld>
            <a:endParaRPr lang="en-US"/>
          </a:p>
        </p:txBody>
      </p:sp>
      <p:pic>
        <p:nvPicPr>
          <p:cNvPr id="7" name="Picture 6">
            <a:extLst>
              <a:ext uri="{FF2B5EF4-FFF2-40B4-BE49-F238E27FC236}">
                <a16:creationId xmlns:a16="http://schemas.microsoft.com/office/drawing/2014/main" id="{092B3093-13D3-E642-B140-57D60B326F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5486" y="3464244"/>
            <a:ext cx="5573028" cy="45719"/>
          </a:xfrm>
          <a:prstGeom prst="rect">
            <a:avLst/>
          </a:prstGeom>
        </p:spPr>
      </p:pic>
    </p:spTree>
    <p:extLst>
      <p:ext uri="{BB962C8B-B14F-4D97-AF65-F5344CB8AC3E}">
        <p14:creationId xmlns:p14="http://schemas.microsoft.com/office/powerpoint/2010/main" val="86503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D102AB-6FE8-6942-86FE-BF793F94F847}" type="datetimeFigureOut">
              <a:rPr lang="en-US" smtClean="0"/>
              <a:t>5/10/22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7CAD7-1780-3845-8F49-D4C298276CD0}" type="slidenum">
              <a:rPr lang="en-US" smtClean="0"/>
              <a:t>‹#›</a:t>
            </a:fld>
            <a:endParaRPr lang="en-US"/>
          </a:p>
        </p:txBody>
      </p:sp>
    </p:spTree>
    <p:extLst>
      <p:ext uri="{BB962C8B-B14F-4D97-AF65-F5344CB8AC3E}">
        <p14:creationId xmlns:p14="http://schemas.microsoft.com/office/powerpoint/2010/main" val="780162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D102AB-6FE8-6942-86FE-BF793F94F847}" type="datetimeFigureOut">
              <a:rPr lang="en-US" smtClean="0"/>
              <a:t>5/10/22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7CAD7-1780-3845-8F49-D4C298276CD0}" type="slidenum">
              <a:rPr lang="en-US" smtClean="0"/>
              <a:t>‹#›</a:t>
            </a:fld>
            <a:endParaRPr lang="en-US"/>
          </a:p>
        </p:txBody>
      </p:sp>
    </p:spTree>
    <p:extLst>
      <p:ext uri="{BB962C8B-B14F-4D97-AF65-F5344CB8AC3E}">
        <p14:creationId xmlns:p14="http://schemas.microsoft.com/office/powerpoint/2010/main" val="3477357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D102AB-6FE8-6942-86FE-BF793F94F847}" type="datetimeFigureOut">
              <a:rPr lang="en-US" smtClean="0"/>
              <a:t>5/10/22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7CAD7-1780-3845-8F49-D4C298276CD0}" type="slidenum">
              <a:rPr lang="en-US" smtClean="0"/>
              <a:t>‹#›</a:t>
            </a:fld>
            <a:endParaRPr lang="en-US" dirty="0"/>
          </a:p>
        </p:txBody>
      </p:sp>
      <p:pic>
        <p:nvPicPr>
          <p:cNvPr id="7" name="Picture 6">
            <a:extLst>
              <a:ext uri="{FF2B5EF4-FFF2-40B4-BE49-F238E27FC236}">
                <a16:creationId xmlns:a16="http://schemas.microsoft.com/office/drawing/2014/main" id="{14144258-6E97-EF42-ACA2-12F071B921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650" y="1667353"/>
            <a:ext cx="5573028" cy="45719"/>
          </a:xfrm>
          <a:prstGeom prst="rect">
            <a:avLst/>
          </a:prstGeom>
        </p:spPr>
      </p:pic>
    </p:spTree>
    <p:extLst>
      <p:ext uri="{BB962C8B-B14F-4D97-AF65-F5344CB8AC3E}">
        <p14:creationId xmlns:p14="http://schemas.microsoft.com/office/powerpoint/2010/main" val="303982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D102AB-6FE8-6942-86FE-BF793F94F847}" type="datetimeFigureOut">
              <a:rPr lang="en-US" smtClean="0"/>
              <a:t>5/10/22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7CAD7-1780-3845-8F49-D4C298276CD0}" type="slidenum">
              <a:rPr lang="en-US" smtClean="0"/>
              <a:t>‹#›</a:t>
            </a:fld>
            <a:endParaRPr lang="en-US"/>
          </a:p>
        </p:txBody>
      </p:sp>
      <p:pic>
        <p:nvPicPr>
          <p:cNvPr id="7" name="Picture 6">
            <a:extLst>
              <a:ext uri="{FF2B5EF4-FFF2-40B4-BE49-F238E27FC236}">
                <a16:creationId xmlns:a16="http://schemas.microsoft.com/office/drawing/2014/main" id="{F842A7D3-69AD-844D-938C-4A5A5509D7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0724" y="4530251"/>
            <a:ext cx="5573028" cy="45719"/>
          </a:xfrm>
          <a:prstGeom prst="rect">
            <a:avLst/>
          </a:prstGeom>
        </p:spPr>
      </p:pic>
    </p:spTree>
    <p:extLst>
      <p:ext uri="{BB962C8B-B14F-4D97-AF65-F5344CB8AC3E}">
        <p14:creationId xmlns:p14="http://schemas.microsoft.com/office/powerpoint/2010/main" val="4218810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D102AB-6FE8-6942-86FE-BF793F94F847}" type="datetimeFigureOut">
              <a:rPr lang="en-US" smtClean="0"/>
              <a:t>5/10/22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7CAD7-1780-3845-8F49-D4C298276CD0}" type="slidenum">
              <a:rPr lang="en-US" smtClean="0"/>
              <a:t>‹#›</a:t>
            </a:fld>
            <a:endParaRPr lang="en-US"/>
          </a:p>
        </p:txBody>
      </p:sp>
      <p:pic>
        <p:nvPicPr>
          <p:cNvPr id="8" name="Picture 7">
            <a:extLst>
              <a:ext uri="{FF2B5EF4-FFF2-40B4-BE49-F238E27FC236}">
                <a16:creationId xmlns:a16="http://schemas.microsoft.com/office/drawing/2014/main" id="{F2096454-F65B-7141-ACA9-87F4BA16DB7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650" y="1646237"/>
            <a:ext cx="5573028" cy="45719"/>
          </a:xfrm>
          <a:prstGeom prst="rect">
            <a:avLst/>
          </a:prstGeom>
        </p:spPr>
      </p:pic>
    </p:spTree>
    <p:extLst>
      <p:ext uri="{BB962C8B-B14F-4D97-AF65-F5344CB8AC3E}">
        <p14:creationId xmlns:p14="http://schemas.microsoft.com/office/powerpoint/2010/main" val="860335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D102AB-6FE8-6942-86FE-BF793F94F847}" type="datetimeFigureOut">
              <a:rPr lang="en-US" smtClean="0"/>
              <a:t>5/10/22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A7CAD7-1780-3845-8F49-D4C298276CD0}" type="slidenum">
              <a:rPr lang="en-US" smtClean="0"/>
              <a:t>‹#›</a:t>
            </a:fld>
            <a:endParaRPr lang="en-US"/>
          </a:p>
        </p:txBody>
      </p:sp>
      <p:pic>
        <p:nvPicPr>
          <p:cNvPr id="10" name="Picture 9">
            <a:extLst>
              <a:ext uri="{FF2B5EF4-FFF2-40B4-BE49-F238E27FC236}">
                <a16:creationId xmlns:a16="http://schemas.microsoft.com/office/drawing/2014/main" id="{82A9F5E1-A0C2-DA4A-B943-7410804A87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650" y="1625205"/>
            <a:ext cx="5573028" cy="45719"/>
          </a:xfrm>
          <a:prstGeom prst="rect">
            <a:avLst/>
          </a:prstGeom>
        </p:spPr>
      </p:pic>
    </p:spTree>
    <p:extLst>
      <p:ext uri="{BB962C8B-B14F-4D97-AF65-F5344CB8AC3E}">
        <p14:creationId xmlns:p14="http://schemas.microsoft.com/office/powerpoint/2010/main" val="233607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D102AB-6FE8-6942-86FE-BF793F94F847}" type="datetimeFigureOut">
              <a:rPr lang="en-US" smtClean="0"/>
              <a:t>5/10/22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A7CAD7-1780-3845-8F49-D4C298276CD0}" type="slidenum">
              <a:rPr lang="en-US" smtClean="0"/>
              <a:t>‹#›</a:t>
            </a:fld>
            <a:endParaRPr lang="en-US"/>
          </a:p>
        </p:txBody>
      </p:sp>
      <p:pic>
        <p:nvPicPr>
          <p:cNvPr id="6" name="Picture 5">
            <a:extLst>
              <a:ext uri="{FF2B5EF4-FFF2-40B4-BE49-F238E27FC236}">
                <a16:creationId xmlns:a16="http://schemas.microsoft.com/office/drawing/2014/main" id="{02272717-A41F-0E45-AC98-EC02EB8D8B5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650" y="1644970"/>
            <a:ext cx="5573028" cy="45719"/>
          </a:xfrm>
          <a:prstGeom prst="rect">
            <a:avLst/>
          </a:prstGeom>
        </p:spPr>
      </p:pic>
    </p:spTree>
    <p:extLst>
      <p:ext uri="{BB962C8B-B14F-4D97-AF65-F5344CB8AC3E}">
        <p14:creationId xmlns:p14="http://schemas.microsoft.com/office/powerpoint/2010/main" val="287367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D102AB-6FE8-6942-86FE-BF793F94F847}" type="datetimeFigureOut">
              <a:rPr lang="en-US" smtClean="0"/>
              <a:t>5/10/22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A7CAD7-1780-3845-8F49-D4C298276CD0}" type="slidenum">
              <a:rPr lang="en-US" smtClean="0"/>
              <a:t>‹#›</a:t>
            </a:fld>
            <a:endParaRPr lang="en-US"/>
          </a:p>
        </p:txBody>
      </p:sp>
    </p:spTree>
    <p:extLst>
      <p:ext uri="{BB962C8B-B14F-4D97-AF65-F5344CB8AC3E}">
        <p14:creationId xmlns:p14="http://schemas.microsoft.com/office/powerpoint/2010/main" val="607395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D102AB-6FE8-6942-86FE-BF793F94F847}" type="datetimeFigureOut">
              <a:rPr lang="en-US" smtClean="0"/>
              <a:t>5/10/22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7CAD7-1780-3845-8F49-D4C298276CD0}" type="slidenum">
              <a:rPr lang="en-US" smtClean="0"/>
              <a:t>‹#›</a:t>
            </a:fld>
            <a:endParaRPr lang="en-US"/>
          </a:p>
        </p:txBody>
      </p:sp>
    </p:spTree>
    <p:extLst>
      <p:ext uri="{BB962C8B-B14F-4D97-AF65-F5344CB8AC3E}">
        <p14:creationId xmlns:p14="http://schemas.microsoft.com/office/powerpoint/2010/main" val="641881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D102AB-6FE8-6942-86FE-BF793F94F847}" type="datetimeFigureOut">
              <a:rPr lang="en-US" smtClean="0"/>
              <a:t>5/10/22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7CAD7-1780-3845-8F49-D4C298276CD0}" type="slidenum">
              <a:rPr lang="en-US" smtClean="0"/>
              <a:t>‹#›</a:t>
            </a:fld>
            <a:endParaRPr lang="en-US"/>
          </a:p>
        </p:txBody>
      </p:sp>
    </p:spTree>
    <p:extLst>
      <p:ext uri="{BB962C8B-B14F-4D97-AF65-F5344CB8AC3E}">
        <p14:creationId xmlns:p14="http://schemas.microsoft.com/office/powerpoint/2010/main" val="3426769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D102AB-6FE8-6942-86FE-BF793F94F847}" type="datetimeFigureOut">
              <a:rPr lang="en-US" smtClean="0"/>
              <a:t>5/10/22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A7CAD7-1780-3845-8F49-D4C298276CD0}" type="slidenum">
              <a:rPr lang="en-US" smtClean="0"/>
              <a:t>‹#›</a:t>
            </a:fld>
            <a:endParaRPr lang="en-US"/>
          </a:p>
        </p:txBody>
      </p:sp>
      <p:pic>
        <p:nvPicPr>
          <p:cNvPr id="9" name="Picture 8">
            <a:extLst>
              <a:ext uri="{FF2B5EF4-FFF2-40B4-BE49-F238E27FC236}">
                <a16:creationId xmlns:a16="http://schemas.microsoft.com/office/drawing/2014/main" id="{A6644EE1-FA31-EF49-9713-7D49E184EBAB}"/>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07705" y="6420582"/>
            <a:ext cx="1007645" cy="300894"/>
          </a:xfrm>
          <a:prstGeom prst="rect">
            <a:avLst/>
          </a:prstGeom>
        </p:spPr>
      </p:pic>
    </p:spTree>
    <p:extLst>
      <p:ext uri="{BB962C8B-B14F-4D97-AF65-F5344CB8AC3E}">
        <p14:creationId xmlns:p14="http://schemas.microsoft.com/office/powerpoint/2010/main" val="245166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4.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4.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60.png"/><Relationship Id="rId7"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2.png"/><Relationship Id="rId4" Type="http://schemas.openxmlformats.org/officeDocument/2006/relationships/image" Target="../media/image70.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nlp.stanford.edu/~lmthang/data/papers/conll13_morpho.pdf" TargetMode="Externa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ai.stanford.edu/~wzou/emnlp2013_ZouSocherCerManning.pdf" TargetMode="External"/><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80.pn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228D-51E2-9F4F-913D-44681D40D591}"/>
              </a:ext>
            </a:extLst>
          </p:cNvPr>
          <p:cNvSpPr>
            <a:spLocks noGrp="1"/>
          </p:cNvSpPr>
          <p:nvPr>
            <p:ph type="title"/>
          </p:nvPr>
        </p:nvSpPr>
        <p:spPr/>
        <p:txBody>
          <a:bodyPr/>
          <a:lstStyle/>
          <a:p>
            <a:r>
              <a:rPr lang="en-US" dirty="0"/>
              <a:t>Word embeddings (continued)</a:t>
            </a:r>
          </a:p>
        </p:txBody>
      </p:sp>
      <p:sp>
        <p:nvSpPr>
          <p:cNvPr id="3" name="Content Placeholder 2">
            <a:extLst>
              <a:ext uri="{FF2B5EF4-FFF2-40B4-BE49-F238E27FC236}">
                <a16:creationId xmlns:a16="http://schemas.microsoft.com/office/drawing/2014/main" id="{87209569-FE95-E24D-925C-7D34C9BEBD23}"/>
              </a:ext>
            </a:extLst>
          </p:cNvPr>
          <p:cNvSpPr>
            <a:spLocks noGrp="1"/>
          </p:cNvSpPr>
          <p:nvPr>
            <p:ph idx="1"/>
          </p:nvPr>
        </p:nvSpPr>
        <p:spPr/>
        <p:txBody>
          <a:bodyPr>
            <a:normAutofit/>
          </a:bodyPr>
          <a:lstStyle/>
          <a:p>
            <a:r>
              <a:rPr lang="en-US" b="1" dirty="0"/>
              <a:t>Idea:  </a:t>
            </a:r>
            <a:r>
              <a:rPr lang="en-US" dirty="0"/>
              <a:t>learn an embedding from words into vectors</a:t>
            </a:r>
          </a:p>
          <a:p>
            <a:endParaRPr lang="en-US" dirty="0"/>
          </a:p>
          <a:p>
            <a:r>
              <a:rPr lang="en-US" dirty="0"/>
              <a:t>Need to have a function W(word) that returns a vector encoding that word.  </a:t>
            </a:r>
          </a:p>
          <a:p>
            <a:endParaRPr lang="en-US" dirty="0"/>
          </a:p>
          <a:p>
            <a:pPr lvl="1"/>
            <a:endParaRPr lang="en-US" dirty="0"/>
          </a:p>
        </p:txBody>
      </p:sp>
    </p:spTree>
    <p:extLst>
      <p:ext uri="{BB962C8B-B14F-4D97-AF65-F5344CB8AC3E}">
        <p14:creationId xmlns:p14="http://schemas.microsoft.com/office/powerpoint/2010/main" val="266070430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pPr/>
              <a:t>10</a:t>
            </a:fld>
            <a:endParaRPr lang="en-US" dirty="0"/>
          </a:p>
        </p:txBody>
      </p:sp>
      <p:grpSp>
        <p:nvGrpSpPr>
          <p:cNvPr id="20" name="Group 19"/>
          <p:cNvGrpSpPr/>
          <p:nvPr/>
        </p:nvGrpSpPr>
        <p:grpSpPr>
          <a:xfrm>
            <a:off x="1836685" y="1781204"/>
            <a:ext cx="205740" cy="1783080"/>
            <a:chOff x="1800225" y="419100"/>
            <a:chExt cx="182880" cy="1828800"/>
          </a:xfrm>
        </p:grpSpPr>
        <p:sp>
          <p:nvSpPr>
            <p:cNvPr id="9" name="Rectangle 8"/>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0" name="Rectangle 9"/>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1" name="Rectangle 10"/>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2" name="Rectangle 11"/>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3" name="Rectangle 12"/>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5" name="Rectangle 1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 name="Rectangle 1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7" name="Rectangle 1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8" name="Rectangle 1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9" name="Rectangle 1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grpSp>
        <p:nvGrpSpPr>
          <p:cNvPr id="21" name="Group 20"/>
          <p:cNvGrpSpPr/>
          <p:nvPr/>
        </p:nvGrpSpPr>
        <p:grpSpPr>
          <a:xfrm>
            <a:off x="1836686" y="3931964"/>
            <a:ext cx="205740" cy="1783080"/>
            <a:chOff x="1800225" y="419100"/>
            <a:chExt cx="182880" cy="1828800"/>
          </a:xfrm>
        </p:grpSpPr>
        <p:sp>
          <p:nvSpPr>
            <p:cNvPr id="22" name="Rectangle 21"/>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3" name="Rectangle 22"/>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4" name="Rectangle 23"/>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5" name="Rectangle 24"/>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26" name="Rectangle 25"/>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7" name="Rectangle 26"/>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8" name="Rectangle 27"/>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9" name="Rectangle 28"/>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0" name="Rectangle 29"/>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31" name="Rectangle 30"/>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32" name="TextBox 31"/>
          <p:cNvSpPr txBox="1"/>
          <p:nvPr/>
        </p:nvSpPr>
        <p:spPr>
          <a:xfrm>
            <a:off x="1428632" y="2445091"/>
            <a:ext cx="395108" cy="300082"/>
          </a:xfrm>
          <a:prstGeom prst="rect">
            <a:avLst/>
          </a:prstGeom>
          <a:noFill/>
        </p:spPr>
        <p:txBody>
          <a:bodyPr wrap="none" rtlCol="0">
            <a:spAutoFit/>
          </a:bodyPr>
          <a:lstStyle/>
          <a:p>
            <a:r>
              <a:rPr lang="en-US" sz="1350" dirty="0" err="1"/>
              <a:t>x</a:t>
            </a:r>
            <a:r>
              <a:rPr lang="en-US" sz="1350" baseline="-25000" dirty="0" err="1"/>
              <a:t>cat</a:t>
            </a:r>
            <a:endParaRPr lang="en-US" sz="1350" dirty="0"/>
          </a:p>
        </p:txBody>
      </p:sp>
      <p:sp>
        <p:nvSpPr>
          <p:cNvPr id="33" name="TextBox 32"/>
          <p:cNvSpPr txBox="1"/>
          <p:nvPr/>
        </p:nvSpPr>
        <p:spPr>
          <a:xfrm>
            <a:off x="1428632" y="4645195"/>
            <a:ext cx="377155" cy="300082"/>
          </a:xfrm>
          <a:prstGeom prst="rect">
            <a:avLst/>
          </a:prstGeom>
          <a:noFill/>
        </p:spPr>
        <p:txBody>
          <a:bodyPr wrap="none" rtlCol="0">
            <a:spAutoFit/>
          </a:bodyPr>
          <a:lstStyle/>
          <a:p>
            <a:r>
              <a:rPr lang="en-US" sz="1350" dirty="0" err="1"/>
              <a:t>x</a:t>
            </a:r>
            <a:r>
              <a:rPr lang="en-US" sz="1350" baseline="-25000" dirty="0" err="1"/>
              <a:t>on</a:t>
            </a:r>
            <a:endParaRPr lang="en-US" sz="1350" dirty="0"/>
          </a:p>
        </p:txBody>
      </p:sp>
      <p:grpSp>
        <p:nvGrpSpPr>
          <p:cNvPr id="46" name="Group 45"/>
          <p:cNvGrpSpPr/>
          <p:nvPr/>
        </p:nvGrpSpPr>
        <p:grpSpPr>
          <a:xfrm>
            <a:off x="4433456" y="3143084"/>
            <a:ext cx="205740" cy="1069848"/>
            <a:chOff x="1800225" y="419100"/>
            <a:chExt cx="182880" cy="1097280"/>
          </a:xfrm>
        </p:grpSpPr>
        <p:sp>
          <p:nvSpPr>
            <p:cNvPr id="47" name="Rectangle 46"/>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48" name="Rectangle 47"/>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b="1" dirty="0">
                <a:solidFill>
                  <a:srgbClr val="FF0000"/>
                </a:solidFill>
              </a:endParaRPr>
            </a:p>
          </p:txBody>
        </p:sp>
        <p:sp>
          <p:nvSpPr>
            <p:cNvPr id="49" name="Rectangle 48"/>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0" name="Rectangle 49"/>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1" name="Rectangle 50"/>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2" name="Rectangle 51"/>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grpSp>
      <p:grpSp>
        <p:nvGrpSpPr>
          <p:cNvPr id="57" name="Group 56"/>
          <p:cNvGrpSpPr/>
          <p:nvPr/>
        </p:nvGrpSpPr>
        <p:grpSpPr>
          <a:xfrm>
            <a:off x="7035092" y="2851052"/>
            <a:ext cx="205740" cy="1783080"/>
            <a:chOff x="1800225" y="419100"/>
            <a:chExt cx="182880" cy="1828800"/>
          </a:xfrm>
        </p:grpSpPr>
        <p:sp>
          <p:nvSpPr>
            <p:cNvPr id="58" name="Rectangle 57"/>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59" name="Rectangle 58"/>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0" name="Rectangle 59"/>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1" name="Rectangle 60"/>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2" name="Rectangle 61"/>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3" name="Rectangle 62"/>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4" name="Rectangle 63"/>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5" name="Rectangle 64"/>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66" name="Rectangle 65"/>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67" name="Rectangle 66"/>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68" name="TextBox 67"/>
          <p:cNvSpPr txBox="1"/>
          <p:nvPr/>
        </p:nvSpPr>
        <p:spPr>
          <a:xfrm>
            <a:off x="1491859" y="1403988"/>
            <a:ext cx="942374" cy="300082"/>
          </a:xfrm>
          <a:prstGeom prst="rect">
            <a:avLst/>
          </a:prstGeom>
          <a:noFill/>
        </p:spPr>
        <p:txBody>
          <a:bodyPr wrap="none" rtlCol="0">
            <a:spAutoFit/>
          </a:bodyPr>
          <a:lstStyle/>
          <a:p>
            <a:r>
              <a:rPr lang="en-US" sz="1350" dirty="0"/>
              <a:t>Input layer</a:t>
            </a:r>
          </a:p>
        </p:txBody>
      </p:sp>
      <p:cxnSp>
        <p:nvCxnSpPr>
          <p:cNvPr id="70" name="Straight Connector 69"/>
          <p:cNvCxnSpPr/>
          <p:nvPr/>
        </p:nvCxnSpPr>
        <p:spPr>
          <a:xfrm>
            <a:off x="2043854" y="1781205"/>
            <a:ext cx="2389603" cy="136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2043854" y="3140128"/>
            <a:ext cx="2389602" cy="79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37561" y="3562393"/>
            <a:ext cx="2395895" cy="65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2043854" y="4223995"/>
            <a:ext cx="2389602" cy="1491049"/>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4081434" y="4582242"/>
            <a:ext cx="1075423" cy="300082"/>
          </a:xfrm>
          <a:prstGeom prst="rect">
            <a:avLst/>
          </a:prstGeom>
          <a:noFill/>
        </p:spPr>
        <p:txBody>
          <a:bodyPr wrap="none" rtlCol="0">
            <a:spAutoFit/>
          </a:bodyPr>
          <a:lstStyle/>
          <a:p>
            <a:r>
              <a:rPr lang="en-US" sz="1350" dirty="0"/>
              <a:t>Hidden layer</a:t>
            </a:r>
          </a:p>
        </p:txBody>
      </p:sp>
      <p:sp>
        <p:nvSpPr>
          <p:cNvPr id="83" name="TextBox 82"/>
          <p:cNvSpPr txBox="1"/>
          <p:nvPr/>
        </p:nvSpPr>
        <p:spPr>
          <a:xfrm>
            <a:off x="7464151" y="3588853"/>
            <a:ext cx="391454" cy="300082"/>
          </a:xfrm>
          <a:prstGeom prst="rect">
            <a:avLst/>
          </a:prstGeom>
          <a:noFill/>
        </p:spPr>
        <p:txBody>
          <a:bodyPr wrap="none" rtlCol="0">
            <a:spAutoFit/>
          </a:bodyPr>
          <a:lstStyle/>
          <a:p>
            <a:r>
              <a:rPr lang="en-US" sz="1350" dirty="0"/>
              <a:t>sat</a:t>
            </a:r>
          </a:p>
        </p:txBody>
      </p:sp>
      <p:cxnSp>
        <p:nvCxnSpPr>
          <p:cNvPr id="84" name="Straight Connector 83"/>
          <p:cNvCxnSpPr/>
          <p:nvPr/>
        </p:nvCxnSpPr>
        <p:spPr>
          <a:xfrm flipV="1">
            <a:off x="4639196" y="2850140"/>
            <a:ext cx="2395896" cy="28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639196" y="4212932"/>
            <a:ext cx="2395896" cy="421201"/>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623543" y="2415558"/>
            <a:ext cx="1072217" cy="300082"/>
          </a:xfrm>
          <a:prstGeom prst="rect">
            <a:avLst/>
          </a:prstGeom>
          <a:noFill/>
        </p:spPr>
        <p:txBody>
          <a:bodyPr wrap="none" rtlCol="0">
            <a:spAutoFit/>
          </a:bodyPr>
          <a:lstStyle/>
          <a:p>
            <a:r>
              <a:rPr lang="en-US" sz="1350" dirty="0"/>
              <a:t>Output layer</a:t>
            </a:r>
          </a:p>
        </p:txBody>
      </p:sp>
      <p:sp>
        <p:nvSpPr>
          <p:cNvPr id="74" name="TextBox 73"/>
          <p:cNvSpPr txBox="1"/>
          <p:nvPr/>
        </p:nvSpPr>
        <p:spPr>
          <a:xfrm>
            <a:off x="1197200" y="3321391"/>
            <a:ext cx="604653" cy="300082"/>
          </a:xfrm>
          <a:prstGeom prst="rect">
            <a:avLst/>
          </a:prstGeom>
          <a:noFill/>
        </p:spPr>
        <p:txBody>
          <a:bodyPr wrap="none" rtlCol="0">
            <a:spAutoFit/>
          </a:bodyPr>
          <a:lstStyle/>
          <a:p>
            <a:r>
              <a:rPr lang="en-US" sz="1350" dirty="0"/>
              <a:t>V-dim</a:t>
            </a:r>
          </a:p>
        </p:txBody>
      </p:sp>
      <p:sp>
        <p:nvSpPr>
          <p:cNvPr id="75" name="TextBox 74"/>
          <p:cNvSpPr txBox="1"/>
          <p:nvPr/>
        </p:nvSpPr>
        <p:spPr>
          <a:xfrm>
            <a:off x="1197200" y="5447581"/>
            <a:ext cx="604653" cy="300082"/>
          </a:xfrm>
          <a:prstGeom prst="rect">
            <a:avLst/>
          </a:prstGeom>
          <a:noFill/>
        </p:spPr>
        <p:txBody>
          <a:bodyPr wrap="none" rtlCol="0">
            <a:spAutoFit/>
          </a:bodyPr>
          <a:lstStyle/>
          <a:p>
            <a:r>
              <a:rPr lang="en-US" sz="1350" dirty="0"/>
              <a:t>V-dim</a:t>
            </a:r>
          </a:p>
        </p:txBody>
      </p:sp>
      <p:sp>
        <p:nvSpPr>
          <p:cNvPr id="77" name="TextBox 76"/>
          <p:cNvSpPr txBox="1"/>
          <p:nvPr/>
        </p:nvSpPr>
        <p:spPr>
          <a:xfrm>
            <a:off x="4271741" y="4845890"/>
            <a:ext cx="619080" cy="300082"/>
          </a:xfrm>
          <a:prstGeom prst="rect">
            <a:avLst/>
          </a:prstGeom>
          <a:noFill/>
        </p:spPr>
        <p:txBody>
          <a:bodyPr wrap="none" rtlCol="0">
            <a:spAutoFit/>
          </a:bodyPr>
          <a:lstStyle/>
          <a:p>
            <a:r>
              <a:rPr lang="en-US" sz="1350" dirty="0"/>
              <a:t>N-dim</a:t>
            </a:r>
          </a:p>
        </p:txBody>
      </p:sp>
      <p:sp>
        <p:nvSpPr>
          <p:cNvPr id="80" name="TextBox 79"/>
          <p:cNvSpPr txBox="1"/>
          <p:nvPr/>
        </p:nvSpPr>
        <p:spPr>
          <a:xfrm>
            <a:off x="7356958" y="4400003"/>
            <a:ext cx="604653" cy="300082"/>
          </a:xfrm>
          <a:prstGeom prst="rect">
            <a:avLst/>
          </a:prstGeom>
          <a:noFill/>
        </p:spPr>
        <p:txBody>
          <a:bodyPr wrap="none" rtlCol="0">
            <a:spAutoFit/>
          </a:bodyPr>
          <a:lstStyle/>
          <a:p>
            <a:r>
              <a:rPr lang="en-US" sz="1350" dirty="0"/>
              <a:t>V-dim</a:t>
            </a:r>
          </a:p>
        </p:txBody>
      </p:sp>
      <mc:AlternateContent xmlns:mc="http://schemas.openxmlformats.org/markup-compatibility/2006" xmlns:a14="http://schemas.microsoft.com/office/drawing/2010/main">
        <mc:Choice Requires="a14">
          <p:sp>
            <p:nvSpPr>
              <p:cNvPr id="98" name="TextBox 97"/>
              <p:cNvSpPr txBox="1"/>
              <p:nvPr/>
            </p:nvSpPr>
            <p:spPr>
              <a:xfrm rot="1413182">
                <a:off x="2030402" y="2789620"/>
                <a:ext cx="2504916" cy="422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𝑇</m:t>
                          </m:r>
                        </m:sup>
                      </m:sSubSup>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𝑐𝑎𝑡</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𝑐𝑎𝑡</m:t>
                          </m:r>
                        </m:sub>
                      </m:sSub>
                    </m:oMath>
                  </m:oMathPara>
                </a14:m>
                <a:endParaRPr lang="en-US" sz="2100" dirty="0"/>
              </a:p>
            </p:txBody>
          </p:sp>
        </mc:Choice>
        <mc:Fallback xmlns="">
          <p:sp>
            <p:nvSpPr>
              <p:cNvPr id="98" name="TextBox 97"/>
              <p:cNvSpPr txBox="1">
                <a:spLocks noRot="1" noChangeAspect="1" noMove="1" noResize="1" noEditPoints="1" noAdjustHandles="1" noChangeArrowheads="1" noChangeShapeType="1" noTextEdit="1"/>
              </p:cNvSpPr>
              <p:nvPr/>
            </p:nvSpPr>
            <p:spPr>
              <a:xfrm rot="1413182">
                <a:off x="2030402" y="2789620"/>
                <a:ext cx="2504916" cy="42203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rot="19631347">
                <a:off x="2133570" y="4232326"/>
                <a:ext cx="2356479" cy="422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𝑇</m:t>
                          </m:r>
                        </m:sup>
                      </m:sSubSup>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𝑜𝑛</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𝑜𝑛</m:t>
                          </m:r>
                        </m:sub>
                      </m:sSub>
                    </m:oMath>
                  </m:oMathPara>
                </a14:m>
                <a:endParaRPr lang="en-US" sz="2100" dirty="0"/>
              </a:p>
            </p:txBody>
          </p:sp>
        </mc:Choice>
        <mc:Fallback xmlns="">
          <p:sp>
            <p:nvSpPr>
              <p:cNvPr id="99" name="TextBox 98"/>
              <p:cNvSpPr txBox="1">
                <a:spLocks noRot="1" noChangeAspect="1" noMove="1" noResize="1" noEditPoints="1" noAdjustHandles="1" noChangeArrowheads="1" noChangeShapeType="1" noTextEdit="1"/>
              </p:cNvSpPr>
              <p:nvPr/>
            </p:nvSpPr>
            <p:spPr>
              <a:xfrm rot="19631347">
                <a:off x="2133570" y="4232326"/>
                <a:ext cx="2356479" cy="422039"/>
              </a:xfrm>
              <a:prstGeom prst="rect">
                <a:avLst/>
              </a:prstGeom>
              <a:blipFill>
                <a:blip r:embed="rId3"/>
                <a:stretch>
                  <a:fillRect/>
                </a:stretch>
              </a:blipFill>
            </p:spPr>
            <p:txBody>
              <a:bodyPr/>
              <a:lstStyle/>
              <a:p>
                <a:r>
                  <a:rPr lang="en-US">
                    <a:noFill/>
                  </a:rPr>
                  <a:t> </a:t>
                </a:r>
              </a:p>
            </p:txBody>
          </p:sp>
        </mc:Fallback>
      </mc:AlternateContent>
      <p:sp>
        <p:nvSpPr>
          <p:cNvPr id="100" name="TextBox 99"/>
          <p:cNvSpPr txBox="1"/>
          <p:nvPr/>
        </p:nvSpPr>
        <p:spPr>
          <a:xfrm>
            <a:off x="3921245" y="3579316"/>
            <a:ext cx="271228" cy="300082"/>
          </a:xfrm>
          <a:prstGeom prst="rect">
            <a:avLst/>
          </a:prstGeom>
          <a:noFill/>
        </p:spPr>
        <p:txBody>
          <a:bodyPr wrap="none" rtlCol="0">
            <a:spAutoFit/>
          </a:bodyPr>
          <a:lstStyle/>
          <a:p>
            <a:r>
              <a:rPr lang="en-US" sz="1350" dirty="0"/>
              <a:t>+</a:t>
            </a:r>
          </a:p>
        </p:txBody>
      </p:sp>
      <mc:AlternateContent xmlns:mc="http://schemas.openxmlformats.org/markup-compatibility/2006" xmlns:a14="http://schemas.microsoft.com/office/drawing/2010/main">
        <mc:Choice Requires="a14">
          <p:sp>
            <p:nvSpPr>
              <p:cNvPr id="101" name="TextBox 100"/>
              <p:cNvSpPr txBox="1"/>
              <p:nvPr/>
            </p:nvSpPr>
            <p:spPr>
              <a:xfrm>
                <a:off x="4573989" y="3476420"/>
                <a:ext cx="1307153" cy="4683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1350" i="1">
                              <a:latin typeface="Cambria Math" panose="02040503050406030204" pitchFamily="18" charset="0"/>
                            </a:rPr>
                          </m:ctrlPr>
                        </m:accPr>
                        <m:e>
                          <m:r>
                            <a:rPr lang="en-US" sz="1350" i="1">
                              <a:latin typeface="Cambria Math" panose="02040503050406030204" pitchFamily="18" charset="0"/>
                            </a:rPr>
                            <m:t>𝑣</m:t>
                          </m:r>
                        </m:e>
                      </m:acc>
                      <m:r>
                        <a:rPr lang="en-US" sz="1350" i="1">
                          <a:latin typeface="Cambria Math" panose="02040503050406030204" pitchFamily="18" charset="0"/>
                        </a:rPr>
                        <m:t>=</m:t>
                      </m:r>
                      <m:f>
                        <m:fPr>
                          <m:ctrlPr>
                            <a:rPr lang="en-US" sz="1350" i="1">
                              <a:latin typeface="Cambria Math" panose="02040503050406030204" pitchFamily="18" charset="0"/>
                            </a:rPr>
                          </m:ctrlPr>
                        </m:fPr>
                        <m:num>
                          <m:sSub>
                            <m:sSubPr>
                              <m:ctrlPr>
                                <a:rPr lang="en-US" sz="1350" i="1">
                                  <a:latin typeface="Cambria Math" panose="02040503050406030204" pitchFamily="18" charset="0"/>
                                </a:rPr>
                              </m:ctrlPr>
                            </m:sSubPr>
                            <m:e>
                              <m:r>
                                <a:rPr lang="en-US" sz="1350" i="1">
                                  <a:latin typeface="Cambria Math" panose="02040503050406030204" pitchFamily="18" charset="0"/>
                                </a:rPr>
                                <m:t>𝑣</m:t>
                              </m:r>
                            </m:e>
                            <m:sub>
                              <m:r>
                                <a:rPr lang="en-US" sz="1350" i="1">
                                  <a:latin typeface="Cambria Math" panose="02040503050406030204" pitchFamily="18" charset="0"/>
                                </a:rPr>
                                <m:t>𝑐𝑎𝑡</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𝑣</m:t>
                              </m:r>
                            </m:e>
                            <m:sub>
                              <m:r>
                                <a:rPr lang="en-US" sz="1350" i="1">
                                  <a:latin typeface="Cambria Math" panose="02040503050406030204" pitchFamily="18" charset="0"/>
                                </a:rPr>
                                <m:t>𝑜𝑛</m:t>
                              </m:r>
                            </m:sub>
                          </m:sSub>
                        </m:num>
                        <m:den>
                          <m:r>
                            <a:rPr lang="en-US" sz="1350" i="1">
                              <a:latin typeface="Cambria Math" panose="02040503050406030204" pitchFamily="18" charset="0"/>
                            </a:rPr>
                            <m:t>2</m:t>
                          </m:r>
                        </m:den>
                      </m:f>
                    </m:oMath>
                  </m:oMathPara>
                </a14:m>
                <a:endParaRPr lang="en-US" sz="1350" dirty="0"/>
              </a:p>
            </p:txBody>
          </p:sp>
        </mc:Choice>
        <mc:Fallback xmlns="">
          <p:sp>
            <p:nvSpPr>
              <p:cNvPr id="101" name="TextBox 100"/>
              <p:cNvSpPr txBox="1">
                <a:spLocks noRot="1" noChangeAspect="1" noMove="1" noResize="1" noEditPoints="1" noAdjustHandles="1" noChangeArrowheads="1" noChangeShapeType="1" noTextEdit="1"/>
              </p:cNvSpPr>
              <p:nvPr/>
            </p:nvSpPr>
            <p:spPr>
              <a:xfrm>
                <a:off x="4573989" y="3476420"/>
                <a:ext cx="1307153" cy="468333"/>
              </a:xfrm>
              <a:prstGeom prst="rect">
                <a:avLst/>
              </a:prstGeom>
              <a:blipFill>
                <a:blip r:embed="rId4"/>
                <a:stretch>
                  <a:fillRect b="-2597"/>
                </a:stretch>
              </a:blipFill>
            </p:spPr>
            <p:txBody>
              <a:bodyPr/>
              <a:lstStyle/>
              <a:p>
                <a:r>
                  <a:rPr lang="en-US">
                    <a:noFill/>
                  </a:rPr>
                  <a:t> </a:t>
                </a:r>
              </a:p>
            </p:txBody>
          </p:sp>
        </mc:Fallback>
      </mc:AlternateContent>
      <p:graphicFrame>
        <p:nvGraphicFramePr>
          <p:cNvPr id="2" name="Table 1"/>
          <p:cNvGraphicFramePr>
            <a:graphicFrameLocks noGrp="1"/>
          </p:cNvGraphicFramePr>
          <p:nvPr/>
        </p:nvGraphicFramePr>
        <p:xfrm>
          <a:off x="2536924" y="1255867"/>
          <a:ext cx="2468880" cy="1234440"/>
        </p:xfrm>
        <a:graphic>
          <a:graphicData uri="http://schemas.openxmlformats.org/drawingml/2006/table">
            <a:tbl>
              <a:tblPr firstRow="1" bandRow="1">
                <a:tableStyleId>{69CF1AB2-1976-4502-BF36-3FF5EA218861}</a:tableStyleId>
              </a:tblPr>
              <a:tblGrid>
                <a:gridCol w="246888">
                  <a:extLst>
                    <a:ext uri="{9D8B030D-6E8A-4147-A177-3AD203B41FA5}">
                      <a16:colId xmlns:a16="http://schemas.microsoft.com/office/drawing/2014/main" val="4253241636"/>
                    </a:ext>
                  </a:extLst>
                </a:gridCol>
                <a:gridCol w="246888">
                  <a:extLst>
                    <a:ext uri="{9D8B030D-6E8A-4147-A177-3AD203B41FA5}">
                      <a16:colId xmlns:a16="http://schemas.microsoft.com/office/drawing/2014/main" val="4278168359"/>
                    </a:ext>
                  </a:extLst>
                </a:gridCol>
                <a:gridCol w="246888">
                  <a:extLst>
                    <a:ext uri="{9D8B030D-6E8A-4147-A177-3AD203B41FA5}">
                      <a16:colId xmlns:a16="http://schemas.microsoft.com/office/drawing/2014/main" val="1775200123"/>
                    </a:ext>
                  </a:extLst>
                </a:gridCol>
                <a:gridCol w="246888">
                  <a:extLst>
                    <a:ext uri="{9D8B030D-6E8A-4147-A177-3AD203B41FA5}">
                      <a16:colId xmlns:a16="http://schemas.microsoft.com/office/drawing/2014/main" val="3058570661"/>
                    </a:ext>
                  </a:extLst>
                </a:gridCol>
                <a:gridCol w="246888">
                  <a:extLst>
                    <a:ext uri="{9D8B030D-6E8A-4147-A177-3AD203B41FA5}">
                      <a16:colId xmlns:a16="http://schemas.microsoft.com/office/drawing/2014/main" val="3635929464"/>
                    </a:ext>
                  </a:extLst>
                </a:gridCol>
                <a:gridCol w="246888">
                  <a:extLst>
                    <a:ext uri="{9D8B030D-6E8A-4147-A177-3AD203B41FA5}">
                      <a16:colId xmlns:a16="http://schemas.microsoft.com/office/drawing/2014/main" val="1060927547"/>
                    </a:ext>
                  </a:extLst>
                </a:gridCol>
                <a:gridCol w="246888">
                  <a:extLst>
                    <a:ext uri="{9D8B030D-6E8A-4147-A177-3AD203B41FA5}">
                      <a16:colId xmlns:a16="http://schemas.microsoft.com/office/drawing/2014/main" val="2648937507"/>
                    </a:ext>
                  </a:extLst>
                </a:gridCol>
                <a:gridCol w="246888">
                  <a:extLst>
                    <a:ext uri="{9D8B030D-6E8A-4147-A177-3AD203B41FA5}">
                      <a16:colId xmlns:a16="http://schemas.microsoft.com/office/drawing/2014/main" val="3865230097"/>
                    </a:ext>
                  </a:extLst>
                </a:gridCol>
                <a:gridCol w="246888">
                  <a:extLst>
                    <a:ext uri="{9D8B030D-6E8A-4147-A177-3AD203B41FA5}">
                      <a16:colId xmlns:a16="http://schemas.microsoft.com/office/drawing/2014/main" val="2604712063"/>
                    </a:ext>
                  </a:extLst>
                </a:gridCol>
                <a:gridCol w="246888">
                  <a:extLst>
                    <a:ext uri="{9D8B030D-6E8A-4147-A177-3AD203B41FA5}">
                      <a16:colId xmlns:a16="http://schemas.microsoft.com/office/drawing/2014/main" val="3797226581"/>
                    </a:ext>
                  </a:extLst>
                </a:gridCol>
              </a:tblGrid>
              <a:tr h="246888">
                <a:tc>
                  <a:txBody>
                    <a:bodyPr/>
                    <a:lstStyle/>
                    <a:p>
                      <a:pPr algn="ctr"/>
                      <a:r>
                        <a:rPr lang="en-US" sz="900" b="0" dirty="0"/>
                        <a:t>0.1</a:t>
                      </a:r>
                    </a:p>
                  </a:txBody>
                  <a:tcPr marL="0" marR="0" marT="0" marB="0" anchor="ctr">
                    <a:solidFill>
                      <a:schemeClr val="bg1"/>
                    </a:solidFill>
                  </a:tcPr>
                </a:tc>
                <a:tc>
                  <a:txBody>
                    <a:bodyPr/>
                    <a:lstStyle/>
                    <a:p>
                      <a:pPr algn="ctr"/>
                      <a:r>
                        <a:rPr lang="en-US" sz="900" b="1" dirty="0">
                          <a:solidFill>
                            <a:srgbClr val="FF0000"/>
                          </a:solidFill>
                        </a:rPr>
                        <a:t>2.4</a:t>
                      </a:r>
                    </a:p>
                  </a:txBody>
                  <a:tcPr marL="0" marR="0" marT="0" marB="0" anchor="ctr">
                    <a:solidFill>
                      <a:schemeClr val="bg1"/>
                    </a:solidFill>
                  </a:tcPr>
                </a:tc>
                <a:tc>
                  <a:txBody>
                    <a:bodyPr/>
                    <a:lstStyle/>
                    <a:p>
                      <a:pPr algn="ctr"/>
                      <a:r>
                        <a:rPr lang="en-US" sz="900" b="0" dirty="0"/>
                        <a:t>1.6</a:t>
                      </a:r>
                    </a:p>
                  </a:txBody>
                  <a:tcPr marL="0" marR="0" marT="0" marB="0" anchor="ctr">
                    <a:solidFill>
                      <a:schemeClr val="bg1"/>
                    </a:solidFill>
                  </a:tcPr>
                </a:tc>
                <a:tc>
                  <a:txBody>
                    <a:bodyPr/>
                    <a:lstStyle/>
                    <a:p>
                      <a:pPr algn="ctr"/>
                      <a:r>
                        <a:rPr lang="en-US" sz="900" b="0" dirty="0"/>
                        <a:t>1.8</a:t>
                      </a:r>
                    </a:p>
                  </a:txBody>
                  <a:tcPr marL="0" marR="0" marT="0" marB="0" anchor="ctr">
                    <a:solidFill>
                      <a:schemeClr val="bg1"/>
                    </a:solidFill>
                  </a:tcPr>
                </a:tc>
                <a:tc>
                  <a:txBody>
                    <a:bodyPr/>
                    <a:lstStyle/>
                    <a:p>
                      <a:pPr algn="ctr"/>
                      <a:r>
                        <a:rPr lang="en-US" sz="900" b="0" dirty="0"/>
                        <a:t>0.5</a:t>
                      </a:r>
                    </a:p>
                  </a:txBody>
                  <a:tcPr marL="0" marR="0" marT="0" marB="0" anchor="ctr">
                    <a:solidFill>
                      <a:schemeClr val="bg1"/>
                    </a:solidFill>
                  </a:tcPr>
                </a:tc>
                <a:tc>
                  <a:txBody>
                    <a:bodyPr/>
                    <a:lstStyle/>
                    <a:p>
                      <a:pPr algn="ctr"/>
                      <a:r>
                        <a:rPr lang="en-US" sz="900" b="0" dirty="0"/>
                        <a:t>0.9</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3.2</a:t>
                      </a:r>
                    </a:p>
                  </a:txBody>
                  <a:tcPr marL="0" marR="0" marT="0" marB="0" anchor="ctr">
                    <a:solidFill>
                      <a:schemeClr val="bg1"/>
                    </a:solidFill>
                  </a:tcPr>
                </a:tc>
                <a:extLst>
                  <a:ext uri="{0D108BD9-81ED-4DB2-BD59-A6C34878D82A}">
                    <a16:rowId xmlns:a16="http://schemas.microsoft.com/office/drawing/2014/main" val="1811048262"/>
                  </a:ext>
                </a:extLst>
              </a:tr>
              <a:tr h="246888">
                <a:tc>
                  <a:txBody>
                    <a:bodyPr/>
                    <a:lstStyle/>
                    <a:p>
                      <a:pPr algn="ctr"/>
                      <a:r>
                        <a:rPr lang="en-US" sz="900" b="0" dirty="0"/>
                        <a:t>0.5</a:t>
                      </a:r>
                    </a:p>
                  </a:txBody>
                  <a:tcPr marL="0" marR="0" marT="0" marB="0" anchor="ctr">
                    <a:solidFill>
                      <a:schemeClr val="bg1"/>
                    </a:solidFill>
                  </a:tcPr>
                </a:tc>
                <a:tc>
                  <a:txBody>
                    <a:bodyPr/>
                    <a:lstStyle/>
                    <a:p>
                      <a:pPr algn="ctr"/>
                      <a:r>
                        <a:rPr lang="en-US" sz="900" b="1" dirty="0">
                          <a:solidFill>
                            <a:srgbClr val="FF0000"/>
                          </a:solidFill>
                        </a:rPr>
                        <a:t>2.6</a:t>
                      </a:r>
                    </a:p>
                  </a:txBody>
                  <a:tcPr marL="0" marR="0" marT="0" marB="0" anchor="ctr">
                    <a:solidFill>
                      <a:schemeClr val="bg1"/>
                    </a:solidFill>
                  </a:tcPr>
                </a:tc>
                <a:tc>
                  <a:txBody>
                    <a:bodyPr/>
                    <a:lstStyle/>
                    <a:p>
                      <a:pPr algn="ctr"/>
                      <a:r>
                        <a:rPr lang="en-US" sz="900" b="0" dirty="0"/>
                        <a:t>1.4</a:t>
                      </a:r>
                    </a:p>
                  </a:txBody>
                  <a:tcPr marL="0" marR="0" marT="0" marB="0" anchor="ctr">
                    <a:solidFill>
                      <a:schemeClr val="bg1"/>
                    </a:solidFill>
                  </a:tcPr>
                </a:tc>
                <a:tc>
                  <a:txBody>
                    <a:bodyPr/>
                    <a:lstStyle/>
                    <a:p>
                      <a:pPr algn="ctr"/>
                      <a:r>
                        <a:rPr lang="en-US" sz="900" b="0" dirty="0"/>
                        <a:t>2.9</a:t>
                      </a:r>
                    </a:p>
                  </a:txBody>
                  <a:tcPr marL="0" marR="0" marT="0" marB="0" anchor="ctr">
                    <a:solidFill>
                      <a:schemeClr val="bg1"/>
                    </a:solidFill>
                  </a:tcPr>
                </a:tc>
                <a:tc>
                  <a:txBody>
                    <a:bodyPr/>
                    <a:lstStyle/>
                    <a:p>
                      <a:pPr algn="ctr"/>
                      <a:r>
                        <a:rPr lang="en-US" sz="900" b="0" dirty="0"/>
                        <a:t>1.5</a:t>
                      </a:r>
                    </a:p>
                  </a:txBody>
                  <a:tcPr marL="0" marR="0" marT="0" marB="0" anchor="ctr">
                    <a:solidFill>
                      <a:schemeClr val="bg1"/>
                    </a:solidFill>
                  </a:tcPr>
                </a:tc>
                <a:tc>
                  <a:txBody>
                    <a:bodyPr/>
                    <a:lstStyle/>
                    <a:p>
                      <a:pPr algn="ctr"/>
                      <a:r>
                        <a:rPr lang="en-US" sz="900" b="0" dirty="0"/>
                        <a:t>3.6</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6.1</a:t>
                      </a:r>
                    </a:p>
                  </a:txBody>
                  <a:tcPr marL="0" marR="0" marT="0" marB="0" anchor="ctr">
                    <a:solidFill>
                      <a:schemeClr val="bg1"/>
                    </a:solidFill>
                  </a:tcPr>
                </a:tc>
                <a:extLst>
                  <a:ext uri="{0D108BD9-81ED-4DB2-BD59-A6C34878D82A}">
                    <a16:rowId xmlns:a16="http://schemas.microsoft.com/office/drawing/2014/main" val="1623160804"/>
                  </a:ext>
                </a:extLst>
              </a:tr>
              <a:tr h="246888">
                <a:tc>
                  <a:txBody>
                    <a:bodyPr/>
                    <a:lstStyle/>
                    <a:p>
                      <a:pPr algn="ctr"/>
                      <a:r>
                        <a:rPr lang="en-US" sz="900" b="0" dirty="0"/>
                        <a:t>…</a:t>
                      </a:r>
                    </a:p>
                  </a:txBody>
                  <a:tcPr marL="0" marR="0" marT="0" marB="0" anchor="ctr">
                    <a:solidFill>
                      <a:schemeClr val="bg1"/>
                    </a:solidFill>
                  </a:tcPr>
                </a:tc>
                <a:tc>
                  <a:txBody>
                    <a:bodyPr/>
                    <a:lstStyle/>
                    <a:p>
                      <a:pPr algn="ctr"/>
                      <a:r>
                        <a:rPr lang="en-US" sz="900" b="1" dirty="0">
                          <a:solidFill>
                            <a:srgbClr val="FF0000"/>
                          </a:solidFill>
                        </a:rPr>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extLst>
                  <a:ext uri="{0D108BD9-81ED-4DB2-BD59-A6C34878D82A}">
                    <a16:rowId xmlns:a16="http://schemas.microsoft.com/office/drawing/2014/main" val="4268311445"/>
                  </a:ext>
                </a:extLst>
              </a:tr>
              <a:tr h="246888">
                <a:tc>
                  <a:txBody>
                    <a:bodyPr/>
                    <a:lstStyle/>
                    <a:p>
                      <a:pPr algn="ctr"/>
                      <a:r>
                        <a:rPr lang="en-US" sz="900" b="0" dirty="0"/>
                        <a:t>…</a:t>
                      </a:r>
                    </a:p>
                  </a:txBody>
                  <a:tcPr marL="0" marR="0" marT="0" marB="0" anchor="ctr">
                    <a:solidFill>
                      <a:schemeClr val="bg1"/>
                    </a:solidFill>
                  </a:tcPr>
                </a:tc>
                <a:tc>
                  <a:txBody>
                    <a:bodyPr/>
                    <a:lstStyle/>
                    <a:p>
                      <a:pPr algn="ctr"/>
                      <a:r>
                        <a:rPr lang="en-US" sz="900" b="1" dirty="0">
                          <a:solidFill>
                            <a:srgbClr val="FF0000"/>
                          </a:solidFill>
                        </a:rPr>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extLst>
                  <a:ext uri="{0D108BD9-81ED-4DB2-BD59-A6C34878D82A}">
                    <a16:rowId xmlns:a16="http://schemas.microsoft.com/office/drawing/2014/main" val="3457582356"/>
                  </a:ext>
                </a:extLst>
              </a:tr>
              <a:tr h="246888">
                <a:tc>
                  <a:txBody>
                    <a:bodyPr/>
                    <a:lstStyle/>
                    <a:p>
                      <a:pPr algn="ctr"/>
                      <a:r>
                        <a:rPr lang="en-US" sz="900" b="0" dirty="0"/>
                        <a:t>0.6</a:t>
                      </a:r>
                    </a:p>
                  </a:txBody>
                  <a:tcPr marL="0" marR="0" marT="0" marB="0" anchor="ctr">
                    <a:solidFill>
                      <a:schemeClr val="bg1"/>
                    </a:solidFill>
                  </a:tcPr>
                </a:tc>
                <a:tc>
                  <a:txBody>
                    <a:bodyPr/>
                    <a:lstStyle/>
                    <a:p>
                      <a:pPr algn="ctr"/>
                      <a:r>
                        <a:rPr lang="en-US" sz="900" b="1" dirty="0">
                          <a:solidFill>
                            <a:srgbClr val="FF0000"/>
                          </a:solidFill>
                        </a:rPr>
                        <a:t>1.8</a:t>
                      </a:r>
                    </a:p>
                  </a:txBody>
                  <a:tcPr marL="0" marR="0" marT="0" marB="0" anchor="ctr">
                    <a:solidFill>
                      <a:schemeClr val="bg1"/>
                    </a:solidFill>
                  </a:tcPr>
                </a:tc>
                <a:tc>
                  <a:txBody>
                    <a:bodyPr/>
                    <a:lstStyle/>
                    <a:p>
                      <a:pPr algn="ctr"/>
                      <a:r>
                        <a:rPr lang="en-US" sz="900" b="0" dirty="0"/>
                        <a:t>2.7</a:t>
                      </a:r>
                    </a:p>
                  </a:txBody>
                  <a:tcPr marL="0" marR="0" marT="0" marB="0" anchor="ctr">
                    <a:solidFill>
                      <a:schemeClr val="bg1"/>
                    </a:solidFill>
                  </a:tcPr>
                </a:tc>
                <a:tc>
                  <a:txBody>
                    <a:bodyPr/>
                    <a:lstStyle/>
                    <a:p>
                      <a:pPr algn="ctr"/>
                      <a:r>
                        <a:rPr lang="en-US" sz="900" b="0" dirty="0"/>
                        <a:t>1.9</a:t>
                      </a:r>
                    </a:p>
                  </a:txBody>
                  <a:tcPr marL="0" marR="0" marT="0" marB="0" anchor="ctr">
                    <a:solidFill>
                      <a:schemeClr val="bg1"/>
                    </a:solidFill>
                  </a:tcPr>
                </a:tc>
                <a:tc>
                  <a:txBody>
                    <a:bodyPr/>
                    <a:lstStyle/>
                    <a:p>
                      <a:pPr algn="ctr"/>
                      <a:r>
                        <a:rPr lang="en-US" sz="900" b="0" dirty="0"/>
                        <a:t>2.4</a:t>
                      </a:r>
                    </a:p>
                  </a:txBody>
                  <a:tcPr marL="0" marR="0" marT="0" marB="0" anchor="ctr">
                    <a:solidFill>
                      <a:schemeClr val="bg1"/>
                    </a:solidFill>
                  </a:tcPr>
                </a:tc>
                <a:tc>
                  <a:txBody>
                    <a:bodyPr/>
                    <a:lstStyle/>
                    <a:p>
                      <a:pPr algn="ctr"/>
                      <a:r>
                        <a:rPr lang="en-US" sz="900" b="0" dirty="0"/>
                        <a:t>2.0</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1.2</a:t>
                      </a:r>
                    </a:p>
                  </a:txBody>
                  <a:tcPr marL="0" marR="0" marT="0" marB="0" anchor="ctr">
                    <a:solidFill>
                      <a:schemeClr val="bg1"/>
                    </a:solidFill>
                  </a:tcPr>
                </a:tc>
                <a:extLst>
                  <a:ext uri="{0D108BD9-81ED-4DB2-BD59-A6C34878D82A}">
                    <a16:rowId xmlns:a16="http://schemas.microsoft.com/office/drawing/2014/main" val="633999658"/>
                  </a:ext>
                </a:extLst>
              </a:tr>
            </a:tbl>
          </a:graphicData>
        </a:graphic>
      </p:graphicFrame>
      <mc:AlternateContent xmlns:mc="http://schemas.openxmlformats.org/markup-compatibility/2006" xmlns:a14="http://schemas.microsoft.com/office/drawing/2010/main">
        <mc:Choice Requires="a14">
          <p:sp>
            <p:nvSpPr>
              <p:cNvPr id="157" name="TextBox 156"/>
              <p:cNvSpPr txBox="1"/>
              <p:nvPr/>
            </p:nvSpPr>
            <p:spPr>
              <a:xfrm>
                <a:off x="5053939" y="1734834"/>
                <a:ext cx="346570" cy="30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m:t>
                      </m:r>
                    </m:oMath>
                  </m:oMathPara>
                </a14:m>
                <a:endParaRPr lang="en-US" sz="1350" dirty="0"/>
              </a:p>
            </p:txBody>
          </p:sp>
        </mc:Choice>
        <mc:Fallback xmlns="">
          <p:sp>
            <p:nvSpPr>
              <p:cNvPr id="157" name="TextBox 156"/>
              <p:cNvSpPr txBox="1">
                <a:spLocks noRot="1" noChangeAspect="1" noMove="1" noResize="1" noEditPoints="1" noAdjustHandles="1" noChangeArrowheads="1" noChangeShapeType="1" noTextEdit="1"/>
              </p:cNvSpPr>
              <p:nvPr/>
            </p:nvSpPr>
            <p:spPr>
              <a:xfrm>
                <a:off x="5053939" y="1734834"/>
                <a:ext cx="346570" cy="300082"/>
              </a:xfrm>
              <a:prstGeom prst="rect">
                <a:avLst/>
              </a:prstGeom>
              <a:blipFill>
                <a:blip r:embed="rId5"/>
                <a:stretch>
                  <a:fillRect/>
                </a:stretch>
              </a:blipFill>
            </p:spPr>
            <p:txBody>
              <a:bodyPr/>
              <a:lstStyle/>
              <a:p>
                <a:r>
                  <a:rPr lang="en-US">
                    <a:noFill/>
                  </a:rPr>
                  <a:t> </a:t>
                </a:r>
              </a:p>
            </p:txBody>
          </p:sp>
        </mc:Fallback>
      </mc:AlternateContent>
      <p:grpSp>
        <p:nvGrpSpPr>
          <p:cNvPr id="159" name="Group 158"/>
          <p:cNvGrpSpPr/>
          <p:nvPr/>
        </p:nvGrpSpPr>
        <p:grpSpPr>
          <a:xfrm>
            <a:off x="5404082" y="1253174"/>
            <a:ext cx="205740" cy="1783080"/>
            <a:chOff x="1800225" y="419100"/>
            <a:chExt cx="182880" cy="1828800"/>
          </a:xfrm>
        </p:grpSpPr>
        <p:sp>
          <p:nvSpPr>
            <p:cNvPr id="160" name="Rectangle 159"/>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1" name="Rectangle 160"/>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62" name="Rectangle 161"/>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3" name="Rectangle 162"/>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4" name="Rectangle 163"/>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5" name="Rectangle 16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6" name="Rectangle 16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7" name="Rectangle 16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8" name="Rectangle 16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69" name="Rectangle 16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mc:AlternateContent xmlns:mc="http://schemas.openxmlformats.org/markup-compatibility/2006" xmlns:a14="http://schemas.microsoft.com/office/drawing/2010/main">
        <mc:Choice Requires="a14">
          <p:sp>
            <p:nvSpPr>
              <p:cNvPr id="170" name="TextBox 169"/>
              <p:cNvSpPr txBox="1"/>
              <p:nvPr/>
            </p:nvSpPr>
            <p:spPr>
              <a:xfrm>
                <a:off x="3364441" y="843212"/>
                <a:ext cx="3335272" cy="422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𝑇</m:t>
                          </m:r>
                        </m:sup>
                      </m:sSubSup>
                      <m:r>
                        <a:rPr lang="en-US" sz="2100" i="1">
                          <a:latin typeface="Cambria Math" panose="02040503050406030204" pitchFamily="18" charset="0"/>
                        </a:rPr>
                        <m:t>              ×</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𝑐𝑎𝑡</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𝑐𝑎𝑡</m:t>
                          </m:r>
                        </m:sub>
                      </m:sSub>
                    </m:oMath>
                  </m:oMathPara>
                </a14:m>
                <a:endParaRPr lang="en-US" sz="2100" dirty="0"/>
              </a:p>
            </p:txBody>
          </p:sp>
        </mc:Choice>
        <mc:Fallback xmlns="">
          <p:sp>
            <p:nvSpPr>
              <p:cNvPr id="170" name="TextBox 169"/>
              <p:cNvSpPr txBox="1">
                <a:spLocks noRot="1" noChangeAspect="1" noMove="1" noResize="1" noEditPoints="1" noAdjustHandles="1" noChangeArrowheads="1" noChangeShapeType="1" noTextEdit="1"/>
              </p:cNvSpPr>
              <p:nvPr/>
            </p:nvSpPr>
            <p:spPr>
              <a:xfrm>
                <a:off x="3364441" y="843212"/>
                <a:ext cx="3335272" cy="422039"/>
              </a:xfrm>
              <a:prstGeom prst="rect">
                <a:avLst/>
              </a:prstGeom>
              <a:blipFill>
                <a:blip r:embed="rId6"/>
                <a:stretch>
                  <a:fillRect/>
                </a:stretch>
              </a:blipFill>
            </p:spPr>
            <p:txBody>
              <a:bodyPr/>
              <a:lstStyle/>
              <a:p>
                <a:r>
                  <a:rPr lang="en-US">
                    <a:noFill/>
                  </a:rPr>
                  <a:t> </a:t>
                </a:r>
              </a:p>
            </p:txBody>
          </p:sp>
        </mc:Fallback>
      </mc:AlternateContent>
      <p:graphicFrame>
        <p:nvGraphicFramePr>
          <p:cNvPr id="3" name="Table 2"/>
          <p:cNvGraphicFramePr>
            <a:graphicFrameLocks noGrp="1"/>
          </p:cNvGraphicFramePr>
          <p:nvPr/>
        </p:nvGraphicFramePr>
        <p:xfrm>
          <a:off x="6114243" y="1257515"/>
          <a:ext cx="246888" cy="1234440"/>
        </p:xfrm>
        <a:graphic>
          <a:graphicData uri="http://schemas.openxmlformats.org/drawingml/2006/table">
            <a:tbl>
              <a:tblPr firstRow="1" bandRow="1">
                <a:tableStyleId>{69CF1AB2-1976-4502-BF36-3FF5EA218861}</a:tableStyleId>
              </a:tblPr>
              <a:tblGrid>
                <a:gridCol w="246888">
                  <a:extLst>
                    <a:ext uri="{9D8B030D-6E8A-4147-A177-3AD203B41FA5}">
                      <a16:colId xmlns:a16="http://schemas.microsoft.com/office/drawing/2014/main" val="4255159121"/>
                    </a:ext>
                  </a:extLst>
                </a:gridCol>
              </a:tblGrid>
              <a:tr h="246888">
                <a:tc>
                  <a:txBody>
                    <a:bodyPr/>
                    <a:lstStyle/>
                    <a:p>
                      <a:pPr algn="ctr"/>
                      <a:r>
                        <a:rPr lang="en-US" sz="900" b="1" dirty="0">
                          <a:solidFill>
                            <a:srgbClr val="FF0000"/>
                          </a:solidFill>
                        </a:rPr>
                        <a:t>2.4</a:t>
                      </a:r>
                    </a:p>
                  </a:txBody>
                  <a:tcPr marL="0" marR="0" marT="0" marB="0" anchor="ctr">
                    <a:solidFill>
                      <a:schemeClr val="bg1"/>
                    </a:solidFill>
                  </a:tcPr>
                </a:tc>
                <a:extLst>
                  <a:ext uri="{0D108BD9-81ED-4DB2-BD59-A6C34878D82A}">
                    <a16:rowId xmlns:a16="http://schemas.microsoft.com/office/drawing/2014/main" val="2404443869"/>
                  </a:ext>
                </a:extLst>
              </a:tr>
              <a:tr h="246888">
                <a:tc>
                  <a:txBody>
                    <a:bodyPr/>
                    <a:lstStyle/>
                    <a:p>
                      <a:pPr algn="ctr"/>
                      <a:r>
                        <a:rPr lang="en-US" sz="900" b="1" dirty="0">
                          <a:solidFill>
                            <a:srgbClr val="FF0000"/>
                          </a:solidFill>
                        </a:rPr>
                        <a:t>2.6</a:t>
                      </a:r>
                    </a:p>
                  </a:txBody>
                  <a:tcPr marL="0" marR="0" marT="0" marB="0" anchor="ctr">
                    <a:solidFill>
                      <a:schemeClr val="bg1"/>
                    </a:solidFill>
                  </a:tcPr>
                </a:tc>
                <a:extLst>
                  <a:ext uri="{0D108BD9-81ED-4DB2-BD59-A6C34878D82A}">
                    <a16:rowId xmlns:a16="http://schemas.microsoft.com/office/drawing/2014/main" val="4045244593"/>
                  </a:ext>
                </a:extLst>
              </a:tr>
              <a:tr h="246888">
                <a:tc>
                  <a:txBody>
                    <a:bodyPr/>
                    <a:lstStyle/>
                    <a:p>
                      <a:pPr algn="ctr"/>
                      <a:r>
                        <a:rPr lang="en-US" sz="900" b="1" dirty="0">
                          <a:solidFill>
                            <a:srgbClr val="FF0000"/>
                          </a:solidFill>
                        </a:rPr>
                        <a:t>…</a:t>
                      </a:r>
                    </a:p>
                  </a:txBody>
                  <a:tcPr marL="0" marR="0" marT="0" marB="0" anchor="ctr">
                    <a:solidFill>
                      <a:schemeClr val="bg1"/>
                    </a:solidFill>
                  </a:tcPr>
                </a:tc>
                <a:extLst>
                  <a:ext uri="{0D108BD9-81ED-4DB2-BD59-A6C34878D82A}">
                    <a16:rowId xmlns:a16="http://schemas.microsoft.com/office/drawing/2014/main" val="2752563613"/>
                  </a:ext>
                </a:extLst>
              </a:tr>
              <a:tr h="246888">
                <a:tc>
                  <a:txBody>
                    <a:bodyPr/>
                    <a:lstStyle/>
                    <a:p>
                      <a:pPr algn="ctr"/>
                      <a:r>
                        <a:rPr lang="en-US" sz="900" b="1" dirty="0">
                          <a:solidFill>
                            <a:srgbClr val="FF0000"/>
                          </a:solidFill>
                        </a:rPr>
                        <a:t>…</a:t>
                      </a:r>
                    </a:p>
                  </a:txBody>
                  <a:tcPr marL="0" marR="0" marT="0" marB="0" anchor="ctr">
                    <a:solidFill>
                      <a:schemeClr val="bg1"/>
                    </a:solidFill>
                  </a:tcPr>
                </a:tc>
                <a:extLst>
                  <a:ext uri="{0D108BD9-81ED-4DB2-BD59-A6C34878D82A}">
                    <a16:rowId xmlns:a16="http://schemas.microsoft.com/office/drawing/2014/main" val="201681552"/>
                  </a:ext>
                </a:extLst>
              </a:tr>
              <a:tr h="246888">
                <a:tc>
                  <a:txBody>
                    <a:bodyPr/>
                    <a:lstStyle/>
                    <a:p>
                      <a:pPr algn="ctr"/>
                      <a:r>
                        <a:rPr lang="en-US" sz="900" b="1" dirty="0">
                          <a:solidFill>
                            <a:srgbClr val="FF0000"/>
                          </a:solidFill>
                        </a:rPr>
                        <a:t>1.8</a:t>
                      </a:r>
                    </a:p>
                  </a:txBody>
                  <a:tcPr marL="0" marR="0" marT="0" marB="0" anchor="ctr">
                    <a:solidFill>
                      <a:schemeClr val="bg1"/>
                    </a:solidFill>
                  </a:tcPr>
                </a:tc>
                <a:extLst>
                  <a:ext uri="{0D108BD9-81ED-4DB2-BD59-A6C34878D82A}">
                    <a16:rowId xmlns:a16="http://schemas.microsoft.com/office/drawing/2014/main" val="177053094"/>
                  </a:ext>
                </a:extLst>
              </a:tr>
            </a:tbl>
          </a:graphicData>
        </a:graphic>
      </p:graphicFrame>
      <mc:AlternateContent xmlns:mc="http://schemas.openxmlformats.org/markup-compatibility/2006" xmlns:a14="http://schemas.microsoft.com/office/drawing/2010/main">
        <mc:Choice Requires="a14">
          <p:sp>
            <p:nvSpPr>
              <p:cNvPr id="171" name="TextBox 170"/>
              <p:cNvSpPr txBox="1"/>
              <p:nvPr/>
            </p:nvSpPr>
            <p:spPr>
              <a:xfrm>
                <a:off x="5706094" y="1744978"/>
                <a:ext cx="352982" cy="30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m:t>
                      </m:r>
                    </m:oMath>
                  </m:oMathPara>
                </a14:m>
                <a:endParaRPr lang="en-US" sz="1350" dirty="0"/>
              </a:p>
            </p:txBody>
          </p:sp>
        </mc:Choice>
        <mc:Fallback xmlns="">
          <p:sp>
            <p:nvSpPr>
              <p:cNvPr id="171" name="TextBox 170"/>
              <p:cNvSpPr txBox="1">
                <a:spLocks noRot="1" noChangeAspect="1" noMove="1" noResize="1" noEditPoints="1" noAdjustHandles="1" noChangeArrowheads="1" noChangeShapeType="1" noTextEdit="1"/>
              </p:cNvSpPr>
              <p:nvPr/>
            </p:nvSpPr>
            <p:spPr>
              <a:xfrm>
                <a:off x="5706094" y="1744978"/>
                <a:ext cx="352982" cy="300082"/>
              </a:xfrm>
              <a:prstGeom prst="rect">
                <a:avLst/>
              </a:prstGeom>
              <a:blipFill>
                <a:blip r:embed="rId7"/>
                <a:stretch>
                  <a:fillRect/>
                </a:stretch>
              </a:blipFill>
            </p:spPr>
            <p:txBody>
              <a:bodyPr/>
              <a:lstStyle/>
              <a:p>
                <a:r>
                  <a:rPr lang="en-US">
                    <a:noFill/>
                  </a:rPr>
                  <a:t> </a:t>
                </a:r>
              </a:p>
            </p:txBody>
          </p:sp>
        </mc:Fallback>
      </mc:AlternateContent>
      <p:sp>
        <p:nvSpPr>
          <p:cNvPr id="81" name="TextBox 80">
            <a:extLst>
              <a:ext uri="{FF2B5EF4-FFF2-40B4-BE49-F238E27FC236}">
                <a16:creationId xmlns:a16="http://schemas.microsoft.com/office/drawing/2014/main" id="{4AEE210F-FAC4-5E44-9FA5-2D10A0537938}"/>
              </a:ext>
            </a:extLst>
          </p:cNvPr>
          <p:cNvSpPr txBox="1"/>
          <p:nvPr/>
        </p:nvSpPr>
        <p:spPr>
          <a:xfrm>
            <a:off x="628650" y="6533147"/>
            <a:ext cx="4056880" cy="276999"/>
          </a:xfrm>
          <a:prstGeom prst="rect">
            <a:avLst/>
          </a:prstGeom>
          <a:noFill/>
        </p:spPr>
        <p:txBody>
          <a:bodyPr wrap="none" rtlCol="0">
            <a:spAutoFit/>
          </a:bodyPr>
          <a:lstStyle/>
          <a:p>
            <a:r>
              <a:rPr lang="en-US" sz="1200" dirty="0" err="1"/>
              <a:t>www.cs.ucr.edu</a:t>
            </a:r>
            <a:r>
              <a:rPr lang="en-US" sz="1200" dirty="0"/>
              <a:t>/~</a:t>
            </a:r>
            <a:r>
              <a:rPr lang="en-US" sz="1200" dirty="0" err="1"/>
              <a:t>vagelis</a:t>
            </a:r>
            <a:r>
              <a:rPr lang="en-US" sz="1200" dirty="0"/>
              <a:t>/classes/CS242/slides/word2vec.pptx</a:t>
            </a:r>
          </a:p>
        </p:txBody>
      </p:sp>
    </p:spTree>
    <p:extLst>
      <p:ext uri="{BB962C8B-B14F-4D97-AF65-F5344CB8AC3E}">
        <p14:creationId xmlns:p14="http://schemas.microsoft.com/office/powerpoint/2010/main" val="3141818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7"/>
                                        </p:tgtEl>
                                        <p:attrNameLst>
                                          <p:attrName>style.visibility</p:attrName>
                                        </p:attrNameLst>
                                      </p:cBhvr>
                                      <p:to>
                                        <p:strVal val="visible"/>
                                      </p:to>
                                    </p:set>
                                    <p:animEffect transition="in" filter="wipe(down)">
                                      <p:cBhvr>
                                        <p:cTn id="10" dur="500"/>
                                        <p:tgtEl>
                                          <p:spTgt spid="157"/>
                                        </p:tgtEl>
                                      </p:cBhvr>
                                    </p:animEffect>
                                  </p:childTnLst>
                                </p:cTn>
                              </p:par>
                              <p:par>
                                <p:cTn id="11" presetID="22" presetClass="entr" presetSubtype="4" fill="hold" nodeType="withEffect">
                                  <p:stCondLst>
                                    <p:cond delay="0"/>
                                  </p:stCondLst>
                                  <p:childTnLst>
                                    <p:set>
                                      <p:cBhvr>
                                        <p:cTn id="12" dur="1" fill="hold">
                                          <p:stCondLst>
                                            <p:cond delay="0"/>
                                          </p:stCondLst>
                                        </p:cTn>
                                        <p:tgtEl>
                                          <p:spTgt spid="159"/>
                                        </p:tgtEl>
                                        <p:attrNameLst>
                                          <p:attrName>style.visibility</p:attrName>
                                        </p:attrNameLst>
                                      </p:cBhvr>
                                      <p:to>
                                        <p:strVal val="visible"/>
                                      </p:to>
                                    </p:set>
                                    <p:animEffect transition="in" filter="wipe(down)">
                                      <p:cBhvr>
                                        <p:cTn id="13" dur="500"/>
                                        <p:tgtEl>
                                          <p:spTgt spid="15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0"/>
                                        </p:tgtEl>
                                        <p:attrNameLst>
                                          <p:attrName>style.visibility</p:attrName>
                                        </p:attrNameLst>
                                      </p:cBhvr>
                                      <p:to>
                                        <p:strVal val="visible"/>
                                      </p:to>
                                    </p:set>
                                    <p:animEffect transition="in" filter="wipe(down)">
                                      <p:cBhvr>
                                        <p:cTn id="16" dur="500"/>
                                        <p:tgtEl>
                                          <p:spTgt spid="170"/>
                                        </p:tgtEl>
                                      </p:cBhvr>
                                    </p:animEffect>
                                  </p:childTnLst>
                                </p:cTn>
                              </p:par>
                              <p:par>
                                <p:cTn id="17" presetID="22" presetClass="entr" presetSubtype="4"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71"/>
                                        </p:tgtEl>
                                        <p:attrNameLst>
                                          <p:attrName>style.visibility</p:attrName>
                                        </p:attrNameLst>
                                      </p:cBhvr>
                                      <p:to>
                                        <p:strVal val="visible"/>
                                      </p:to>
                                    </p:set>
                                    <p:animEffect transition="in" filter="wipe(down)">
                                      <p:cBhvr>
                                        <p:cTn id="22"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p:bldP spid="170" grpId="0"/>
      <p:bldP spid="17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pPr/>
              <a:t>11</a:t>
            </a:fld>
            <a:endParaRPr lang="en-US" dirty="0"/>
          </a:p>
        </p:txBody>
      </p:sp>
      <p:grpSp>
        <p:nvGrpSpPr>
          <p:cNvPr id="20" name="Group 19"/>
          <p:cNvGrpSpPr/>
          <p:nvPr/>
        </p:nvGrpSpPr>
        <p:grpSpPr>
          <a:xfrm>
            <a:off x="1836685" y="1781204"/>
            <a:ext cx="205740" cy="1783080"/>
            <a:chOff x="1800225" y="419100"/>
            <a:chExt cx="182880" cy="1828800"/>
          </a:xfrm>
        </p:grpSpPr>
        <p:sp>
          <p:nvSpPr>
            <p:cNvPr id="9" name="Rectangle 8"/>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0" name="Rectangle 9"/>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1" name="Rectangle 10"/>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2" name="Rectangle 11"/>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3" name="Rectangle 12"/>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5" name="Rectangle 1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 name="Rectangle 1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7" name="Rectangle 1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8" name="Rectangle 1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9" name="Rectangle 1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grpSp>
        <p:nvGrpSpPr>
          <p:cNvPr id="21" name="Group 20"/>
          <p:cNvGrpSpPr/>
          <p:nvPr/>
        </p:nvGrpSpPr>
        <p:grpSpPr>
          <a:xfrm>
            <a:off x="1836686" y="3931964"/>
            <a:ext cx="205740" cy="1783080"/>
            <a:chOff x="1800225" y="419100"/>
            <a:chExt cx="182880" cy="1828800"/>
          </a:xfrm>
        </p:grpSpPr>
        <p:sp>
          <p:nvSpPr>
            <p:cNvPr id="22" name="Rectangle 21"/>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3" name="Rectangle 22"/>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4" name="Rectangle 23"/>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5" name="Rectangle 24"/>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26" name="Rectangle 25"/>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7" name="Rectangle 26"/>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8" name="Rectangle 27"/>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9" name="Rectangle 28"/>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0" name="Rectangle 29"/>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31" name="Rectangle 30"/>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32" name="TextBox 31"/>
          <p:cNvSpPr txBox="1"/>
          <p:nvPr/>
        </p:nvSpPr>
        <p:spPr>
          <a:xfrm>
            <a:off x="1428632" y="2445091"/>
            <a:ext cx="395108" cy="300082"/>
          </a:xfrm>
          <a:prstGeom prst="rect">
            <a:avLst/>
          </a:prstGeom>
          <a:noFill/>
        </p:spPr>
        <p:txBody>
          <a:bodyPr wrap="none" rtlCol="0">
            <a:spAutoFit/>
          </a:bodyPr>
          <a:lstStyle/>
          <a:p>
            <a:r>
              <a:rPr lang="en-US" sz="1350" dirty="0" err="1"/>
              <a:t>x</a:t>
            </a:r>
            <a:r>
              <a:rPr lang="en-US" sz="1350" baseline="-25000" dirty="0" err="1"/>
              <a:t>cat</a:t>
            </a:r>
            <a:endParaRPr lang="en-US" sz="1350" dirty="0"/>
          </a:p>
        </p:txBody>
      </p:sp>
      <p:sp>
        <p:nvSpPr>
          <p:cNvPr id="33" name="TextBox 32"/>
          <p:cNvSpPr txBox="1"/>
          <p:nvPr/>
        </p:nvSpPr>
        <p:spPr>
          <a:xfrm>
            <a:off x="1428632" y="4645195"/>
            <a:ext cx="377155" cy="300082"/>
          </a:xfrm>
          <a:prstGeom prst="rect">
            <a:avLst/>
          </a:prstGeom>
          <a:noFill/>
        </p:spPr>
        <p:txBody>
          <a:bodyPr wrap="none" rtlCol="0">
            <a:spAutoFit/>
          </a:bodyPr>
          <a:lstStyle/>
          <a:p>
            <a:r>
              <a:rPr lang="en-US" sz="1350" dirty="0" err="1"/>
              <a:t>x</a:t>
            </a:r>
            <a:r>
              <a:rPr lang="en-US" sz="1350" baseline="-25000" dirty="0" err="1"/>
              <a:t>on</a:t>
            </a:r>
            <a:endParaRPr lang="en-US" sz="1350" dirty="0"/>
          </a:p>
        </p:txBody>
      </p:sp>
      <p:grpSp>
        <p:nvGrpSpPr>
          <p:cNvPr id="46" name="Group 45"/>
          <p:cNvGrpSpPr/>
          <p:nvPr/>
        </p:nvGrpSpPr>
        <p:grpSpPr>
          <a:xfrm>
            <a:off x="4433456" y="3143084"/>
            <a:ext cx="205740" cy="1069848"/>
            <a:chOff x="1800225" y="419100"/>
            <a:chExt cx="182880" cy="1097280"/>
          </a:xfrm>
        </p:grpSpPr>
        <p:sp>
          <p:nvSpPr>
            <p:cNvPr id="47" name="Rectangle 46"/>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48" name="Rectangle 47"/>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b="1" dirty="0">
                <a:solidFill>
                  <a:srgbClr val="FF0000"/>
                </a:solidFill>
              </a:endParaRPr>
            </a:p>
          </p:txBody>
        </p:sp>
        <p:sp>
          <p:nvSpPr>
            <p:cNvPr id="49" name="Rectangle 48"/>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0" name="Rectangle 49"/>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1" name="Rectangle 50"/>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2" name="Rectangle 51"/>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grpSp>
      <p:grpSp>
        <p:nvGrpSpPr>
          <p:cNvPr id="57" name="Group 56"/>
          <p:cNvGrpSpPr/>
          <p:nvPr/>
        </p:nvGrpSpPr>
        <p:grpSpPr>
          <a:xfrm>
            <a:off x="7035092" y="2851052"/>
            <a:ext cx="205740" cy="1783080"/>
            <a:chOff x="1800225" y="419100"/>
            <a:chExt cx="182880" cy="1828800"/>
          </a:xfrm>
        </p:grpSpPr>
        <p:sp>
          <p:nvSpPr>
            <p:cNvPr id="58" name="Rectangle 57"/>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59" name="Rectangle 58"/>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0" name="Rectangle 59"/>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1" name="Rectangle 60"/>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2" name="Rectangle 61"/>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3" name="Rectangle 62"/>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4" name="Rectangle 63"/>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5" name="Rectangle 64"/>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66" name="Rectangle 65"/>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67" name="Rectangle 66"/>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68" name="TextBox 67"/>
          <p:cNvSpPr txBox="1"/>
          <p:nvPr/>
        </p:nvSpPr>
        <p:spPr>
          <a:xfrm>
            <a:off x="1491859" y="1403988"/>
            <a:ext cx="942374" cy="300082"/>
          </a:xfrm>
          <a:prstGeom prst="rect">
            <a:avLst/>
          </a:prstGeom>
          <a:noFill/>
        </p:spPr>
        <p:txBody>
          <a:bodyPr wrap="none" rtlCol="0">
            <a:spAutoFit/>
          </a:bodyPr>
          <a:lstStyle/>
          <a:p>
            <a:r>
              <a:rPr lang="en-US" sz="1350" dirty="0"/>
              <a:t>Input layer</a:t>
            </a:r>
          </a:p>
        </p:txBody>
      </p:sp>
      <p:cxnSp>
        <p:nvCxnSpPr>
          <p:cNvPr id="70" name="Straight Connector 69"/>
          <p:cNvCxnSpPr/>
          <p:nvPr/>
        </p:nvCxnSpPr>
        <p:spPr>
          <a:xfrm>
            <a:off x="2043854" y="1781205"/>
            <a:ext cx="2389603" cy="136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2043854" y="3140128"/>
            <a:ext cx="2389602" cy="79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37561" y="3562393"/>
            <a:ext cx="2395895" cy="65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2043854" y="4223995"/>
            <a:ext cx="2389602" cy="1491049"/>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4081434" y="4582242"/>
            <a:ext cx="1075423" cy="300082"/>
          </a:xfrm>
          <a:prstGeom prst="rect">
            <a:avLst/>
          </a:prstGeom>
          <a:noFill/>
        </p:spPr>
        <p:txBody>
          <a:bodyPr wrap="none" rtlCol="0">
            <a:spAutoFit/>
          </a:bodyPr>
          <a:lstStyle/>
          <a:p>
            <a:r>
              <a:rPr lang="en-US" sz="1350" dirty="0"/>
              <a:t>Hidden layer</a:t>
            </a:r>
          </a:p>
        </p:txBody>
      </p:sp>
      <p:sp>
        <p:nvSpPr>
          <p:cNvPr id="83" name="TextBox 82"/>
          <p:cNvSpPr txBox="1"/>
          <p:nvPr/>
        </p:nvSpPr>
        <p:spPr>
          <a:xfrm>
            <a:off x="7464151" y="3588853"/>
            <a:ext cx="391454" cy="300082"/>
          </a:xfrm>
          <a:prstGeom prst="rect">
            <a:avLst/>
          </a:prstGeom>
          <a:noFill/>
        </p:spPr>
        <p:txBody>
          <a:bodyPr wrap="none" rtlCol="0">
            <a:spAutoFit/>
          </a:bodyPr>
          <a:lstStyle/>
          <a:p>
            <a:r>
              <a:rPr lang="en-US" sz="1350" dirty="0"/>
              <a:t>sat</a:t>
            </a:r>
          </a:p>
        </p:txBody>
      </p:sp>
      <p:cxnSp>
        <p:nvCxnSpPr>
          <p:cNvPr id="84" name="Straight Connector 83"/>
          <p:cNvCxnSpPr/>
          <p:nvPr/>
        </p:nvCxnSpPr>
        <p:spPr>
          <a:xfrm flipV="1">
            <a:off x="4639196" y="2850140"/>
            <a:ext cx="2395896" cy="28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639196" y="4212932"/>
            <a:ext cx="2395896" cy="421201"/>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623543" y="2415558"/>
            <a:ext cx="1072217" cy="300082"/>
          </a:xfrm>
          <a:prstGeom prst="rect">
            <a:avLst/>
          </a:prstGeom>
          <a:noFill/>
        </p:spPr>
        <p:txBody>
          <a:bodyPr wrap="none" rtlCol="0">
            <a:spAutoFit/>
          </a:bodyPr>
          <a:lstStyle/>
          <a:p>
            <a:r>
              <a:rPr lang="en-US" sz="1350" dirty="0"/>
              <a:t>Output layer</a:t>
            </a:r>
          </a:p>
        </p:txBody>
      </p:sp>
      <p:sp>
        <p:nvSpPr>
          <p:cNvPr id="74" name="TextBox 73"/>
          <p:cNvSpPr txBox="1"/>
          <p:nvPr/>
        </p:nvSpPr>
        <p:spPr>
          <a:xfrm>
            <a:off x="1197200" y="3321391"/>
            <a:ext cx="604653" cy="300082"/>
          </a:xfrm>
          <a:prstGeom prst="rect">
            <a:avLst/>
          </a:prstGeom>
          <a:noFill/>
        </p:spPr>
        <p:txBody>
          <a:bodyPr wrap="none" rtlCol="0">
            <a:spAutoFit/>
          </a:bodyPr>
          <a:lstStyle/>
          <a:p>
            <a:r>
              <a:rPr lang="en-US" sz="1350" dirty="0"/>
              <a:t>V-dim</a:t>
            </a:r>
          </a:p>
        </p:txBody>
      </p:sp>
      <p:sp>
        <p:nvSpPr>
          <p:cNvPr id="75" name="TextBox 74"/>
          <p:cNvSpPr txBox="1"/>
          <p:nvPr/>
        </p:nvSpPr>
        <p:spPr>
          <a:xfrm>
            <a:off x="1197200" y="5447581"/>
            <a:ext cx="604653" cy="300082"/>
          </a:xfrm>
          <a:prstGeom prst="rect">
            <a:avLst/>
          </a:prstGeom>
          <a:noFill/>
        </p:spPr>
        <p:txBody>
          <a:bodyPr wrap="none" rtlCol="0">
            <a:spAutoFit/>
          </a:bodyPr>
          <a:lstStyle/>
          <a:p>
            <a:r>
              <a:rPr lang="en-US" sz="1350" dirty="0"/>
              <a:t>V-dim</a:t>
            </a:r>
          </a:p>
        </p:txBody>
      </p:sp>
      <p:sp>
        <p:nvSpPr>
          <p:cNvPr id="77" name="TextBox 76"/>
          <p:cNvSpPr txBox="1"/>
          <p:nvPr/>
        </p:nvSpPr>
        <p:spPr>
          <a:xfrm>
            <a:off x="4271741" y="4845890"/>
            <a:ext cx="619080" cy="300082"/>
          </a:xfrm>
          <a:prstGeom prst="rect">
            <a:avLst/>
          </a:prstGeom>
          <a:noFill/>
        </p:spPr>
        <p:txBody>
          <a:bodyPr wrap="none" rtlCol="0">
            <a:spAutoFit/>
          </a:bodyPr>
          <a:lstStyle/>
          <a:p>
            <a:r>
              <a:rPr lang="en-US" sz="1350" dirty="0"/>
              <a:t>N-dim</a:t>
            </a:r>
          </a:p>
        </p:txBody>
      </p:sp>
      <p:sp>
        <p:nvSpPr>
          <p:cNvPr id="80" name="TextBox 79"/>
          <p:cNvSpPr txBox="1"/>
          <p:nvPr/>
        </p:nvSpPr>
        <p:spPr>
          <a:xfrm>
            <a:off x="7356958" y="4400003"/>
            <a:ext cx="604653" cy="300082"/>
          </a:xfrm>
          <a:prstGeom prst="rect">
            <a:avLst/>
          </a:prstGeom>
          <a:noFill/>
        </p:spPr>
        <p:txBody>
          <a:bodyPr wrap="none" rtlCol="0">
            <a:spAutoFit/>
          </a:bodyPr>
          <a:lstStyle/>
          <a:p>
            <a:r>
              <a:rPr lang="en-US" sz="1350" dirty="0"/>
              <a:t>V-dim</a:t>
            </a:r>
          </a:p>
        </p:txBody>
      </p:sp>
      <mc:AlternateContent xmlns:mc="http://schemas.openxmlformats.org/markup-compatibility/2006" xmlns:a14="http://schemas.microsoft.com/office/drawing/2010/main">
        <mc:Choice Requires="a14">
          <p:sp>
            <p:nvSpPr>
              <p:cNvPr id="98" name="TextBox 97"/>
              <p:cNvSpPr txBox="1"/>
              <p:nvPr/>
            </p:nvSpPr>
            <p:spPr>
              <a:xfrm rot="1413182">
                <a:off x="2030402" y="2789620"/>
                <a:ext cx="2504916" cy="422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𝑇</m:t>
                          </m:r>
                        </m:sup>
                      </m:sSubSup>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𝑐𝑎𝑡</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𝑐𝑎𝑡</m:t>
                          </m:r>
                        </m:sub>
                      </m:sSub>
                    </m:oMath>
                  </m:oMathPara>
                </a14:m>
                <a:endParaRPr lang="en-US" sz="2100" dirty="0"/>
              </a:p>
            </p:txBody>
          </p:sp>
        </mc:Choice>
        <mc:Fallback xmlns="">
          <p:sp>
            <p:nvSpPr>
              <p:cNvPr id="98" name="TextBox 97"/>
              <p:cNvSpPr txBox="1">
                <a:spLocks noRot="1" noChangeAspect="1" noMove="1" noResize="1" noEditPoints="1" noAdjustHandles="1" noChangeArrowheads="1" noChangeShapeType="1" noTextEdit="1"/>
              </p:cNvSpPr>
              <p:nvPr/>
            </p:nvSpPr>
            <p:spPr>
              <a:xfrm rot="1413182">
                <a:off x="2030402" y="2789620"/>
                <a:ext cx="2504916" cy="42203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rot="19631347">
                <a:off x="2133570" y="4232326"/>
                <a:ext cx="2356479" cy="422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𝑇</m:t>
                          </m:r>
                        </m:sup>
                      </m:sSubSup>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𝑜𝑛</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𝑜𝑛</m:t>
                          </m:r>
                        </m:sub>
                      </m:sSub>
                    </m:oMath>
                  </m:oMathPara>
                </a14:m>
                <a:endParaRPr lang="en-US" sz="2100" dirty="0"/>
              </a:p>
            </p:txBody>
          </p:sp>
        </mc:Choice>
        <mc:Fallback xmlns="">
          <p:sp>
            <p:nvSpPr>
              <p:cNvPr id="99" name="TextBox 98"/>
              <p:cNvSpPr txBox="1">
                <a:spLocks noRot="1" noChangeAspect="1" noMove="1" noResize="1" noEditPoints="1" noAdjustHandles="1" noChangeArrowheads="1" noChangeShapeType="1" noTextEdit="1"/>
              </p:cNvSpPr>
              <p:nvPr/>
            </p:nvSpPr>
            <p:spPr>
              <a:xfrm rot="19631347">
                <a:off x="2133570" y="4232326"/>
                <a:ext cx="2356479" cy="422039"/>
              </a:xfrm>
              <a:prstGeom prst="rect">
                <a:avLst/>
              </a:prstGeom>
              <a:blipFill>
                <a:blip r:embed="rId3"/>
                <a:stretch>
                  <a:fillRect/>
                </a:stretch>
              </a:blipFill>
            </p:spPr>
            <p:txBody>
              <a:bodyPr/>
              <a:lstStyle/>
              <a:p>
                <a:r>
                  <a:rPr lang="en-US">
                    <a:noFill/>
                  </a:rPr>
                  <a:t> </a:t>
                </a:r>
              </a:p>
            </p:txBody>
          </p:sp>
        </mc:Fallback>
      </mc:AlternateContent>
      <p:sp>
        <p:nvSpPr>
          <p:cNvPr id="100" name="TextBox 99"/>
          <p:cNvSpPr txBox="1"/>
          <p:nvPr/>
        </p:nvSpPr>
        <p:spPr>
          <a:xfrm>
            <a:off x="3921245" y="3579316"/>
            <a:ext cx="271228" cy="300082"/>
          </a:xfrm>
          <a:prstGeom prst="rect">
            <a:avLst/>
          </a:prstGeom>
          <a:noFill/>
        </p:spPr>
        <p:txBody>
          <a:bodyPr wrap="none" rtlCol="0">
            <a:spAutoFit/>
          </a:bodyPr>
          <a:lstStyle/>
          <a:p>
            <a:r>
              <a:rPr lang="en-US" sz="1350" dirty="0"/>
              <a:t>+</a:t>
            </a:r>
          </a:p>
        </p:txBody>
      </p:sp>
      <mc:AlternateContent xmlns:mc="http://schemas.openxmlformats.org/markup-compatibility/2006" xmlns:a14="http://schemas.microsoft.com/office/drawing/2010/main">
        <mc:Choice Requires="a14">
          <p:sp>
            <p:nvSpPr>
              <p:cNvPr id="101" name="TextBox 100"/>
              <p:cNvSpPr txBox="1"/>
              <p:nvPr/>
            </p:nvSpPr>
            <p:spPr>
              <a:xfrm>
                <a:off x="4573989" y="3476420"/>
                <a:ext cx="1307153" cy="4683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1350" i="1">
                              <a:latin typeface="Cambria Math" panose="02040503050406030204" pitchFamily="18" charset="0"/>
                            </a:rPr>
                          </m:ctrlPr>
                        </m:accPr>
                        <m:e>
                          <m:r>
                            <a:rPr lang="en-US" sz="1350" i="1">
                              <a:latin typeface="Cambria Math" panose="02040503050406030204" pitchFamily="18" charset="0"/>
                            </a:rPr>
                            <m:t>𝑣</m:t>
                          </m:r>
                        </m:e>
                      </m:acc>
                      <m:r>
                        <a:rPr lang="en-US" sz="1350" i="1">
                          <a:latin typeface="Cambria Math" panose="02040503050406030204" pitchFamily="18" charset="0"/>
                        </a:rPr>
                        <m:t>=</m:t>
                      </m:r>
                      <m:f>
                        <m:fPr>
                          <m:ctrlPr>
                            <a:rPr lang="en-US" sz="1350" i="1">
                              <a:latin typeface="Cambria Math" panose="02040503050406030204" pitchFamily="18" charset="0"/>
                            </a:rPr>
                          </m:ctrlPr>
                        </m:fPr>
                        <m:num>
                          <m:sSub>
                            <m:sSubPr>
                              <m:ctrlPr>
                                <a:rPr lang="en-US" sz="1350" i="1">
                                  <a:latin typeface="Cambria Math" panose="02040503050406030204" pitchFamily="18" charset="0"/>
                                </a:rPr>
                              </m:ctrlPr>
                            </m:sSubPr>
                            <m:e>
                              <m:r>
                                <a:rPr lang="en-US" sz="1350" i="1">
                                  <a:latin typeface="Cambria Math" panose="02040503050406030204" pitchFamily="18" charset="0"/>
                                </a:rPr>
                                <m:t>𝑣</m:t>
                              </m:r>
                            </m:e>
                            <m:sub>
                              <m:r>
                                <a:rPr lang="en-US" sz="1350" i="1">
                                  <a:latin typeface="Cambria Math" panose="02040503050406030204" pitchFamily="18" charset="0"/>
                                </a:rPr>
                                <m:t>𝑐𝑎𝑡</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𝑣</m:t>
                              </m:r>
                            </m:e>
                            <m:sub>
                              <m:r>
                                <a:rPr lang="en-US" sz="1350" i="1">
                                  <a:latin typeface="Cambria Math" panose="02040503050406030204" pitchFamily="18" charset="0"/>
                                </a:rPr>
                                <m:t>𝑜𝑛</m:t>
                              </m:r>
                            </m:sub>
                          </m:sSub>
                        </m:num>
                        <m:den>
                          <m:r>
                            <a:rPr lang="en-US" sz="1350" i="1">
                              <a:latin typeface="Cambria Math" panose="02040503050406030204" pitchFamily="18" charset="0"/>
                            </a:rPr>
                            <m:t>2</m:t>
                          </m:r>
                        </m:den>
                      </m:f>
                    </m:oMath>
                  </m:oMathPara>
                </a14:m>
                <a:endParaRPr lang="en-US" sz="1350" dirty="0"/>
              </a:p>
            </p:txBody>
          </p:sp>
        </mc:Choice>
        <mc:Fallback xmlns="">
          <p:sp>
            <p:nvSpPr>
              <p:cNvPr id="101" name="TextBox 100"/>
              <p:cNvSpPr txBox="1">
                <a:spLocks noRot="1" noChangeAspect="1" noMove="1" noResize="1" noEditPoints="1" noAdjustHandles="1" noChangeArrowheads="1" noChangeShapeType="1" noTextEdit="1"/>
              </p:cNvSpPr>
              <p:nvPr/>
            </p:nvSpPr>
            <p:spPr>
              <a:xfrm>
                <a:off x="4573989" y="3476420"/>
                <a:ext cx="1307153" cy="468333"/>
              </a:xfrm>
              <a:prstGeom prst="rect">
                <a:avLst/>
              </a:prstGeom>
              <a:blipFill>
                <a:blip r:embed="rId4"/>
                <a:stretch>
                  <a:fillRect b="-2597"/>
                </a:stretch>
              </a:blipFill>
            </p:spPr>
            <p:txBody>
              <a:bodyPr/>
              <a:lstStyle/>
              <a:p>
                <a:r>
                  <a:rPr lang="en-US">
                    <a:noFill/>
                  </a:rPr>
                  <a:t> </a:t>
                </a:r>
              </a:p>
            </p:txBody>
          </p:sp>
        </mc:Fallback>
      </mc:AlternateContent>
      <p:graphicFrame>
        <p:nvGraphicFramePr>
          <p:cNvPr id="2" name="Table 1"/>
          <p:cNvGraphicFramePr>
            <a:graphicFrameLocks noGrp="1"/>
          </p:cNvGraphicFramePr>
          <p:nvPr/>
        </p:nvGraphicFramePr>
        <p:xfrm>
          <a:off x="2536924" y="1255867"/>
          <a:ext cx="2468880" cy="1234440"/>
        </p:xfrm>
        <a:graphic>
          <a:graphicData uri="http://schemas.openxmlformats.org/drawingml/2006/table">
            <a:tbl>
              <a:tblPr firstRow="1" bandRow="1">
                <a:tableStyleId>{69CF1AB2-1976-4502-BF36-3FF5EA218861}</a:tableStyleId>
              </a:tblPr>
              <a:tblGrid>
                <a:gridCol w="246888">
                  <a:extLst>
                    <a:ext uri="{9D8B030D-6E8A-4147-A177-3AD203B41FA5}">
                      <a16:colId xmlns:a16="http://schemas.microsoft.com/office/drawing/2014/main" val="4253241636"/>
                    </a:ext>
                  </a:extLst>
                </a:gridCol>
                <a:gridCol w="246888">
                  <a:extLst>
                    <a:ext uri="{9D8B030D-6E8A-4147-A177-3AD203B41FA5}">
                      <a16:colId xmlns:a16="http://schemas.microsoft.com/office/drawing/2014/main" val="4278168359"/>
                    </a:ext>
                  </a:extLst>
                </a:gridCol>
                <a:gridCol w="246888">
                  <a:extLst>
                    <a:ext uri="{9D8B030D-6E8A-4147-A177-3AD203B41FA5}">
                      <a16:colId xmlns:a16="http://schemas.microsoft.com/office/drawing/2014/main" val="1775200123"/>
                    </a:ext>
                  </a:extLst>
                </a:gridCol>
                <a:gridCol w="246888">
                  <a:extLst>
                    <a:ext uri="{9D8B030D-6E8A-4147-A177-3AD203B41FA5}">
                      <a16:colId xmlns:a16="http://schemas.microsoft.com/office/drawing/2014/main" val="3058570661"/>
                    </a:ext>
                  </a:extLst>
                </a:gridCol>
                <a:gridCol w="246888">
                  <a:extLst>
                    <a:ext uri="{9D8B030D-6E8A-4147-A177-3AD203B41FA5}">
                      <a16:colId xmlns:a16="http://schemas.microsoft.com/office/drawing/2014/main" val="3635929464"/>
                    </a:ext>
                  </a:extLst>
                </a:gridCol>
                <a:gridCol w="246888">
                  <a:extLst>
                    <a:ext uri="{9D8B030D-6E8A-4147-A177-3AD203B41FA5}">
                      <a16:colId xmlns:a16="http://schemas.microsoft.com/office/drawing/2014/main" val="1060927547"/>
                    </a:ext>
                  </a:extLst>
                </a:gridCol>
                <a:gridCol w="246888">
                  <a:extLst>
                    <a:ext uri="{9D8B030D-6E8A-4147-A177-3AD203B41FA5}">
                      <a16:colId xmlns:a16="http://schemas.microsoft.com/office/drawing/2014/main" val="2648937507"/>
                    </a:ext>
                  </a:extLst>
                </a:gridCol>
                <a:gridCol w="246888">
                  <a:extLst>
                    <a:ext uri="{9D8B030D-6E8A-4147-A177-3AD203B41FA5}">
                      <a16:colId xmlns:a16="http://schemas.microsoft.com/office/drawing/2014/main" val="3865230097"/>
                    </a:ext>
                  </a:extLst>
                </a:gridCol>
                <a:gridCol w="246888">
                  <a:extLst>
                    <a:ext uri="{9D8B030D-6E8A-4147-A177-3AD203B41FA5}">
                      <a16:colId xmlns:a16="http://schemas.microsoft.com/office/drawing/2014/main" val="2604712063"/>
                    </a:ext>
                  </a:extLst>
                </a:gridCol>
                <a:gridCol w="246888">
                  <a:extLst>
                    <a:ext uri="{9D8B030D-6E8A-4147-A177-3AD203B41FA5}">
                      <a16:colId xmlns:a16="http://schemas.microsoft.com/office/drawing/2014/main" val="3797226581"/>
                    </a:ext>
                  </a:extLst>
                </a:gridCol>
              </a:tblGrid>
              <a:tr h="246888">
                <a:tc>
                  <a:txBody>
                    <a:bodyPr/>
                    <a:lstStyle/>
                    <a:p>
                      <a:pPr algn="ctr"/>
                      <a:r>
                        <a:rPr lang="en-US" sz="900" b="0" dirty="0">
                          <a:solidFill>
                            <a:schemeClr val="tx1"/>
                          </a:solidFill>
                        </a:rPr>
                        <a:t>0.1</a:t>
                      </a:r>
                    </a:p>
                  </a:txBody>
                  <a:tcPr marL="0" marR="0" marT="0" marB="0" anchor="ctr">
                    <a:solidFill>
                      <a:schemeClr val="bg1"/>
                    </a:solidFill>
                  </a:tcPr>
                </a:tc>
                <a:tc>
                  <a:txBody>
                    <a:bodyPr/>
                    <a:lstStyle/>
                    <a:p>
                      <a:pPr algn="ctr"/>
                      <a:r>
                        <a:rPr lang="en-US" sz="900" b="0" dirty="0">
                          <a:solidFill>
                            <a:schemeClr val="tx1"/>
                          </a:solidFill>
                        </a:rPr>
                        <a:t>2.4</a:t>
                      </a:r>
                    </a:p>
                  </a:txBody>
                  <a:tcPr marL="0" marR="0" marT="0" marB="0" anchor="ctr">
                    <a:solidFill>
                      <a:schemeClr val="bg1"/>
                    </a:solidFill>
                  </a:tcPr>
                </a:tc>
                <a:tc>
                  <a:txBody>
                    <a:bodyPr/>
                    <a:lstStyle/>
                    <a:p>
                      <a:pPr algn="ctr"/>
                      <a:r>
                        <a:rPr lang="en-US" sz="900" b="0" dirty="0">
                          <a:solidFill>
                            <a:schemeClr val="tx1"/>
                          </a:solidFill>
                        </a:rPr>
                        <a:t>1.6</a:t>
                      </a:r>
                    </a:p>
                  </a:txBody>
                  <a:tcPr marL="0" marR="0" marT="0" marB="0" anchor="ctr">
                    <a:solidFill>
                      <a:schemeClr val="bg1"/>
                    </a:solidFill>
                  </a:tcPr>
                </a:tc>
                <a:tc>
                  <a:txBody>
                    <a:bodyPr/>
                    <a:lstStyle/>
                    <a:p>
                      <a:pPr algn="ctr"/>
                      <a:r>
                        <a:rPr lang="en-US" sz="900" b="1" dirty="0">
                          <a:solidFill>
                            <a:srgbClr val="FF0000"/>
                          </a:solidFill>
                        </a:rPr>
                        <a:t>1.8</a:t>
                      </a:r>
                    </a:p>
                  </a:txBody>
                  <a:tcPr marL="0" marR="0" marT="0" marB="0" anchor="ctr">
                    <a:solidFill>
                      <a:schemeClr val="bg1"/>
                    </a:solidFill>
                  </a:tcPr>
                </a:tc>
                <a:tc>
                  <a:txBody>
                    <a:bodyPr/>
                    <a:lstStyle/>
                    <a:p>
                      <a:pPr algn="ctr"/>
                      <a:r>
                        <a:rPr lang="en-US" sz="900" b="0" dirty="0"/>
                        <a:t>0.5</a:t>
                      </a:r>
                    </a:p>
                  </a:txBody>
                  <a:tcPr marL="0" marR="0" marT="0" marB="0" anchor="ctr">
                    <a:solidFill>
                      <a:schemeClr val="bg1"/>
                    </a:solidFill>
                  </a:tcPr>
                </a:tc>
                <a:tc>
                  <a:txBody>
                    <a:bodyPr/>
                    <a:lstStyle/>
                    <a:p>
                      <a:pPr algn="ctr"/>
                      <a:r>
                        <a:rPr lang="en-US" sz="900" b="0" dirty="0"/>
                        <a:t>0.9</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3.2</a:t>
                      </a:r>
                    </a:p>
                  </a:txBody>
                  <a:tcPr marL="0" marR="0" marT="0" marB="0" anchor="ctr">
                    <a:solidFill>
                      <a:schemeClr val="bg1"/>
                    </a:solidFill>
                  </a:tcPr>
                </a:tc>
                <a:extLst>
                  <a:ext uri="{0D108BD9-81ED-4DB2-BD59-A6C34878D82A}">
                    <a16:rowId xmlns:a16="http://schemas.microsoft.com/office/drawing/2014/main" val="1811048262"/>
                  </a:ext>
                </a:extLst>
              </a:tr>
              <a:tr h="246888">
                <a:tc>
                  <a:txBody>
                    <a:bodyPr/>
                    <a:lstStyle/>
                    <a:p>
                      <a:pPr algn="ctr"/>
                      <a:r>
                        <a:rPr lang="en-US" sz="900" b="0" dirty="0">
                          <a:solidFill>
                            <a:schemeClr val="tx1"/>
                          </a:solidFill>
                        </a:rPr>
                        <a:t>0.5</a:t>
                      </a:r>
                    </a:p>
                  </a:txBody>
                  <a:tcPr marL="0" marR="0" marT="0" marB="0" anchor="ctr">
                    <a:solidFill>
                      <a:schemeClr val="bg1"/>
                    </a:solidFill>
                  </a:tcPr>
                </a:tc>
                <a:tc>
                  <a:txBody>
                    <a:bodyPr/>
                    <a:lstStyle/>
                    <a:p>
                      <a:pPr algn="ctr"/>
                      <a:r>
                        <a:rPr lang="en-US" sz="900" b="0" dirty="0">
                          <a:solidFill>
                            <a:schemeClr val="tx1"/>
                          </a:solidFill>
                        </a:rPr>
                        <a:t>2.6</a:t>
                      </a:r>
                    </a:p>
                  </a:txBody>
                  <a:tcPr marL="0" marR="0" marT="0" marB="0" anchor="ctr">
                    <a:solidFill>
                      <a:schemeClr val="bg1"/>
                    </a:solidFill>
                  </a:tcPr>
                </a:tc>
                <a:tc>
                  <a:txBody>
                    <a:bodyPr/>
                    <a:lstStyle/>
                    <a:p>
                      <a:pPr algn="ctr"/>
                      <a:r>
                        <a:rPr lang="en-US" sz="900" b="0" dirty="0">
                          <a:solidFill>
                            <a:schemeClr val="tx1"/>
                          </a:solidFill>
                        </a:rPr>
                        <a:t>1.4</a:t>
                      </a:r>
                    </a:p>
                  </a:txBody>
                  <a:tcPr marL="0" marR="0" marT="0" marB="0" anchor="ctr">
                    <a:solidFill>
                      <a:schemeClr val="bg1"/>
                    </a:solidFill>
                  </a:tcPr>
                </a:tc>
                <a:tc>
                  <a:txBody>
                    <a:bodyPr/>
                    <a:lstStyle/>
                    <a:p>
                      <a:pPr algn="ctr"/>
                      <a:r>
                        <a:rPr lang="en-US" sz="900" b="1" dirty="0">
                          <a:solidFill>
                            <a:srgbClr val="FF0000"/>
                          </a:solidFill>
                        </a:rPr>
                        <a:t>2.9</a:t>
                      </a:r>
                    </a:p>
                  </a:txBody>
                  <a:tcPr marL="0" marR="0" marT="0" marB="0" anchor="ctr">
                    <a:solidFill>
                      <a:schemeClr val="bg1"/>
                    </a:solidFill>
                  </a:tcPr>
                </a:tc>
                <a:tc>
                  <a:txBody>
                    <a:bodyPr/>
                    <a:lstStyle/>
                    <a:p>
                      <a:pPr algn="ctr"/>
                      <a:r>
                        <a:rPr lang="en-US" sz="900" b="0" dirty="0"/>
                        <a:t>1.5</a:t>
                      </a:r>
                    </a:p>
                  </a:txBody>
                  <a:tcPr marL="0" marR="0" marT="0" marB="0" anchor="ctr">
                    <a:solidFill>
                      <a:schemeClr val="bg1"/>
                    </a:solidFill>
                  </a:tcPr>
                </a:tc>
                <a:tc>
                  <a:txBody>
                    <a:bodyPr/>
                    <a:lstStyle/>
                    <a:p>
                      <a:pPr algn="ctr"/>
                      <a:r>
                        <a:rPr lang="en-US" sz="900" b="0" dirty="0"/>
                        <a:t>3.6</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6.1</a:t>
                      </a:r>
                    </a:p>
                  </a:txBody>
                  <a:tcPr marL="0" marR="0" marT="0" marB="0" anchor="ctr">
                    <a:solidFill>
                      <a:schemeClr val="bg1"/>
                    </a:solidFill>
                  </a:tcPr>
                </a:tc>
                <a:extLst>
                  <a:ext uri="{0D108BD9-81ED-4DB2-BD59-A6C34878D82A}">
                    <a16:rowId xmlns:a16="http://schemas.microsoft.com/office/drawing/2014/main" val="1623160804"/>
                  </a:ext>
                </a:extLst>
              </a:tr>
              <a:tr h="246888">
                <a:tc>
                  <a:txBody>
                    <a:bodyPr/>
                    <a:lstStyle/>
                    <a:p>
                      <a:pPr algn="ctr"/>
                      <a:r>
                        <a:rPr lang="en-US" sz="900" b="0" dirty="0">
                          <a:solidFill>
                            <a:schemeClr val="tx1"/>
                          </a:solidFill>
                        </a:rPr>
                        <a:t>…</a:t>
                      </a:r>
                    </a:p>
                  </a:txBody>
                  <a:tcPr marL="0" marR="0" marT="0" marB="0" anchor="ctr">
                    <a:solidFill>
                      <a:schemeClr val="bg1"/>
                    </a:solidFill>
                  </a:tcPr>
                </a:tc>
                <a:tc>
                  <a:txBody>
                    <a:bodyPr/>
                    <a:lstStyle/>
                    <a:p>
                      <a:pPr algn="ctr"/>
                      <a:r>
                        <a:rPr lang="en-US" sz="900" b="0" dirty="0">
                          <a:solidFill>
                            <a:schemeClr val="tx1"/>
                          </a:solidFill>
                        </a:rPr>
                        <a:t>…</a:t>
                      </a:r>
                    </a:p>
                  </a:txBody>
                  <a:tcPr marL="0" marR="0" marT="0" marB="0" anchor="ctr">
                    <a:solidFill>
                      <a:schemeClr val="bg1"/>
                    </a:solidFill>
                  </a:tcPr>
                </a:tc>
                <a:tc>
                  <a:txBody>
                    <a:bodyPr/>
                    <a:lstStyle/>
                    <a:p>
                      <a:pPr algn="ctr"/>
                      <a:r>
                        <a:rPr lang="en-US" sz="900" b="0" dirty="0">
                          <a:solidFill>
                            <a:schemeClr val="tx1"/>
                          </a:solidFill>
                        </a:rPr>
                        <a:t>…</a:t>
                      </a:r>
                    </a:p>
                  </a:txBody>
                  <a:tcPr marL="0" marR="0" marT="0" marB="0" anchor="ctr">
                    <a:solidFill>
                      <a:schemeClr val="bg1"/>
                    </a:solidFill>
                  </a:tcPr>
                </a:tc>
                <a:tc>
                  <a:txBody>
                    <a:bodyPr/>
                    <a:lstStyle/>
                    <a:p>
                      <a:pPr algn="ctr"/>
                      <a:r>
                        <a:rPr lang="en-US" sz="900" b="1" dirty="0">
                          <a:solidFill>
                            <a:srgbClr val="FF0000"/>
                          </a:solidFill>
                        </a:rPr>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extLst>
                  <a:ext uri="{0D108BD9-81ED-4DB2-BD59-A6C34878D82A}">
                    <a16:rowId xmlns:a16="http://schemas.microsoft.com/office/drawing/2014/main" val="4268311445"/>
                  </a:ext>
                </a:extLst>
              </a:tr>
              <a:tr h="246888">
                <a:tc>
                  <a:txBody>
                    <a:bodyPr/>
                    <a:lstStyle/>
                    <a:p>
                      <a:pPr algn="ctr"/>
                      <a:r>
                        <a:rPr lang="en-US" sz="900" b="0" dirty="0">
                          <a:solidFill>
                            <a:schemeClr val="tx1"/>
                          </a:solidFill>
                        </a:rPr>
                        <a:t>…</a:t>
                      </a:r>
                    </a:p>
                  </a:txBody>
                  <a:tcPr marL="0" marR="0" marT="0" marB="0" anchor="ctr">
                    <a:solidFill>
                      <a:schemeClr val="bg1"/>
                    </a:solidFill>
                  </a:tcPr>
                </a:tc>
                <a:tc>
                  <a:txBody>
                    <a:bodyPr/>
                    <a:lstStyle/>
                    <a:p>
                      <a:pPr algn="ctr"/>
                      <a:r>
                        <a:rPr lang="en-US" sz="900" b="0" dirty="0">
                          <a:solidFill>
                            <a:schemeClr val="tx1"/>
                          </a:solidFill>
                        </a:rPr>
                        <a:t>…</a:t>
                      </a:r>
                    </a:p>
                  </a:txBody>
                  <a:tcPr marL="0" marR="0" marT="0" marB="0" anchor="ctr">
                    <a:solidFill>
                      <a:schemeClr val="bg1"/>
                    </a:solidFill>
                  </a:tcPr>
                </a:tc>
                <a:tc>
                  <a:txBody>
                    <a:bodyPr/>
                    <a:lstStyle/>
                    <a:p>
                      <a:pPr algn="ctr"/>
                      <a:r>
                        <a:rPr lang="en-US" sz="900" b="0" dirty="0">
                          <a:solidFill>
                            <a:schemeClr val="tx1"/>
                          </a:solidFill>
                        </a:rPr>
                        <a:t>…</a:t>
                      </a:r>
                    </a:p>
                  </a:txBody>
                  <a:tcPr marL="0" marR="0" marT="0" marB="0" anchor="ctr">
                    <a:solidFill>
                      <a:schemeClr val="bg1"/>
                    </a:solidFill>
                  </a:tcPr>
                </a:tc>
                <a:tc>
                  <a:txBody>
                    <a:bodyPr/>
                    <a:lstStyle/>
                    <a:p>
                      <a:pPr algn="ctr"/>
                      <a:r>
                        <a:rPr lang="en-US" sz="900" b="1" dirty="0">
                          <a:solidFill>
                            <a:srgbClr val="FF0000"/>
                          </a:solidFill>
                        </a:rPr>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extLst>
                  <a:ext uri="{0D108BD9-81ED-4DB2-BD59-A6C34878D82A}">
                    <a16:rowId xmlns:a16="http://schemas.microsoft.com/office/drawing/2014/main" val="3457582356"/>
                  </a:ext>
                </a:extLst>
              </a:tr>
              <a:tr h="246888">
                <a:tc>
                  <a:txBody>
                    <a:bodyPr/>
                    <a:lstStyle/>
                    <a:p>
                      <a:pPr algn="ctr"/>
                      <a:r>
                        <a:rPr lang="en-US" sz="900" b="0" dirty="0">
                          <a:solidFill>
                            <a:schemeClr val="tx1"/>
                          </a:solidFill>
                        </a:rPr>
                        <a:t>0.6</a:t>
                      </a:r>
                    </a:p>
                  </a:txBody>
                  <a:tcPr marL="0" marR="0" marT="0" marB="0" anchor="ctr">
                    <a:solidFill>
                      <a:schemeClr val="bg1"/>
                    </a:solidFill>
                  </a:tcPr>
                </a:tc>
                <a:tc>
                  <a:txBody>
                    <a:bodyPr/>
                    <a:lstStyle/>
                    <a:p>
                      <a:pPr algn="ctr"/>
                      <a:r>
                        <a:rPr lang="en-US" sz="900" b="0" dirty="0">
                          <a:solidFill>
                            <a:schemeClr val="tx1"/>
                          </a:solidFill>
                        </a:rPr>
                        <a:t>1.8</a:t>
                      </a:r>
                    </a:p>
                  </a:txBody>
                  <a:tcPr marL="0" marR="0" marT="0" marB="0" anchor="ctr">
                    <a:solidFill>
                      <a:schemeClr val="bg1"/>
                    </a:solidFill>
                  </a:tcPr>
                </a:tc>
                <a:tc>
                  <a:txBody>
                    <a:bodyPr/>
                    <a:lstStyle/>
                    <a:p>
                      <a:pPr algn="ctr"/>
                      <a:r>
                        <a:rPr lang="en-US" sz="900" b="0" dirty="0">
                          <a:solidFill>
                            <a:schemeClr val="tx1"/>
                          </a:solidFill>
                        </a:rPr>
                        <a:t>2.7</a:t>
                      </a:r>
                    </a:p>
                  </a:txBody>
                  <a:tcPr marL="0" marR="0" marT="0" marB="0" anchor="ctr">
                    <a:solidFill>
                      <a:schemeClr val="bg1"/>
                    </a:solidFill>
                  </a:tcPr>
                </a:tc>
                <a:tc>
                  <a:txBody>
                    <a:bodyPr/>
                    <a:lstStyle/>
                    <a:p>
                      <a:pPr algn="ctr"/>
                      <a:r>
                        <a:rPr lang="en-US" sz="900" b="1" dirty="0">
                          <a:solidFill>
                            <a:srgbClr val="FF0000"/>
                          </a:solidFill>
                        </a:rPr>
                        <a:t>1.9</a:t>
                      </a:r>
                    </a:p>
                  </a:txBody>
                  <a:tcPr marL="0" marR="0" marT="0" marB="0" anchor="ctr">
                    <a:solidFill>
                      <a:schemeClr val="bg1"/>
                    </a:solidFill>
                  </a:tcPr>
                </a:tc>
                <a:tc>
                  <a:txBody>
                    <a:bodyPr/>
                    <a:lstStyle/>
                    <a:p>
                      <a:pPr algn="ctr"/>
                      <a:r>
                        <a:rPr lang="en-US" sz="900" b="0" dirty="0"/>
                        <a:t>2.4</a:t>
                      </a:r>
                    </a:p>
                  </a:txBody>
                  <a:tcPr marL="0" marR="0" marT="0" marB="0" anchor="ctr">
                    <a:solidFill>
                      <a:schemeClr val="bg1"/>
                    </a:solidFill>
                  </a:tcPr>
                </a:tc>
                <a:tc>
                  <a:txBody>
                    <a:bodyPr/>
                    <a:lstStyle/>
                    <a:p>
                      <a:pPr algn="ctr"/>
                      <a:r>
                        <a:rPr lang="en-US" sz="900" b="0" dirty="0"/>
                        <a:t>2.0</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1.2</a:t>
                      </a:r>
                    </a:p>
                  </a:txBody>
                  <a:tcPr marL="0" marR="0" marT="0" marB="0" anchor="ctr">
                    <a:solidFill>
                      <a:schemeClr val="bg1"/>
                    </a:solidFill>
                  </a:tcPr>
                </a:tc>
                <a:extLst>
                  <a:ext uri="{0D108BD9-81ED-4DB2-BD59-A6C34878D82A}">
                    <a16:rowId xmlns:a16="http://schemas.microsoft.com/office/drawing/2014/main" val="633999658"/>
                  </a:ext>
                </a:extLst>
              </a:tr>
            </a:tbl>
          </a:graphicData>
        </a:graphic>
      </p:graphicFrame>
      <mc:AlternateContent xmlns:mc="http://schemas.openxmlformats.org/markup-compatibility/2006" xmlns:a14="http://schemas.microsoft.com/office/drawing/2010/main">
        <mc:Choice Requires="a14">
          <p:sp>
            <p:nvSpPr>
              <p:cNvPr id="157" name="TextBox 156"/>
              <p:cNvSpPr txBox="1"/>
              <p:nvPr/>
            </p:nvSpPr>
            <p:spPr>
              <a:xfrm>
                <a:off x="5053939" y="1734834"/>
                <a:ext cx="346570" cy="30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m:t>
                      </m:r>
                    </m:oMath>
                  </m:oMathPara>
                </a14:m>
                <a:endParaRPr lang="en-US" sz="1350" dirty="0"/>
              </a:p>
            </p:txBody>
          </p:sp>
        </mc:Choice>
        <mc:Fallback xmlns="">
          <p:sp>
            <p:nvSpPr>
              <p:cNvPr id="157" name="TextBox 156"/>
              <p:cNvSpPr txBox="1">
                <a:spLocks noRot="1" noChangeAspect="1" noMove="1" noResize="1" noEditPoints="1" noAdjustHandles="1" noChangeArrowheads="1" noChangeShapeType="1" noTextEdit="1"/>
              </p:cNvSpPr>
              <p:nvPr/>
            </p:nvSpPr>
            <p:spPr>
              <a:xfrm>
                <a:off x="5053939" y="1734834"/>
                <a:ext cx="346570" cy="300082"/>
              </a:xfrm>
              <a:prstGeom prst="rect">
                <a:avLst/>
              </a:prstGeom>
              <a:blipFill>
                <a:blip r:embed="rId5"/>
                <a:stretch>
                  <a:fillRect/>
                </a:stretch>
              </a:blipFill>
            </p:spPr>
            <p:txBody>
              <a:bodyPr/>
              <a:lstStyle/>
              <a:p>
                <a:r>
                  <a:rPr lang="en-US">
                    <a:noFill/>
                  </a:rPr>
                  <a:t> </a:t>
                </a:r>
              </a:p>
            </p:txBody>
          </p:sp>
        </mc:Fallback>
      </mc:AlternateContent>
      <p:grpSp>
        <p:nvGrpSpPr>
          <p:cNvPr id="159" name="Group 158"/>
          <p:cNvGrpSpPr/>
          <p:nvPr/>
        </p:nvGrpSpPr>
        <p:grpSpPr>
          <a:xfrm>
            <a:off x="5404082" y="1253174"/>
            <a:ext cx="205740" cy="1783080"/>
            <a:chOff x="1800225" y="419100"/>
            <a:chExt cx="182880" cy="1828800"/>
          </a:xfrm>
        </p:grpSpPr>
        <p:sp>
          <p:nvSpPr>
            <p:cNvPr id="160" name="Rectangle 159"/>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1" name="Rectangle 160"/>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2" name="Rectangle 161"/>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3" name="Rectangle 162"/>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64" name="Rectangle 163"/>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5" name="Rectangle 16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6" name="Rectangle 16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7" name="Rectangle 16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8" name="Rectangle 16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69" name="Rectangle 16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mc:AlternateContent xmlns:mc="http://schemas.openxmlformats.org/markup-compatibility/2006" xmlns:a14="http://schemas.microsoft.com/office/drawing/2010/main">
        <mc:Choice Requires="a14">
          <p:sp>
            <p:nvSpPr>
              <p:cNvPr id="170" name="TextBox 169"/>
              <p:cNvSpPr txBox="1"/>
              <p:nvPr/>
            </p:nvSpPr>
            <p:spPr>
              <a:xfrm>
                <a:off x="3364441" y="843212"/>
                <a:ext cx="3186834" cy="422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𝑇</m:t>
                          </m:r>
                        </m:sup>
                      </m:sSubSup>
                      <m:r>
                        <a:rPr lang="en-US" sz="2100" i="1">
                          <a:latin typeface="Cambria Math" panose="02040503050406030204" pitchFamily="18" charset="0"/>
                        </a:rPr>
                        <m:t>              ×</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𝑜𝑛</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𝑜𝑛</m:t>
                          </m:r>
                        </m:sub>
                      </m:sSub>
                    </m:oMath>
                  </m:oMathPara>
                </a14:m>
                <a:endParaRPr lang="en-US" sz="2100" dirty="0"/>
              </a:p>
            </p:txBody>
          </p:sp>
        </mc:Choice>
        <mc:Fallback xmlns="">
          <p:sp>
            <p:nvSpPr>
              <p:cNvPr id="170" name="TextBox 169"/>
              <p:cNvSpPr txBox="1">
                <a:spLocks noRot="1" noChangeAspect="1" noMove="1" noResize="1" noEditPoints="1" noAdjustHandles="1" noChangeArrowheads="1" noChangeShapeType="1" noTextEdit="1"/>
              </p:cNvSpPr>
              <p:nvPr/>
            </p:nvSpPr>
            <p:spPr>
              <a:xfrm>
                <a:off x="3364441" y="843212"/>
                <a:ext cx="3186834" cy="422039"/>
              </a:xfrm>
              <a:prstGeom prst="rect">
                <a:avLst/>
              </a:prstGeom>
              <a:blipFill>
                <a:blip r:embed="rId6"/>
                <a:stretch>
                  <a:fillRect/>
                </a:stretch>
              </a:blipFill>
            </p:spPr>
            <p:txBody>
              <a:bodyPr/>
              <a:lstStyle/>
              <a:p>
                <a:r>
                  <a:rPr lang="en-US">
                    <a:noFill/>
                  </a:rPr>
                  <a:t> </a:t>
                </a:r>
              </a:p>
            </p:txBody>
          </p:sp>
        </mc:Fallback>
      </mc:AlternateContent>
      <p:graphicFrame>
        <p:nvGraphicFramePr>
          <p:cNvPr id="3" name="Table 2"/>
          <p:cNvGraphicFramePr>
            <a:graphicFrameLocks noGrp="1"/>
          </p:cNvGraphicFramePr>
          <p:nvPr/>
        </p:nvGraphicFramePr>
        <p:xfrm>
          <a:off x="6114243" y="1257515"/>
          <a:ext cx="246888" cy="1234440"/>
        </p:xfrm>
        <a:graphic>
          <a:graphicData uri="http://schemas.openxmlformats.org/drawingml/2006/table">
            <a:tbl>
              <a:tblPr firstRow="1" bandRow="1">
                <a:tableStyleId>{69CF1AB2-1976-4502-BF36-3FF5EA218861}</a:tableStyleId>
              </a:tblPr>
              <a:tblGrid>
                <a:gridCol w="246888">
                  <a:extLst>
                    <a:ext uri="{9D8B030D-6E8A-4147-A177-3AD203B41FA5}">
                      <a16:colId xmlns:a16="http://schemas.microsoft.com/office/drawing/2014/main" val="4255159121"/>
                    </a:ext>
                  </a:extLst>
                </a:gridCol>
              </a:tblGrid>
              <a:tr h="246888">
                <a:tc>
                  <a:txBody>
                    <a:bodyPr/>
                    <a:lstStyle/>
                    <a:p>
                      <a:pPr algn="ctr"/>
                      <a:r>
                        <a:rPr lang="en-US" sz="900" b="1" dirty="0">
                          <a:solidFill>
                            <a:srgbClr val="FF0000"/>
                          </a:solidFill>
                        </a:rPr>
                        <a:t>1.8</a:t>
                      </a:r>
                    </a:p>
                  </a:txBody>
                  <a:tcPr marL="0" marR="0" marT="0" marB="0" anchor="ctr">
                    <a:solidFill>
                      <a:schemeClr val="bg1"/>
                    </a:solidFill>
                  </a:tcPr>
                </a:tc>
                <a:extLst>
                  <a:ext uri="{0D108BD9-81ED-4DB2-BD59-A6C34878D82A}">
                    <a16:rowId xmlns:a16="http://schemas.microsoft.com/office/drawing/2014/main" val="2404443869"/>
                  </a:ext>
                </a:extLst>
              </a:tr>
              <a:tr h="246888">
                <a:tc>
                  <a:txBody>
                    <a:bodyPr/>
                    <a:lstStyle/>
                    <a:p>
                      <a:pPr algn="ctr"/>
                      <a:r>
                        <a:rPr lang="en-US" sz="900" b="1" dirty="0">
                          <a:solidFill>
                            <a:srgbClr val="FF0000"/>
                          </a:solidFill>
                        </a:rPr>
                        <a:t>2.9</a:t>
                      </a:r>
                    </a:p>
                  </a:txBody>
                  <a:tcPr marL="0" marR="0" marT="0" marB="0" anchor="ctr">
                    <a:solidFill>
                      <a:schemeClr val="bg1"/>
                    </a:solidFill>
                  </a:tcPr>
                </a:tc>
                <a:extLst>
                  <a:ext uri="{0D108BD9-81ED-4DB2-BD59-A6C34878D82A}">
                    <a16:rowId xmlns:a16="http://schemas.microsoft.com/office/drawing/2014/main" val="4045244593"/>
                  </a:ext>
                </a:extLst>
              </a:tr>
              <a:tr h="246888">
                <a:tc>
                  <a:txBody>
                    <a:bodyPr/>
                    <a:lstStyle/>
                    <a:p>
                      <a:pPr algn="ctr"/>
                      <a:r>
                        <a:rPr lang="en-US" sz="900" b="1" dirty="0">
                          <a:solidFill>
                            <a:srgbClr val="FF0000"/>
                          </a:solidFill>
                        </a:rPr>
                        <a:t>…</a:t>
                      </a:r>
                    </a:p>
                  </a:txBody>
                  <a:tcPr marL="0" marR="0" marT="0" marB="0" anchor="ctr">
                    <a:solidFill>
                      <a:schemeClr val="bg1"/>
                    </a:solidFill>
                  </a:tcPr>
                </a:tc>
                <a:extLst>
                  <a:ext uri="{0D108BD9-81ED-4DB2-BD59-A6C34878D82A}">
                    <a16:rowId xmlns:a16="http://schemas.microsoft.com/office/drawing/2014/main" val="2752563613"/>
                  </a:ext>
                </a:extLst>
              </a:tr>
              <a:tr h="246888">
                <a:tc>
                  <a:txBody>
                    <a:bodyPr/>
                    <a:lstStyle/>
                    <a:p>
                      <a:pPr algn="ctr"/>
                      <a:r>
                        <a:rPr lang="en-US" sz="900" b="1" dirty="0">
                          <a:solidFill>
                            <a:srgbClr val="FF0000"/>
                          </a:solidFill>
                        </a:rPr>
                        <a:t>…</a:t>
                      </a:r>
                    </a:p>
                  </a:txBody>
                  <a:tcPr marL="0" marR="0" marT="0" marB="0" anchor="ctr">
                    <a:solidFill>
                      <a:schemeClr val="bg1"/>
                    </a:solidFill>
                  </a:tcPr>
                </a:tc>
                <a:extLst>
                  <a:ext uri="{0D108BD9-81ED-4DB2-BD59-A6C34878D82A}">
                    <a16:rowId xmlns:a16="http://schemas.microsoft.com/office/drawing/2014/main" val="201681552"/>
                  </a:ext>
                </a:extLst>
              </a:tr>
              <a:tr h="246888">
                <a:tc>
                  <a:txBody>
                    <a:bodyPr/>
                    <a:lstStyle/>
                    <a:p>
                      <a:pPr algn="ctr"/>
                      <a:r>
                        <a:rPr lang="en-US" sz="900" b="1" dirty="0">
                          <a:solidFill>
                            <a:srgbClr val="FF0000"/>
                          </a:solidFill>
                        </a:rPr>
                        <a:t>1.9</a:t>
                      </a:r>
                    </a:p>
                  </a:txBody>
                  <a:tcPr marL="0" marR="0" marT="0" marB="0" anchor="ctr">
                    <a:solidFill>
                      <a:schemeClr val="bg1"/>
                    </a:solidFill>
                  </a:tcPr>
                </a:tc>
                <a:extLst>
                  <a:ext uri="{0D108BD9-81ED-4DB2-BD59-A6C34878D82A}">
                    <a16:rowId xmlns:a16="http://schemas.microsoft.com/office/drawing/2014/main" val="177053094"/>
                  </a:ext>
                </a:extLst>
              </a:tr>
            </a:tbl>
          </a:graphicData>
        </a:graphic>
      </p:graphicFrame>
      <mc:AlternateContent xmlns:mc="http://schemas.openxmlformats.org/markup-compatibility/2006" xmlns:a14="http://schemas.microsoft.com/office/drawing/2010/main">
        <mc:Choice Requires="a14">
          <p:sp>
            <p:nvSpPr>
              <p:cNvPr id="171" name="TextBox 170"/>
              <p:cNvSpPr txBox="1"/>
              <p:nvPr/>
            </p:nvSpPr>
            <p:spPr>
              <a:xfrm>
                <a:off x="5706094" y="1744978"/>
                <a:ext cx="352982" cy="30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m:t>
                      </m:r>
                    </m:oMath>
                  </m:oMathPara>
                </a14:m>
                <a:endParaRPr lang="en-US" sz="1350" dirty="0"/>
              </a:p>
            </p:txBody>
          </p:sp>
        </mc:Choice>
        <mc:Fallback xmlns="">
          <p:sp>
            <p:nvSpPr>
              <p:cNvPr id="171" name="TextBox 170"/>
              <p:cNvSpPr txBox="1">
                <a:spLocks noRot="1" noChangeAspect="1" noMove="1" noResize="1" noEditPoints="1" noAdjustHandles="1" noChangeArrowheads="1" noChangeShapeType="1" noTextEdit="1"/>
              </p:cNvSpPr>
              <p:nvPr/>
            </p:nvSpPr>
            <p:spPr>
              <a:xfrm>
                <a:off x="5706094" y="1744978"/>
                <a:ext cx="352982" cy="300082"/>
              </a:xfrm>
              <a:prstGeom prst="rect">
                <a:avLst/>
              </a:prstGeom>
              <a:blipFill>
                <a:blip r:embed="rId7"/>
                <a:stretch>
                  <a:fillRect/>
                </a:stretch>
              </a:blipFill>
            </p:spPr>
            <p:txBody>
              <a:bodyPr/>
              <a:lstStyle/>
              <a:p>
                <a:r>
                  <a:rPr lang="en-US">
                    <a:noFill/>
                  </a:rPr>
                  <a:t> </a:t>
                </a:r>
              </a:p>
            </p:txBody>
          </p:sp>
        </mc:Fallback>
      </mc:AlternateContent>
      <p:sp>
        <p:nvSpPr>
          <p:cNvPr id="81" name="TextBox 80">
            <a:extLst>
              <a:ext uri="{FF2B5EF4-FFF2-40B4-BE49-F238E27FC236}">
                <a16:creationId xmlns:a16="http://schemas.microsoft.com/office/drawing/2014/main" id="{CC0DC4D0-76CE-5E41-BFDB-29DBC26A3A9C}"/>
              </a:ext>
            </a:extLst>
          </p:cNvPr>
          <p:cNvSpPr txBox="1"/>
          <p:nvPr/>
        </p:nvSpPr>
        <p:spPr>
          <a:xfrm>
            <a:off x="628650" y="6533147"/>
            <a:ext cx="4056880" cy="276999"/>
          </a:xfrm>
          <a:prstGeom prst="rect">
            <a:avLst/>
          </a:prstGeom>
          <a:noFill/>
        </p:spPr>
        <p:txBody>
          <a:bodyPr wrap="none" rtlCol="0">
            <a:spAutoFit/>
          </a:bodyPr>
          <a:lstStyle/>
          <a:p>
            <a:r>
              <a:rPr lang="en-US" sz="1200" dirty="0" err="1"/>
              <a:t>www.cs.ucr.edu</a:t>
            </a:r>
            <a:r>
              <a:rPr lang="en-US" sz="1200" dirty="0"/>
              <a:t>/~</a:t>
            </a:r>
            <a:r>
              <a:rPr lang="en-US" sz="1200" dirty="0" err="1"/>
              <a:t>vagelis</a:t>
            </a:r>
            <a:r>
              <a:rPr lang="en-US" sz="1200" dirty="0"/>
              <a:t>/classes/CS242/slides/word2vec.pptx</a:t>
            </a:r>
          </a:p>
        </p:txBody>
      </p:sp>
    </p:spTree>
    <p:extLst>
      <p:ext uri="{BB962C8B-B14F-4D97-AF65-F5344CB8AC3E}">
        <p14:creationId xmlns:p14="http://schemas.microsoft.com/office/powerpoint/2010/main" val="1753065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pPr/>
              <a:t>12</a:t>
            </a:fld>
            <a:endParaRPr lang="en-US" dirty="0"/>
          </a:p>
        </p:txBody>
      </p:sp>
      <p:grpSp>
        <p:nvGrpSpPr>
          <p:cNvPr id="20" name="Group 19"/>
          <p:cNvGrpSpPr/>
          <p:nvPr/>
        </p:nvGrpSpPr>
        <p:grpSpPr>
          <a:xfrm>
            <a:off x="1412230" y="1789805"/>
            <a:ext cx="205740" cy="1783080"/>
            <a:chOff x="1800225" y="419100"/>
            <a:chExt cx="182880" cy="1828800"/>
          </a:xfrm>
        </p:grpSpPr>
        <p:sp>
          <p:nvSpPr>
            <p:cNvPr id="9" name="Rectangle 8"/>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0" name="Rectangle 9"/>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1" name="Rectangle 10"/>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2" name="Rectangle 11"/>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3" name="Rectangle 12"/>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5" name="Rectangle 1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 name="Rectangle 1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7" name="Rectangle 1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8" name="Rectangle 1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9" name="Rectangle 1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grpSp>
        <p:nvGrpSpPr>
          <p:cNvPr id="21" name="Group 20"/>
          <p:cNvGrpSpPr/>
          <p:nvPr/>
        </p:nvGrpSpPr>
        <p:grpSpPr>
          <a:xfrm>
            <a:off x="1412231" y="3940564"/>
            <a:ext cx="205740" cy="1783080"/>
            <a:chOff x="1800225" y="419100"/>
            <a:chExt cx="182880" cy="1828800"/>
          </a:xfrm>
        </p:grpSpPr>
        <p:sp>
          <p:nvSpPr>
            <p:cNvPr id="22" name="Rectangle 21"/>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3" name="Rectangle 22"/>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4" name="Rectangle 23"/>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5" name="Rectangle 24"/>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26" name="Rectangle 25"/>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7" name="Rectangle 26"/>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8" name="Rectangle 27"/>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9" name="Rectangle 28"/>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0" name="Rectangle 29"/>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31" name="Rectangle 30"/>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32" name="TextBox 31"/>
          <p:cNvSpPr txBox="1"/>
          <p:nvPr/>
        </p:nvSpPr>
        <p:spPr>
          <a:xfrm>
            <a:off x="1004178" y="2453691"/>
            <a:ext cx="396455" cy="300082"/>
          </a:xfrm>
          <a:prstGeom prst="rect">
            <a:avLst/>
          </a:prstGeom>
          <a:noFill/>
        </p:spPr>
        <p:txBody>
          <a:bodyPr wrap="none" rtlCol="0">
            <a:spAutoFit/>
          </a:bodyPr>
          <a:lstStyle/>
          <a:p>
            <a:r>
              <a:rPr lang="en-US" sz="1350" dirty="0"/>
              <a:t>cat</a:t>
            </a:r>
          </a:p>
        </p:txBody>
      </p:sp>
      <p:sp>
        <p:nvSpPr>
          <p:cNvPr id="33" name="TextBox 32"/>
          <p:cNvSpPr txBox="1"/>
          <p:nvPr/>
        </p:nvSpPr>
        <p:spPr>
          <a:xfrm>
            <a:off x="1004177" y="4653796"/>
            <a:ext cx="367408" cy="300082"/>
          </a:xfrm>
          <a:prstGeom prst="rect">
            <a:avLst/>
          </a:prstGeom>
          <a:noFill/>
        </p:spPr>
        <p:txBody>
          <a:bodyPr wrap="none" rtlCol="0">
            <a:spAutoFit/>
          </a:bodyPr>
          <a:lstStyle/>
          <a:p>
            <a:r>
              <a:rPr lang="en-US" sz="1350" dirty="0"/>
              <a:t>on</a:t>
            </a:r>
          </a:p>
        </p:txBody>
      </p:sp>
      <p:grpSp>
        <p:nvGrpSpPr>
          <p:cNvPr id="46" name="Group 45"/>
          <p:cNvGrpSpPr/>
          <p:nvPr/>
        </p:nvGrpSpPr>
        <p:grpSpPr>
          <a:xfrm>
            <a:off x="4007573" y="3151684"/>
            <a:ext cx="205740" cy="1069848"/>
            <a:chOff x="1800225" y="419100"/>
            <a:chExt cx="182880" cy="1097280"/>
          </a:xfrm>
        </p:grpSpPr>
        <p:sp>
          <p:nvSpPr>
            <p:cNvPr id="47" name="Rectangle 46"/>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48" name="Rectangle 47"/>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b="1" dirty="0">
                <a:solidFill>
                  <a:srgbClr val="FF0000"/>
                </a:solidFill>
              </a:endParaRPr>
            </a:p>
          </p:txBody>
        </p:sp>
        <p:sp>
          <p:nvSpPr>
            <p:cNvPr id="49" name="Rectangle 48"/>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0" name="Rectangle 49"/>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1" name="Rectangle 50"/>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2" name="Rectangle 51"/>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grpSp>
      <p:grpSp>
        <p:nvGrpSpPr>
          <p:cNvPr id="57" name="Group 56"/>
          <p:cNvGrpSpPr/>
          <p:nvPr/>
        </p:nvGrpSpPr>
        <p:grpSpPr>
          <a:xfrm>
            <a:off x="6609209" y="2859653"/>
            <a:ext cx="205740" cy="1783080"/>
            <a:chOff x="1800225" y="419100"/>
            <a:chExt cx="182880" cy="1828800"/>
          </a:xfrm>
        </p:grpSpPr>
        <p:sp>
          <p:nvSpPr>
            <p:cNvPr id="58" name="Rectangle 57"/>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59" name="Rectangle 58"/>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0" name="Rectangle 59"/>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1" name="Rectangle 60"/>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2" name="Rectangle 61"/>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3" name="Rectangle 62"/>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4" name="Rectangle 63"/>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5" name="Rectangle 64"/>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66" name="Rectangle 65"/>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67" name="Rectangle 66"/>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68" name="TextBox 67"/>
          <p:cNvSpPr txBox="1"/>
          <p:nvPr/>
        </p:nvSpPr>
        <p:spPr>
          <a:xfrm>
            <a:off x="1067405" y="1412588"/>
            <a:ext cx="942374" cy="300082"/>
          </a:xfrm>
          <a:prstGeom prst="rect">
            <a:avLst/>
          </a:prstGeom>
          <a:noFill/>
        </p:spPr>
        <p:txBody>
          <a:bodyPr wrap="none" rtlCol="0">
            <a:spAutoFit/>
          </a:bodyPr>
          <a:lstStyle/>
          <a:p>
            <a:r>
              <a:rPr lang="en-US" sz="1350" dirty="0"/>
              <a:t>Input layer</a:t>
            </a:r>
          </a:p>
        </p:txBody>
      </p:sp>
      <p:cxnSp>
        <p:nvCxnSpPr>
          <p:cNvPr id="70" name="Straight Connector 69"/>
          <p:cNvCxnSpPr/>
          <p:nvPr/>
        </p:nvCxnSpPr>
        <p:spPr>
          <a:xfrm>
            <a:off x="1617971" y="1789805"/>
            <a:ext cx="2389603" cy="136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17970" y="3148728"/>
            <a:ext cx="2389602" cy="79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1611678" y="3570993"/>
            <a:ext cx="2395895" cy="65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1617970" y="4232595"/>
            <a:ext cx="2389602" cy="1491049"/>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662748" y="2379569"/>
            <a:ext cx="1075423" cy="300082"/>
          </a:xfrm>
          <a:prstGeom prst="rect">
            <a:avLst/>
          </a:prstGeom>
          <a:noFill/>
        </p:spPr>
        <p:txBody>
          <a:bodyPr wrap="none" rtlCol="0">
            <a:spAutoFit/>
          </a:bodyPr>
          <a:lstStyle/>
          <a:p>
            <a:r>
              <a:rPr lang="en-US" sz="1350" dirty="0"/>
              <a:t>Hidden layer</a:t>
            </a:r>
          </a:p>
        </p:txBody>
      </p:sp>
      <mc:AlternateContent xmlns:mc="http://schemas.openxmlformats.org/markup-compatibility/2006" xmlns:a14="http://schemas.microsoft.com/office/drawing/2010/main">
        <mc:Choice Requires="a14">
          <p:sp>
            <p:nvSpPr>
              <p:cNvPr id="83" name="TextBox 82"/>
              <p:cNvSpPr txBox="1"/>
              <p:nvPr/>
            </p:nvSpPr>
            <p:spPr>
              <a:xfrm>
                <a:off x="6537223" y="4719314"/>
                <a:ext cx="542456" cy="300082"/>
              </a:xfrm>
              <a:prstGeom prst="rect">
                <a:avLst/>
              </a:prstGeom>
              <a:noFill/>
            </p:spPr>
            <p:txBody>
              <a:bodyPr wrap="none" rtlCol="0">
                <a:spAutoFit/>
              </a:bodyPr>
              <a:lstStyle/>
              <a:p>
                <a14:m>
                  <m:oMath xmlns:m="http://schemas.openxmlformats.org/officeDocument/2006/math">
                    <m:sSub>
                      <m:sSubPr>
                        <m:ctrlPr>
                          <a:rPr lang="en-US" sz="1350" i="1">
                            <a:latin typeface="Cambria Math" panose="02040503050406030204" pitchFamily="18" charset="0"/>
                          </a:rPr>
                        </m:ctrlPr>
                      </m:sSubPr>
                      <m:e>
                        <m:acc>
                          <m:accPr>
                            <m:chr m:val="̂"/>
                            <m:ctrlPr>
                              <a:rPr lang="en-US" sz="1350" i="1">
                                <a:latin typeface="Cambria Math" panose="02040503050406030204" pitchFamily="18" charset="0"/>
                              </a:rPr>
                            </m:ctrlPr>
                          </m:accPr>
                          <m:e>
                            <m:r>
                              <a:rPr lang="en-US" sz="1350" i="1">
                                <a:latin typeface="Cambria Math" panose="02040503050406030204" pitchFamily="18" charset="0"/>
                              </a:rPr>
                              <m:t>𝑦</m:t>
                            </m:r>
                          </m:e>
                        </m:acc>
                      </m:e>
                      <m:sub>
                        <m:r>
                          <m:rPr>
                            <m:sty m:val="p"/>
                          </m:rPr>
                          <a:rPr lang="en-US" sz="1350">
                            <a:latin typeface="Cambria Math" panose="02040503050406030204" pitchFamily="18" charset="0"/>
                          </a:rPr>
                          <m:t>sat</m:t>
                        </m:r>
                      </m:sub>
                    </m:sSub>
                    <m:r>
                      <a:rPr lang="en-US" sz="1350">
                        <a:latin typeface="Cambria Math" panose="02040503050406030204" pitchFamily="18" charset="0"/>
                      </a:rPr>
                      <m:t> </m:t>
                    </m:r>
                  </m:oMath>
                </a14:m>
                <a:r>
                  <a:rPr lang="en-US" sz="1350" dirty="0"/>
                  <a:t> </a:t>
                </a:r>
              </a:p>
            </p:txBody>
          </p:sp>
        </mc:Choice>
        <mc:Fallback xmlns="">
          <p:sp>
            <p:nvSpPr>
              <p:cNvPr id="83" name="TextBox 82"/>
              <p:cNvSpPr txBox="1">
                <a:spLocks noRot="1" noChangeAspect="1" noMove="1" noResize="1" noEditPoints="1" noAdjustHandles="1" noChangeArrowheads="1" noChangeShapeType="1" noTextEdit="1"/>
              </p:cNvSpPr>
              <p:nvPr/>
            </p:nvSpPr>
            <p:spPr>
              <a:xfrm>
                <a:off x="6537223" y="4719314"/>
                <a:ext cx="542456" cy="300082"/>
              </a:xfrm>
              <a:prstGeom prst="rect">
                <a:avLst/>
              </a:prstGeom>
              <a:blipFill>
                <a:blip r:embed="rId2"/>
                <a:stretch>
                  <a:fillRect b="-2041"/>
                </a:stretch>
              </a:blipFill>
            </p:spPr>
            <p:txBody>
              <a:bodyPr/>
              <a:lstStyle/>
              <a:p>
                <a:r>
                  <a:rPr lang="en-US">
                    <a:noFill/>
                  </a:rPr>
                  <a:t> </a:t>
                </a:r>
              </a:p>
            </p:txBody>
          </p:sp>
        </mc:Fallback>
      </mc:AlternateContent>
      <p:cxnSp>
        <p:nvCxnSpPr>
          <p:cNvPr id="84" name="Straight Connector 83"/>
          <p:cNvCxnSpPr/>
          <p:nvPr/>
        </p:nvCxnSpPr>
        <p:spPr>
          <a:xfrm flipV="1">
            <a:off x="4213313" y="2858740"/>
            <a:ext cx="2395896" cy="28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213313" y="4221532"/>
            <a:ext cx="2395896" cy="421201"/>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052351" y="2412643"/>
            <a:ext cx="1072217" cy="300082"/>
          </a:xfrm>
          <a:prstGeom prst="rect">
            <a:avLst/>
          </a:prstGeom>
          <a:noFill/>
        </p:spPr>
        <p:txBody>
          <a:bodyPr wrap="none" rtlCol="0">
            <a:spAutoFit/>
          </a:bodyPr>
          <a:lstStyle/>
          <a:p>
            <a:r>
              <a:rPr lang="en-US" sz="1350" dirty="0"/>
              <a:t>Output layer</a:t>
            </a:r>
          </a:p>
        </p:txBody>
      </p:sp>
      <mc:AlternateContent xmlns:mc="http://schemas.openxmlformats.org/markup-compatibility/2006" xmlns:a14="http://schemas.microsoft.com/office/drawing/2010/main">
        <mc:Choice Requires="a14">
          <p:sp>
            <p:nvSpPr>
              <p:cNvPr id="71" name="TextBox 70"/>
              <p:cNvSpPr txBox="1"/>
              <p:nvPr/>
            </p:nvSpPr>
            <p:spPr>
              <a:xfrm>
                <a:off x="1823710" y="2451367"/>
                <a:ext cx="906402"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Sub>
                    </m:oMath>
                  </m:oMathPara>
                </a14:m>
                <a:endParaRPr lang="en-US" sz="2100" dirty="0"/>
              </a:p>
            </p:txBody>
          </p:sp>
        </mc:Choice>
        <mc:Fallback xmlns="">
          <p:sp>
            <p:nvSpPr>
              <p:cNvPr id="71" name="TextBox 70"/>
              <p:cNvSpPr txBox="1">
                <a:spLocks noRot="1" noChangeAspect="1" noMove="1" noResize="1" noEditPoints="1" noAdjustHandles="1" noChangeArrowheads="1" noChangeShapeType="1" noTextEdit="1"/>
              </p:cNvSpPr>
              <p:nvPr/>
            </p:nvSpPr>
            <p:spPr>
              <a:xfrm>
                <a:off x="1823710" y="2451367"/>
                <a:ext cx="906402" cy="41549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1845005" y="4384725"/>
                <a:ext cx="906402"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Sub>
                    </m:oMath>
                  </m:oMathPara>
                </a14:m>
                <a:endParaRPr lang="en-US" sz="2100" dirty="0"/>
              </a:p>
            </p:txBody>
          </p:sp>
        </mc:Choice>
        <mc:Fallback xmlns="">
          <p:sp>
            <p:nvSpPr>
              <p:cNvPr id="73" name="TextBox 72"/>
              <p:cNvSpPr txBox="1">
                <a:spLocks noRot="1" noChangeAspect="1" noMove="1" noResize="1" noEditPoints="1" noAdjustHandles="1" noChangeArrowheads="1" noChangeShapeType="1" noTextEdit="1"/>
              </p:cNvSpPr>
              <p:nvPr/>
            </p:nvSpPr>
            <p:spPr>
              <a:xfrm>
                <a:off x="1845005" y="4384725"/>
                <a:ext cx="906402" cy="415498"/>
              </a:xfrm>
              <a:prstGeom prst="rect">
                <a:avLst/>
              </a:prstGeom>
              <a:blipFill>
                <a:blip r:embed="rId4"/>
                <a:stretch>
                  <a:fillRect/>
                </a:stretch>
              </a:blipFill>
            </p:spPr>
            <p:txBody>
              <a:bodyPr/>
              <a:lstStyle/>
              <a:p>
                <a:r>
                  <a:rPr lang="en-US">
                    <a:noFill/>
                  </a:rPr>
                  <a:t> </a:t>
                </a:r>
              </a:p>
            </p:txBody>
          </p:sp>
        </mc:Fallback>
      </mc:AlternateContent>
      <p:sp>
        <p:nvSpPr>
          <p:cNvPr id="74" name="TextBox 73"/>
          <p:cNvSpPr txBox="1"/>
          <p:nvPr/>
        </p:nvSpPr>
        <p:spPr>
          <a:xfrm>
            <a:off x="772745" y="3329992"/>
            <a:ext cx="604653" cy="300082"/>
          </a:xfrm>
          <a:prstGeom prst="rect">
            <a:avLst/>
          </a:prstGeom>
          <a:noFill/>
        </p:spPr>
        <p:txBody>
          <a:bodyPr wrap="none" rtlCol="0">
            <a:spAutoFit/>
          </a:bodyPr>
          <a:lstStyle/>
          <a:p>
            <a:r>
              <a:rPr lang="en-US" sz="1350" dirty="0"/>
              <a:t>V-dim</a:t>
            </a:r>
          </a:p>
        </p:txBody>
      </p:sp>
      <p:sp>
        <p:nvSpPr>
          <p:cNvPr id="75" name="TextBox 74"/>
          <p:cNvSpPr txBox="1"/>
          <p:nvPr/>
        </p:nvSpPr>
        <p:spPr>
          <a:xfrm>
            <a:off x="772745" y="5456182"/>
            <a:ext cx="604653" cy="300082"/>
          </a:xfrm>
          <a:prstGeom prst="rect">
            <a:avLst/>
          </a:prstGeom>
          <a:noFill/>
        </p:spPr>
        <p:txBody>
          <a:bodyPr wrap="none" rtlCol="0">
            <a:spAutoFit/>
          </a:bodyPr>
          <a:lstStyle/>
          <a:p>
            <a:r>
              <a:rPr lang="en-US" sz="1350" dirty="0"/>
              <a:t>V-dim</a:t>
            </a:r>
          </a:p>
        </p:txBody>
      </p:sp>
      <p:sp>
        <p:nvSpPr>
          <p:cNvPr id="77" name="TextBox 76"/>
          <p:cNvSpPr txBox="1"/>
          <p:nvPr/>
        </p:nvSpPr>
        <p:spPr>
          <a:xfrm>
            <a:off x="3830797" y="4594160"/>
            <a:ext cx="619080" cy="300082"/>
          </a:xfrm>
          <a:prstGeom prst="rect">
            <a:avLst/>
          </a:prstGeom>
          <a:noFill/>
        </p:spPr>
        <p:txBody>
          <a:bodyPr wrap="none" rtlCol="0">
            <a:spAutoFit/>
          </a:bodyPr>
          <a:lstStyle/>
          <a:p>
            <a:r>
              <a:rPr lang="en-US" sz="1350" dirty="0"/>
              <a:t>N-dim</a:t>
            </a:r>
          </a:p>
        </p:txBody>
      </p:sp>
      <mc:AlternateContent xmlns:mc="http://schemas.openxmlformats.org/markup-compatibility/2006" xmlns:a14="http://schemas.microsoft.com/office/drawing/2010/main">
        <mc:Choice Requires="a14">
          <p:sp>
            <p:nvSpPr>
              <p:cNvPr id="78" name="TextBox 77"/>
              <p:cNvSpPr txBox="1"/>
              <p:nvPr/>
            </p:nvSpPr>
            <p:spPr>
              <a:xfrm>
                <a:off x="4505412" y="3455545"/>
                <a:ext cx="1858266"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m:t>
                          </m:r>
                        </m:sup>
                      </m:sSubSup>
                      <m:r>
                        <a:rPr lang="en-US" sz="2100" i="1">
                          <a:latin typeface="Cambria Math" panose="02040503050406030204" pitchFamily="18" charset="0"/>
                        </a:rPr>
                        <m:t>×</m:t>
                      </m:r>
                      <m:acc>
                        <m:accPr>
                          <m:chr m:val="̂"/>
                          <m:ctrlPr>
                            <a:rPr lang="en-US" sz="2100" i="1">
                              <a:latin typeface="Cambria Math" panose="02040503050406030204" pitchFamily="18" charset="0"/>
                            </a:rPr>
                          </m:ctrlPr>
                        </m:accPr>
                        <m:e>
                          <m:r>
                            <a:rPr lang="en-US" sz="2100" i="1">
                              <a:latin typeface="Cambria Math" panose="02040503050406030204" pitchFamily="18" charset="0"/>
                            </a:rPr>
                            <m:t>𝑣</m:t>
                          </m:r>
                        </m:e>
                      </m:acc>
                      <m:r>
                        <a:rPr lang="en-US" sz="2100" i="1">
                          <a:latin typeface="Cambria Math" panose="02040503050406030204" pitchFamily="18" charset="0"/>
                        </a:rPr>
                        <m:t>=</m:t>
                      </m:r>
                      <m:r>
                        <a:rPr lang="en-US" sz="2100" i="1">
                          <a:latin typeface="Cambria Math" panose="02040503050406030204" pitchFamily="18" charset="0"/>
                        </a:rPr>
                        <m:t>𝑧</m:t>
                      </m:r>
                    </m:oMath>
                  </m:oMathPara>
                </a14:m>
                <a:endParaRPr lang="en-US" sz="2100" dirty="0"/>
              </a:p>
            </p:txBody>
          </p:sp>
        </mc:Choice>
        <mc:Fallback xmlns="">
          <p:sp>
            <p:nvSpPr>
              <p:cNvPr id="78" name="TextBox 77"/>
              <p:cNvSpPr txBox="1">
                <a:spLocks noRot="1" noChangeAspect="1" noMove="1" noResize="1" noEditPoints="1" noAdjustHandles="1" noChangeArrowheads="1" noChangeShapeType="1" noTextEdit="1"/>
              </p:cNvSpPr>
              <p:nvPr/>
            </p:nvSpPr>
            <p:spPr>
              <a:xfrm>
                <a:off x="4505412" y="3455545"/>
                <a:ext cx="1858266" cy="415498"/>
              </a:xfrm>
              <a:prstGeom prst="rect">
                <a:avLst/>
              </a:prstGeom>
              <a:blipFill>
                <a:blip r:embed="rId5"/>
                <a:stretch>
                  <a:fillRect t="-4412" b="-1471"/>
                </a:stretch>
              </a:blipFill>
            </p:spPr>
            <p:txBody>
              <a:bodyPr/>
              <a:lstStyle/>
              <a:p>
                <a:r>
                  <a:rPr lang="en-US">
                    <a:noFill/>
                  </a:rPr>
                  <a:t> </a:t>
                </a:r>
              </a:p>
            </p:txBody>
          </p:sp>
        </mc:Fallback>
      </mc:AlternateContent>
      <p:sp>
        <p:nvSpPr>
          <p:cNvPr id="80" name="TextBox 79"/>
          <p:cNvSpPr txBox="1"/>
          <p:nvPr/>
        </p:nvSpPr>
        <p:spPr>
          <a:xfrm>
            <a:off x="6474226" y="5036235"/>
            <a:ext cx="604653" cy="300082"/>
          </a:xfrm>
          <a:prstGeom prst="rect">
            <a:avLst/>
          </a:prstGeom>
          <a:noFill/>
        </p:spPr>
        <p:txBody>
          <a:bodyPr wrap="none" rtlCol="0">
            <a:spAutoFit/>
          </a:bodyPr>
          <a:lstStyle/>
          <a:p>
            <a:r>
              <a:rPr lang="en-US" sz="1350" dirty="0"/>
              <a:t>V-dim</a:t>
            </a:r>
          </a:p>
        </p:txBody>
      </p:sp>
      <p:sp>
        <p:nvSpPr>
          <p:cNvPr id="69" name="TextBox 68"/>
          <p:cNvSpPr txBox="1"/>
          <p:nvPr/>
        </p:nvSpPr>
        <p:spPr>
          <a:xfrm>
            <a:off x="2942172" y="5456182"/>
            <a:ext cx="2435282" cy="300082"/>
          </a:xfrm>
          <a:prstGeom prst="rect">
            <a:avLst/>
          </a:prstGeom>
          <a:noFill/>
        </p:spPr>
        <p:txBody>
          <a:bodyPr wrap="none" rtlCol="0">
            <a:spAutoFit/>
          </a:bodyPr>
          <a:lstStyle/>
          <a:p>
            <a:r>
              <a:rPr lang="en-US" sz="1350" dirty="0"/>
              <a:t>N will be the size of word vector</a:t>
            </a:r>
          </a:p>
        </p:txBody>
      </p:sp>
      <mc:AlternateContent xmlns:mc="http://schemas.openxmlformats.org/markup-compatibility/2006" xmlns:a14="http://schemas.microsoft.com/office/drawing/2010/main">
        <mc:Choice Requires="a14">
          <p:sp>
            <p:nvSpPr>
              <p:cNvPr id="2" name="Rectangle 1"/>
              <p:cNvSpPr/>
              <p:nvPr/>
            </p:nvSpPr>
            <p:spPr>
              <a:xfrm>
                <a:off x="3955526" y="4241513"/>
                <a:ext cx="322781"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1350" i="1">
                              <a:latin typeface="Cambria Math" panose="02040503050406030204" pitchFamily="18" charset="0"/>
                            </a:rPr>
                          </m:ctrlPr>
                        </m:accPr>
                        <m:e>
                          <m:r>
                            <a:rPr lang="en-US" sz="1350" i="1">
                              <a:latin typeface="Cambria Math" panose="02040503050406030204" pitchFamily="18" charset="0"/>
                            </a:rPr>
                            <m:t>𝑣</m:t>
                          </m:r>
                        </m:e>
                      </m:acc>
                    </m:oMath>
                  </m:oMathPara>
                </a14:m>
                <a:endParaRPr lang="en-US" sz="1350" dirty="0"/>
              </a:p>
            </p:txBody>
          </p:sp>
        </mc:Choice>
        <mc:Fallback xmlns="">
          <p:sp>
            <p:nvSpPr>
              <p:cNvPr id="2" name="Rectangle 1"/>
              <p:cNvSpPr>
                <a:spLocks noRot="1" noChangeAspect="1" noMove="1" noResize="1" noEditPoints="1" noAdjustHandles="1" noChangeArrowheads="1" noChangeShapeType="1" noTextEdit="1"/>
              </p:cNvSpPr>
              <p:nvPr/>
            </p:nvSpPr>
            <p:spPr>
              <a:xfrm>
                <a:off x="3955526" y="4241513"/>
                <a:ext cx="322781" cy="300082"/>
              </a:xfrm>
              <a:prstGeom prst="rect">
                <a:avLst/>
              </a:prstGeom>
              <a:blipFill>
                <a:blip r:embed="rId6"/>
                <a:stretch>
                  <a:fillRect r="-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6712079" y="3402022"/>
                <a:ext cx="2208495"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100" i="1">
                              <a:latin typeface="Cambria Math" panose="02040503050406030204" pitchFamily="18" charset="0"/>
                            </a:rPr>
                          </m:ctrlPr>
                        </m:accPr>
                        <m:e>
                          <m:r>
                            <a:rPr lang="en-US" sz="2100" i="1">
                              <a:latin typeface="Cambria Math" panose="02040503050406030204" pitchFamily="18" charset="0"/>
                            </a:rPr>
                            <m:t>𝑦</m:t>
                          </m:r>
                        </m:e>
                      </m:acc>
                      <m:r>
                        <a:rPr lang="en-US" sz="2100" i="1">
                          <a:latin typeface="Cambria Math" panose="02040503050406030204" pitchFamily="18" charset="0"/>
                        </a:rPr>
                        <m:t>=</m:t>
                      </m:r>
                      <m:r>
                        <a:rPr lang="en-US" sz="2100" i="1">
                          <a:latin typeface="Cambria Math" panose="02040503050406030204" pitchFamily="18" charset="0"/>
                        </a:rPr>
                        <m:t>𝑠𝑜𝑓𝑡𝑚𝑎𝑥</m:t>
                      </m:r>
                      <m:r>
                        <a:rPr lang="en-US" sz="2100" i="1">
                          <a:latin typeface="Cambria Math" panose="02040503050406030204" pitchFamily="18" charset="0"/>
                        </a:rPr>
                        <m:t>(</m:t>
                      </m:r>
                      <m:r>
                        <a:rPr lang="en-US" sz="2100" i="1">
                          <a:latin typeface="Cambria Math" panose="02040503050406030204" pitchFamily="18" charset="0"/>
                        </a:rPr>
                        <m:t>𝑧</m:t>
                      </m:r>
                      <m:r>
                        <a:rPr lang="en-US" sz="2100" i="1">
                          <a:latin typeface="Cambria Math" panose="02040503050406030204" pitchFamily="18" charset="0"/>
                        </a:rPr>
                        <m:t>)</m:t>
                      </m:r>
                    </m:oMath>
                  </m:oMathPara>
                </a14:m>
                <a:endParaRPr lang="en-US" sz="2100" dirty="0"/>
              </a:p>
            </p:txBody>
          </p:sp>
        </mc:Choice>
        <mc:Fallback xmlns="">
          <p:sp>
            <p:nvSpPr>
              <p:cNvPr id="86" name="TextBox 85"/>
              <p:cNvSpPr txBox="1">
                <a:spLocks noRot="1" noChangeAspect="1" noMove="1" noResize="1" noEditPoints="1" noAdjustHandles="1" noChangeArrowheads="1" noChangeShapeType="1" noTextEdit="1"/>
              </p:cNvSpPr>
              <p:nvPr/>
            </p:nvSpPr>
            <p:spPr>
              <a:xfrm>
                <a:off x="6712079" y="3402022"/>
                <a:ext cx="2208495" cy="415498"/>
              </a:xfrm>
              <a:prstGeom prst="rect">
                <a:avLst/>
              </a:prstGeom>
              <a:blipFill>
                <a:blip r:embed="rId7"/>
                <a:stretch>
                  <a:fillRect t="-4412" b="-17647"/>
                </a:stretch>
              </a:blipFill>
            </p:spPr>
            <p:txBody>
              <a:bodyPr/>
              <a:lstStyle/>
              <a:p>
                <a:r>
                  <a:rPr lang="en-US">
                    <a:noFill/>
                  </a:rPr>
                  <a:t> </a:t>
                </a:r>
              </a:p>
            </p:txBody>
          </p:sp>
        </mc:Fallback>
      </mc:AlternateContent>
      <p:sp>
        <p:nvSpPr>
          <p:cNvPr id="81" name="TextBox 80">
            <a:extLst>
              <a:ext uri="{FF2B5EF4-FFF2-40B4-BE49-F238E27FC236}">
                <a16:creationId xmlns:a16="http://schemas.microsoft.com/office/drawing/2014/main" id="{BFB5EB2E-BDCD-DF45-9B05-5A5BA33324A6}"/>
              </a:ext>
            </a:extLst>
          </p:cNvPr>
          <p:cNvSpPr txBox="1"/>
          <p:nvPr/>
        </p:nvSpPr>
        <p:spPr>
          <a:xfrm>
            <a:off x="628650" y="6533147"/>
            <a:ext cx="4056880" cy="276999"/>
          </a:xfrm>
          <a:prstGeom prst="rect">
            <a:avLst/>
          </a:prstGeom>
          <a:noFill/>
        </p:spPr>
        <p:txBody>
          <a:bodyPr wrap="none" rtlCol="0">
            <a:spAutoFit/>
          </a:bodyPr>
          <a:lstStyle/>
          <a:p>
            <a:r>
              <a:rPr lang="en-US" sz="1200" dirty="0" err="1"/>
              <a:t>www.cs.ucr.edu</a:t>
            </a:r>
            <a:r>
              <a:rPr lang="en-US" sz="1200" dirty="0"/>
              <a:t>/~</a:t>
            </a:r>
            <a:r>
              <a:rPr lang="en-US" sz="1200" dirty="0" err="1"/>
              <a:t>vagelis</a:t>
            </a:r>
            <a:r>
              <a:rPr lang="en-US" sz="1200" dirty="0"/>
              <a:t>/classes/CS242/slides/word2vec.pptx</a:t>
            </a:r>
          </a:p>
        </p:txBody>
      </p:sp>
    </p:spTree>
    <p:extLst>
      <p:ext uri="{BB962C8B-B14F-4D97-AF65-F5344CB8AC3E}">
        <p14:creationId xmlns:p14="http://schemas.microsoft.com/office/powerpoint/2010/main" val="2760264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pPr/>
              <a:t>13</a:t>
            </a:fld>
            <a:endParaRPr lang="en-US" dirty="0"/>
          </a:p>
        </p:txBody>
      </p:sp>
      <p:grpSp>
        <p:nvGrpSpPr>
          <p:cNvPr id="20" name="Group 19"/>
          <p:cNvGrpSpPr/>
          <p:nvPr/>
        </p:nvGrpSpPr>
        <p:grpSpPr>
          <a:xfrm>
            <a:off x="1838114" y="1789805"/>
            <a:ext cx="205740" cy="1783080"/>
            <a:chOff x="1800225" y="419100"/>
            <a:chExt cx="182880" cy="1828800"/>
          </a:xfrm>
        </p:grpSpPr>
        <p:sp>
          <p:nvSpPr>
            <p:cNvPr id="9" name="Rectangle 8"/>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0" name="Rectangle 9"/>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1" name="Rectangle 10"/>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2" name="Rectangle 11"/>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3" name="Rectangle 12"/>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5" name="Rectangle 1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 name="Rectangle 1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7" name="Rectangle 1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8" name="Rectangle 1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9" name="Rectangle 1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grpSp>
        <p:nvGrpSpPr>
          <p:cNvPr id="21" name="Group 20"/>
          <p:cNvGrpSpPr/>
          <p:nvPr/>
        </p:nvGrpSpPr>
        <p:grpSpPr>
          <a:xfrm>
            <a:off x="1838115" y="3940564"/>
            <a:ext cx="205740" cy="1783080"/>
            <a:chOff x="1800225" y="419100"/>
            <a:chExt cx="182880" cy="1828800"/>
          </a:xfrm>
        </p:grpSpPr>
        <p:sp>
          <p:nvSpPr>
            <p:cNvPr id="22" name="Rectangle 21"/>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3" name="Rectangle 22"/>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4" name="Rectangle 23"/>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5" name="Rectangle 24"/>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26" name="Rectangle 25"/>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7" name="Rectangle 26"/>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8" name="Rectangle 27"/>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9" name="Rectangle 28"/>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0" name="Rectangle 29"/>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31" name="Rectangle 30"/>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32" name="TextBox 31"/>
          <p:cNvSpPr txBox="1"/>
          <p:nvPr/>
        </p:nvSpPr>
        <p:spPr>
          <a:xfrm>
            <a:off x="1430062" y="2453691"/>
            <a:ext cx="396455" cy="300082"/>
          </a:xfrm>
          <a:prstGeom prst="rect">
            <a:avLst/>
          </a:prstGeom>
          <a:noFill/>
        </p:spPr>
        <p:txBody>
          <a:bodyPr wrap="none" rtlCol="0">
            <a:spAutoFit/>
          </a:bodyPr>
          <a:lstStyle/>
          <a:p>
            <a:r>
              <a:rPr lang="en-US" sz="1350" dirty="0"/>
              <a:t>cat</a:t>
            </a:r>
          </a:p>
        </p:txBody>
      </p:sp>
      <p:sp>
        <p:nvSpPr>
          <p:cNvPr id="33" name="TextBox 32"/>
          <p:cNvSpPr txBox="1"/>
          <p:nvPr/>
        </p:nvSpPr>
        <p:spPr>
          <a:xfrm>
            <a:off x="1430061" y="4653796"/>
            <a:ext cx="367408" cy="300082"/>
          </a:xfrm>
          <a:prstGeom prst="rect">
            <a:avLst/>
          </a:prstGeom>
          <a:noFill/>
        </p:spPr>
        <p:txBody>
          <a:bodyPr wrap="none" rtlCol="0">
            <a:spAutoFit/>
          </a:bodyPr>
          <a:lstStyle/>
          <a:p>
            <a:r>
              <a:rPr lang="en-US" sz="1350" dirty="0"/>
              <a:t>on</a:t>
            </a:r>
          </a:p>
        </p:txBody>
      </p:sp>
      <p:grpSp>
        <p:nvGrpSpPr>
          <p:cNvPr id="46" name="Group 45"/>
          <p:cNvGrpSpPr/>
          <p:nvPr/>
        </p:nvGrpSpPr>
        <p:grpSpPr>
          <a:xfrm>
            <a:off x="4433457" y="3151684"/>
            <a:ext cx="205740" cy="1069848"/>
            <a:chOff x="1800225" y="419100"/>
            <a:chExt cx="182880" cy="1097280"/>
          </a:xfrm>
        </p:grpSpPr>
        <p:sp>
          <p:nvSpPr>
            <p:cNvPr id="47" name="Rectangle 46"/>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48" name="Rectangle 47"/>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b="1" dirty="0">
                <a:solidFill>
                  <a:srgbClr val="FF0000"/>
                </a:solidFill>
              </a:endParaRPr>
            </a:p>
          </p:txBody>
        </p:sp>
        <p:sp>
          <p:nvSpPr>
            <p:cNvPr id="49" name="Rectangle 48"/>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0" name="Rectangle 49"/>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1" name="Rectangle 50"/>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2" name="Rectangle 51"/>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grpSp>
      <p:grpSp>
        <p:nvGrpSpPr>
          <p:cNvPr id="57" name="Group 56"/>
          <p:cNvGrpSpPr/>
          <p:nvPr/>
        </p:nvGrpSpPr>
        <p:grpSpPr>
          <a:xfrm>
            <a:off x="7035093" y="2859653"/>
            <a:ext cx="205740" cy="1783080"/>
            <a:chOff x="1800225" y="419100"/>
            <a:chExt cx="182880" cy="1828800"/>
          </a:xfrm>
        </p:grpSpPr>
        <p:sp>
          <p:nvSpPr>
            <p:cNvPr id="58" name="Rectangle 57"/>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59" name="Rectangle 58"/>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0" name="Rectangle 59"/>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1" name="Rectangle 60"/>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2" name="Rectangle 61"/>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3" name="Rectangle 62"/>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4" name="Rectangle 63"/>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5" name="Rectangle 64"/>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66" name="Rectangle 65"/>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67" name="Rectangle 66"/>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68" name="TextBox 67"/>
          <p:cNvSpPr txBox="1"/>
          <p:nvPr/>
        </p:nvSpPr>
        <p:spPr>
          <a:xfrm>
            <a:off x="1493289" y="1412588"/>
            <a:ext cx="942374" cy="300082"/>
          </a:xfrm>
          <a:prstGeom prst="rect">
            <a:avLst/>
          </a:prstGeom>
          <a:noFill/>
        </p:spPr>
        <p:txBody>
          <a:bodyPr wrap="none" rtlCol="0">
            <a:spAutoFit/>
          </a:bodyPr>
          <a:lstStyle/>
          <a:p>
            <a:r>
              <a:rPr lang="en-US" sz="1350" dirty="0"/>
              <a:t>Input layer</a:t>
            </a:r>
          </a:p>
        </p:txBody>
      </p:sp>
      <p:cxnSp>
        <p:nvCxnSpPr>
          <p:cNvPr id="70" name="Straight Connector 69"/>
          <p:cNvCxnSpPr/>
          <p:nvPr/>
        </p:nvCxnSpPr>
        <p:spPr>
          <a:xfrm>
            <a:off x="2043855" y="1789805"/>
            <a:ext cx="2389603" cy="136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2043854" y="3148728"/>
            <a:ext cx="2389602" cy="79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37562" y="3570993"/>
            <a:ext cx="2395895" cy="65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2043854" y="4232595"/>
            <a:ext cx="2389602" cy="1491049"/>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4088632" y="2379569"/>
            <a:ext cx="1075423" cy="300082"/>
          </a:xfrm>
          <a:prstGeom prst="rect">
            <a:avLst/>
          </a:prstGeom>
          <a:noFill/>
        </p:spPr>
        <p:txBody>
          <a:bodyPr wrap="none" rtlCol="0">
            <a:spAutoFit/>
          </a:bodyPr>
          <a:lstStyle/>
          <a:p>
            <a:r>
              <a:rPr lang="en-US" sz="1350" dirty="0"/>
              <a:t>Hidden layer</a:t>
            </a:r>
          </a:p>
        </p:txBody>
      </p:sp>
      <mc:AlternateContent xmlns:mc="http://schemas.openxmlformats.org/markup-compatibility/2006" xmlns:a14="http://schemas.microsoft.com/office/drawing/2010/main">
        <mc:Choice Requires="a14">
          <p:sp>
            <p:nvSpPr>
              <p:cNvPr id="83" name="TextBox 82"/>
              <p:cNvSpPr txBox="1"/>
              <p:nvPr/>
            </p:nvSpPr>
            <p:spPr>
              <a:xfrm>
                <a:off x="6963107" y="4719314"/>
                <a:ext cx="542456" cy="300082"/>
              </a:xfrm>
              <a:prstGeom prst="rect">
                <a:avLst/>
              </a:prstGeom>
              <a:noFill/>
            </p:spPr>
            <p:txBody>
              <a:bodyPr wrap="none" rtlCol="0">
                <a:spAutoFit/>
              </a:bodyPr>
              <a:lstStyle/>
              <a:p>
                <a14:m>
                  <m:oMath xmlns:m="http://schemas.openxmlformats.org/officeDocument/2006/math">
                    <m:sSub>
                      <m:sSubPr>
                        <m:ctrlPr>
                          <a:rPr lang="en-US" sz="1350" i="1">
                            <a:latin typeface="Cambria Math" panose="02040503050406030204" pitchFamily="18" charset="0"/>
                          </a:rPr>
                        </m:ctrlPr>
                      </m:sSubPr>
                      <m:e>
                        <m:acc>
                          <m:accPr>
                            <m:chr m:val="̂"/>
                            <m:ctrlPr>
                              <a:rPr lang="en-US" sz="1350" i="1">
                                <a:latin typeface="Cambria Math" panose="02040503050406030204" pitchFamily="18" charset="0"/>
                              </a:rPr>
                            </m:ctrlPr>
                          </m:accPr>
                          <m:e>
                            <m:r>
                              <a:rPr lang="en-US" sz="1350" i="1">
                                <a:latin typeface="Cambria Math" panose="02040503050406030204" pitchFamily="18" charset="0"/>
                              </a:rPr>
                              <m:t>𝑦</m:t>
                            </m:r>
                          </m:e>
                        </m:acc>
                      </m:e>
                      <m:sub>
                        <m:r>
                          <m:rPr>
                            <m:sty m:val="p"/>
                          </m:rPr>
                          <a:rPr lang="en-US" sz="1350">
                            <a:latin typeface="Cambria Math" panose="02040503050406030204" pitchFamily="18" charset="0"/>
                          </a:rPr>
                          <m:t>sat</m:t>
                        </m:r>
                      </m:sub>
                    </m:sSub>
                    <m:r>
                      <a:rPr lang="en-US" sz="1350">
                        <a:latin typeface="Cambria Math" panose="02040503050406030204" pitchFamily="18" charset="0"/>
                      </a:rPr>
                      <m:t> </m:t>
                    </m:r>
                  </m:oMath>
                </a14:m>
                <a:r>
                  <a:rPr lang="en-US" sz="1350" dirty="0"/>
                  <a:t> </a:t>
                </a:r>
              </a:p>
            </p:txBody>
          </p:sp>
        </mc:Choice>
        <mc:Fallback xmlns="">
          <p:sp>
            <p:nvSpPr>
              <p:cNvPr id="83" name="TextBox 82"/>
              <p:cNvSpPr txBox="1">
                <a:spLocks noRot="1" noChangeAspect="1" noMove="1" noResize="1" noEditPoints="1" noAdjustHandles="1" noChangeArrowheads="1" noChangeShapeType="1" noTextEdit="1"/>
              </p:cNvSpPr>
              <p:nvPr/>
            </p:nvSpPr>
            <p:spPr>
              <a:xfrm>
                <a:off x="6963107" y="4719314"/>
                <a:ext cx="542456" cy="300082"/>
              </a:xfrm>
              <a:prstGeom prst="rect">
                <a:avLst/>
              </a:prstGeom>
              <a:blipFill>
                <a:blip r:embed="rId2"/>
                <a:stretch>
                  <a:fillRect b="-2041"/>
                </a:stretch>
              </a:blipFill>
            </p:spPr>
            <p:txBody>
              <a:bodyPr/>
              <a:lstStyle/>
              <a:p>
                <a:r>
                  <a:rPr lang="en-US">
                    <a:noFill/>
                  </a:rPr>
                  <a:t> </a:t>
                </a:r>
              </a:p>
            </p:txBody>
          </p:sp>
        </mc:Fallback>
      </mc:AlternateContent>
      <p:cxnSp>
        <p:nvCxnSpPr>
          <p:cNvPr id="84" name="Straight Connector 83"/>
          <p:cNvCxnSpPr/>
          <p:nvPr/>
        </p:nvCxnSpPr>
        <p:spPr>
          <a:xfrm flipV="1">
            <a:off x="4639197" y="2858740"/>
            <a:ext cx="2395896" cy="28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639197" y="4221532"/>
            <a:ext cx="2395896" cy="421201"/>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623544" y="2424158"/>
            <a:ext cx="1072217" cy="300082"/>
          </a:xfrm>
          <a:prstGeom prst="rect">
            <a:avLst/>
          </a:prstGeom>
          <a:noFill/>
        </p:spPr>
        <p:txBody>
          <a:bodyPr wrap="none" rtlCol="0">
            <a:spAutoFit/>
          </a:bodyPr>
          <a:lstStyle/>
          <a:p>
            <a:r>
              <a:rPr lang="en-US" sz="1350" dirty="0"/>
              <a:t>Output layer</a:t>
            </a:r>
          </a:p>
        </p:txBody>
      </p:sp>
      <mc:AlternateContent xmlns:mc="http://schemas.openxmlformats.org/markup-compatibility/2006" xmlns:a14="http://schemas.microsoft.com/office/drawing/2010/main">
        <mc:Choice Requires="a14">
          <p:sp>
            <p:nvSpPr>
              <p:cNvPr id="71" name="TextBox 70"/>
              <p:cNvSpPr txBox="1"/>
              <p:nvPr/>
            </p:nvSpPr>
            <p:spPr>
              <a:xfrm>
                <a:off x="2249594" y="2451367"/>
                <a:ext cx="906402"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Sub>
                    </m:oMath>
                  </m:oMathPara>
                </a14:m>
                <a:endParaRPr lang="en-US" sz="2100" dirty="0"/>
              </a:p>
            </p:txBody>
          </p:sp>
        </mc:Choice>
        <mc:Fallback xmlns="">
          <p:sp>
            <p:nvSpPr>
              <p:cNvPr id="71" name="TextBox 70"/>
              <p:cNvSpPr txBox="1">
                <a:spLocks noRot="1" noChangeAspect="1" noMove="1" noResize="1" noEditPoints="1" noAdjustHandles="1" noChangeArrowheads="1" noChangeShapeType="1" noTextEdit="1"/>
              </p:cNvSpPr>
              <p:nvPr/>
            </p:nvSpPr>
            <p:spPr>
              <a:xfrm>
                <a:off x="2249594" y="2451367"/>
                <a:ext cx="906402" cy="41549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2270889" y="4384725"/>
                <a:ext cx="906402"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Sub>
                    </m:oMath>
                  </m:oMathPara>
                </a14:m>
                <a:endParaRPr lang="en-US" sz="2100" dirty="0"/>
              </a:p>
            </p:txBody>
          </p:sp>
        </mc:Choice>
        <mc:Fallback xmlns="">
          <p:sp>
            <p:nvSpPr>
              <p:cNvPr id="73" name="TextBox 72"/>
              <p:cNvSpPr txBox="1">
                <a:spLocks noRot="1" noChangeAspect="1" noMove="1" noResize="1" noEditPoints="1" noAdjustHandles="1" noChangeArrowheads="1" noChangeShapeType="1" noTextEdit="1"/>
              </p:cNvSpPr>
              <p:nvPr/>
            </p:nvSpPr>
            <p:spPr>
              <a:xfrm>
                <a:off x="2270889" y="4384725"/>
                <a:ext cx="906402" cy="415498"/>
              </a:xfrm>
              <a:prstGeom prst="rect">
                <a:avLst/>
              </a:prstGeom>
              <a:blipFill>
                <a:blip r:embed="rId4"/>
                <a:stretch>
                  <a:fillRect/>
                </a:stretch>
              </a:blipFill>
            </p:spPr>
            <p:txBody>
              <a:bodyPr/>
              <a:lstStyle/>
              <a:p>
                <a:r>
                  <a:rPr lang="en-US">
                    <a:noFill/>
                  </a:rPr>
                  <a:t> </a:t>
                </a:r>
              </a:p>
            </p:txBody>
          </p:sp>
        </mc:Fallback>
      </mc:AlternateContent>
      <p:sp>
        <p:nvSpPr>
          <p:cNvPr id="74" name="TextBox 73"/>
          <p:cNvSpPr txBox="1"/>
          <p:nvPr/>
        </p:nvSpPr>
        <p:spPr>
          <a:xfrm>
            <a:off x="1198629" y="3329992"/>
            <a:ext cx="604653" cy="300082"/>
          </a:xfrm>
          <a:prstGeom prst="rect">
            <a:avLst/>
          </a:prstGeom>
          <a:noFill/>
        </p:spPr>
        <p:txBody>
          <a:bodyPr wrap="none" rtlCol="0">
            <a:spAutoFit/>
          </a:bodyPr>
          <a:lstStyle/>
          <a:p>
            <a:r>
              <a:rPr lang="en-US" sz="1350" dirty="0"/>
              <a:t>V-dim</a:t>
            </a:r>
          </a:p>
        </p:txBody>
      </p:sp>
      <p:sp>
        <p:nvSpPr>
          <p:cNvPr id="75" name="TextBox 74"/>
          <p:cNvSpPr txBox="1"/>
          <p:nvPr/>
        </p:nvSpPr>
        <p:spPr>
          <a:xfrm>
            <a:off x="1198629" y="5456182"/>
            <a:ext cx="604653" cy="300082"/>
          </a:xfrm>
          <a:prstGeom prst="rect">
            <a:avLst/>
          </a:prstGeom>
          <a:noFill/>
        </p:spPr>
        <p:txBody>
          <a:bodyPr wrap="none" rtlCol="0">
            <a:spAutoFit/>
          </a:bodyPr>
          <a:lstStyle/>
          <a:p>
            <a:r>
              <a:rPr lang="en-US" sz="1350" dirty="0"/>
              <a:t>V-dim</a:t>
            </a:r>
          </a:p>
        </p:txBody>
      </p:sp>
      <p:sp>
        <p:nvSpPr>
          <p:cNvPr id="77" name="TextBox 76"/>
          <p:cNvSpPr txBox="1"/>
          <p:nvPr/>
        </p:nvSpPr>
        <p:spPr>
          <a:xfrm>
            <a:off x="4256681" y="4594160"/>
            <a:ext cx="619080" cy="300082"/>
          </a:xfrm>
          <a:prstGeom prst="rect">
            <a:avLst/>
          </a:prstGeom>
          <a:noFill/>
        </p:spPr>
        <p:txBody>
          <a:bodyPr wrap="none" rtlCol="0">
            <a:spAutoFit/>
          </a:bodyPr>
          <a:lstStyle/>
          <a:p>
            <a:r>
              <a:rPr lang="en-US" sz="1350" dirty="0"/>
              <a:t>N-dim</a:t>
            </a:r>
          </a:p>
        </p:txBody>
      </p:sp>
      <mc:AlternateContent xmlns:mc="http://schemas.openxmlformats.org/markup-compatibility/2006" xmlns:a14="http://schemas.microsoft.com/office/drawing/2010/main">
        <mc:Choice Requires="a14">
          <p:sp>
            <p:nvSpPr>
              <p:cNvPr id="78" name="TextBox 77"/>
              <p:cNvSpPr txBox="1"/>
              <p:nvPr/>
            </p:nvSpPr>
            <p:spPr>
              <a:xfrm>
                <a:off x="4931296" y="3455545"/>
                <a:ext cx="2159887" cy="7386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m:t>
                          </m:r>
                        </m:sup>
                      </m:sSubSup>
                      <m:r>
                        <a:rPr lang="en-US" sz="2100" i="1">
                          <a:latin typeface="Cambria Math" panose="02040503050406030204" pitchFamily="18" charset="0"/>
                        </a:rPr>
                        <m:t>×</m:t>
                      </m:r>
                      <m:acc>
                        <m:accPr>
                          <m:chr m:val="̂"/>
                          <m:ctrlPr>
                            <a:rPr lang="en-US" sz="2100" i="1">
                              <a:latin typeface="Cambria Math" panose="02040503050406030204" pitchFamily="18" charset="0"/>
                            </a:rPr>
                          </m:ctrlPr>
                        </m:accPr>
                        <m:e>
                          <m:r>
                            <a:rPr lang="en-US" sz="2100" i="1">
                              <a:latin typeface="Cambria Math" panose="02040503050406030204" pitchFamily="18" charset="0"/>
                            </a:rPr>
                            <m:t>𝑣</m:t>
                          </m:r>
                        </m:e>
                      </m:acc>
                      <m:r>
                        <a:rPr lang="en-US" sz="2100" i="1">
                          <a:latin typeface="Cambria Math" panose="02040503050406030204" pitchFamily="18" charset="0"/>
                        </a:rPr>
                        <m:t>=</m:t>
                      </m:r>
                      <m:r>
                        <a:rPr lang="en-US" sz="2100" i="1">
                          <a:latin typeface="Cambria Math" panose="02040503050406030204" pitchFamily="18" charset="0"/>
                        </a:rPr>
                        <m:t>𝑧</m:t>
                      </m:r>
                    </m:oMath>
                  </m:oMathPara>
                </a14:m>
                <a:endParaRPr lang="en-US" sz="2100" dirty="0"/>
              </a:p>
              <a:p>
                <a:pPr/>
                <a14:m>
                  <m:oMathPara xmlns:m="http://schemas.openxmlformats.org/officeDocument/2006/math">
                    <m:oMathParaPr>
                      <m:jc m:val="centerGroup"/>
                    </m:oMathParaPr>
                    <m:oMath xmlns:m="http://schemas.openxmlformats.org/officeDocument/2006/math">
                      <m:acc>
                        <m:accPr>
                          <m:chr m:val="̂"/>
                          <m:ctrlPr>
                            <a:rPr lang="en-US" sz="2100" i="1">
                              <a:latin typeface="Cambria Math" panose="02040503050406030204" pitchFamily="18" charset="0"/>
                            </a:rPr>
                          </m:ctrlPr>
                        </m:accPr>
                        <m:e>
                          <m:r>
                            <a:rPr lang="en-US" sz="2100" i="1">
                              <a:latin typeface="Cambria Math" panose="02040503050406030204" pitchFamily="18" charset="0"/>
                            </a:rPr>
                            <m:t>𝑦</m:t>
                          </m:r>
                        </m:e>
                      </m:acc>
                      <m:r>
                        <a:rPr lang="en-US" sz="2100" i="1">
                          <a:latin typeface="Cambria Math" panose="02040503050406030204" pitchFamily="18" charset="0"/>
                        </a:rPr>
                        <m:t>=</m:t>
                      </m:r>
                      <m:r>
                        <a:rPr lang="en-US" sz="2100" i="1">
                          <a:latin typeface="Cambria Math" panose="02040503050406030204" pitchFamily="18" charset="0"/>
                        </a:rPr>
                        <m:t>𝑠𝑜𝑓𝑡𝑚𝑎𝑥</m:t>
                      </m:r>
                      <m:r>
                        <a:rPr lang="en-US" sz="2100" i="1">
                          <a:latin typeface="Cambria Math" panose="02040503050406030204" pitchFamily="18" charset="0"/>
                        </a:rPr>
                        <m:t>(</m:t>
                      </m:r>
                      <m:r>
                        <a:rPr lang="en-US" sz="2100" i="1">
                          <a:latin typeface="Cambria Math" panose="02040503050406030204" pitchFamily="18" charset="0"/>
                        </a:rPr>
                        <m:t>𝑧</m:t>
                      </m:r>
                      <m:r>
                        <a:rPr lang="en-US" sz="2100" i="1">
                          <a:latin typeface="Cambria Math" panose="02040503050406030204" pitchFamily="18" charset="0"/>
                        </a:rPr>
                        <m:t>)</m:t>
                      </m:r>
                    </m:oMath>
                  </m:oMathPara>
                </a14:m>
                <a:endParaRPr lang="en-US" sz="2100" dirty="0"/>
              </a:p>
            </p:txBody>
          </p:sp>
        </mc:Choice>
        <mc:Fallback xmlns="">
          <p:sp>
            <p:nvSpPr>
              <p:cNvPr id="78" name="TextBox 77"/>
              <p:cNvSpPr txBox="1">
                <a:spLocks noRot="1" noChangeAspect="1" noMove="1" noResize="1" noEditPoints="1" noAdjustHandles="1" noChangeArrowheads="1" noChangeShapeType="1" noTextEdit="1"/>
              </p:cNvSpPr>
              <p:nvPr/>
            </p:nvSpPr>
            <p:spPr>
              <a:xfrm>
                <a:off x="4931296" y="3455545"/>
                <a:ext cx="2159887" cy="738664"/>
              </a:xfrm>
              <a:prstGeom prst="rect">
                <a:avLst/>
              </a:prstGeom>
              <a:blipFill>
                <a:blip r:embed="rId5"/>
                <a:stretch>
                  <a:fillRect t="-2479" b="-9091"/>
                </a:stretch>
              </a:blipFill>
            </p:spPr>
            <p:txBody>
              <a:bodyPr/>
              <a:lstStyle/>
              <a:p>
                <a:r>
                  <a:rPr lang="en-US">
                    <a:noFill/>
                  </a:rPr>
                  <a:t> </a:t>
                </a:r>
              </a:p>
            </p:txBody>
          </p:sp>
        </mc:Fallback>
      </mc:AlternateContent>
      <p:sp>
        <p:nvSpPr>
          <p:cNvPr id="80" name="TextBox 79"/>
          <p:cNvSpPr txBox="1"/>
          <p:nvPr/>
        </p:nvSpPr>
        <p:spPr>
          <a:xfrm>
            <a:off x="6900110" y="5036235"/>
            <a:ext cx="604653" cy="300082"/>
          </a:xfrm>
          <a:prstGeom prst="rect">
            <a:avLst/>
          </a:prstGeom>
          <a:noFill/>
        </p:spPr>
        <p:txBody>
          <a:bodyPr wrap="none" rtlCol="0">
            <a:spAutoFit/>
          </a:bodyPr>
          <a:lstStyle/>
          <a:p>
            <a:r>
              <a:rPr lang="en-US" sz="1350" dirty="0"/>
              <a:t>V-dim</a:t>
            </a:r>
          </a:p>
        </p:txBody>
      </p:sp>
      <p:sp>
        <p:nvSpPr>
          <p:cNvPr id="69" name="TextBox 68"/>
          <p:cNvSpPr txBox="1"/>
          <p:nvPr/>
        </p:nvSpPr>
        <p:spPr>
          <a:xfrm>
            <a:off x="3368056" y="5456182"/>
            <a:ext cx="2435282" cy="300082"/>
          </a:xfrm>
          <a:prstGeom prst="rect">
            <a:avLst/>
          </a:prstGeom>
          <a:noFill/>
        </p:spPr>
        <p:txBody>
          <a:bodyPr wrap="none" rtlCol="0">
            <a:spAutoFit/>
          </a:bodyPr>
          <a:lstStyle/>
          <a:p>
            <a:r>
              <a:rPr lang="en-US" sz="1350" dirty="0"/>
              <a:t>N will be the size of word vector</a:t>
            </a:r>
          </a:p>
        </p:txBody>
      </p:sp>
      <mc:AlternateContent xmlns:mc="http://schemas.openxmlformats.org/markup-compatibility/2006" xmlns:a14="http://schemas.microsoft.com/office/drawing/2010/main">
        <mc:Choice Requires="a14">
          <p:sp>
            <p:nvSpPr>
              <p:cNvPr id="2" name="Rectangle 1"/>
              <p:cNvSpPr/>
              <p:nvPr/>
            </p:nvSpPr>
            <p:spPr>
              <a:xfrm>
                <a:off x="4381410" y="4241513"/>
                <a:ext cx="322781"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1350" i="1">
                              <a:latin typeface="Cambria Math" panose="02040503050406030204" pitchFamily="18" charset="0"/>
                            </a:rPr>
                          </m:ctrlPr>
                        </m:accPr>
                        <m:e>
                          <m:r>
                            <a:rPr lang="en-US" sz="1350" i="1">
                              <a:latin typeface="Cambria Math" panose="02040503050406030204" pitchFamily="18" charset="0"/>
                            </a:rPr>
                            <m:t>𝑣</m:t>
                          </m:r>
                        </m:e>
                      </m:acc>
                    </m:oMath>
                  </m:oMathPara>
                </a14:m>
                <a:endParaRPr lang="en-US" sz="1350" dirty="0"/>
              </a:p>
            </p:txBody>
          </p:sp>
        </mc:Choice>
        <mc:Fallback xmlns="">
          <p:sp>
            <p:nvSpPr>
              <p:cNvPr id="2" name="Rectangle 1"/>
              <p:cNvSpPr>
                <a:spLocks noRot="1" noChangeAspect="1" noMove="1" noResize="1" noEditPoints="1" noAdjustHandles="1" noChangeArrowheads="1" noChangeShapeType="1" noTextEdit="1"/>
              </p:cNvSpPr>
              <p:nvPr/>
            </p:nvSpPr>
            <p:spPr>
              <a:xfrm>
                <a:off x="4381410" y="4241513"/>
                <a:ext cx="322781" cy="300082"/>
              </a:xfrm>
              <a:prstGeom prst="rect">
                <a:avLst/>
              </a:prstGeom>
              <a:blipFill>
                <a:blip r:embed="rId6"/>
                <a:stretch>
                  <a:fillRect r="-3774"/>
                </a:stretch>
              </a:blipFill>
            </p:spPr>
            <p:txBody>
              <a:bodyPr/>
              <a:lstStyle/>
              <a:p>
                <a:r>
                  <a:rPr lang="en-US">
                    <a:noFill/>
                  </a:rPr>
                  <a:t> </a:t>
                </a:r>
              </a:p>
            </p:txBody>
          </p:sp>
        </mc:Fallback>
      </mc:AlternateContent>
      <p:graphicFrame>
        <p:nvGraphicFramePr>
          <p:cNvPr id="81" name="Table 80"/>
          <p:cNvGraphicFramePr>
            <a:graphicFrameLocks noGrp="1"/>
          </p:cNvGraphicFramePr>
          <p:nvPr/>
        </p:nvGraphicFramePr>
        <p:xfrm>
          <a:off x="8135165" y="2858741"/>
          <a:ext cx="246888" cy="2468880"/>
        </p:xfrm>
        <a:graphic>
          <a:graphicData uri="http://schemas.openxmlformats.org/drawingml/2006/table">
            <a:tbl>
              <a:tblPr firstRow="1" bandRow="1">
                <a:tableStyleId>{69CF1AB2-1976-4502-BF36-3FF5EA218861}</a:tableStyleId>
              </a:tblPr>
              <a:tblGrid>
                <a:gridCol w="246888">
                  <a:extLst>
                    <a:ext uri="{9D8B030D-6E8A-4147-A177-3AD203B41FA5}">
                      <a16:colId xmlns:a16="http://schemas.microsoft.com/office/drawing/2014/main" val="4255159121"/>
                    </a:ext>
                  </a:extLst>
                </a:gridCol>
              </a:tblGrid>
              <a:tr h="246888">
                <a:tc>
                  <a:txBody>
                    <a:bodyPr/>
                    <a:lstStyle/>
                    <a:p>
                      <a:pPr algn="ctr"/>
                      <a:r>
                        <a:rPr lang="en-US" sz="900" b="0" dirty="0">
                          <a:solidFill>
                            <a:schemeClr val="tx1"/>
                          </a:solidFill>
                        </a:rPr>
                        <a:t>0.01</a:t>
                      </a:r>
                    </a:p>
                  </a:txBody>
                  <a:tcPr marL="0" marR="0" marT="0" marB="0" anchor="ctr">
                    <a:solidFill>
                      <a:schemeClr val="bg1"/>
                    </a:solidFill>
                  </a:tcPr>
                </a:tc>
                <a:extLst>
                  <a:ext uri="{0D108BD9-81ED-4DB2-BD59-A6C34878D82A}">
                    <a16:rowId xmlns:a16="http://schemas.microsoft.com/office/drawing/2014/main" val="2404443869"/>
                  </a:ext>
                </a:extLst>
              </a:tr>
              <a:tr h="246888">
                <a:tc>
                  <a:txBody>
                    <a:bodyPr/>
                    <a:lstStyle/>
                    <a:p>
                      <a:pPr algn="ctr"/>
                      <a:r>
                        <a:rPr lang="en-US" sz="900" b="0" dirty="0">
                          <a:solidFill>
                            <a:schemeClr val="tx1"/>
                          </a:solidFill>
                        </a:rPr>
                        <a:t>0.02</a:t>
                      </a:r>
                    </a:p>
                  </a:txBody>
                  <a:tcPr marL="0" marR="0" marT="0" marB="0" anchor="ctr">
                    <a:solidFill>
                      <a:schemeClr val="bg1"/>
                    </a:solidFill>
                  </a:tcPr>
                </a:tc>
                <a:extLst>
                  <a:ext uri="{0D108BD9-81ED-4DB2-BD59-A6C34878D82A}">
                    <a16:rowId xmlns:a16="http://schemas.microsoft.com/office/drawing/2014/main" val="4045244593"/>
                  </a:ext>
                </a:extLst>
              </a:tr>
              <a:tr h="246888">
                <a:tc>
                  <a:txBody>
                    <a:bodyPr/>
                    <a:lstStyle/>
                    <a:p>
                      <a:pPr algn="ctr"/>
                      <a:r>
                        <a:rPr lang="en-US" sz="900" b="0" dirty="0">
                          <a:solidFill>
                            <a:schemeClr val="tx1"/>
                          </a:solidFill>
                        </a:rPr>
                        <a:t>0.00</a:t>
                      </a:r>
                    </a:p>
                  </a:txBody>
                  <a:tcPr marL="0" marR="0" marT="0" marB="0" anchor="ctr">
                    <a:solidFill>
                      <a:schemeClr val="bg1"/>
                    </a:solidFill>
                  </a:tcPr>
                </a:tc>
                <a:extLst>
                  <a:ext uri="{0D108BD9-81ED-4DB2-BD59-A6C34878D82A}">
                    <a16:rowId xmlns:a16="http://schemas.microsoft.com/office/drawing/2014/main" val="2752563613"/>
                  </a:ext>
                </a:extLst>
              </a:tr>
              <a:tr h="246888">
                <a:tc>
                  <a:txBody>
                    <a:bodyPr/>
                    <a:lstStyle/>
                    <a:p>
                      <a:pPr algn="ctr"/>
                      <a:r>
                        <a:rPr lang="en-US" sz="900" b="0" dirty="0">
                          <a:solidFill>
                            <a:schemeClr val="tx1"/>
                          </a:solidFill>
                        </a:rPr>
                        <a:t>0.02</a:t>
                      </a:r>
                    </a:p>
                  </a:txBody>
                  <a:tcPr marL="0" marR="0" marT="0" marB="0" anchor="ctr">
                    <a:solidFill>
                      <a:schemeClr val="bg1"/>
                    </a:solidFill>
                  </a:tcPr>
                </a:tc>
                <a:extLst>
                  <a:ext uri="{0D108BD9-81ED-4DB2-BD59-A6C34878D82A}">
                    <a16:rowId xmlns:a16="http://schemas.microsoft.com/office/drawing/2014/main" val="201681552"/>
                  </a:ext>
                </a:extLst>
              </a:tr>
              <a:tr h="246888">
                <a:tc>
                  <a:txBody>
                    <a:bodyPr/>
                    <a:lstStyle/>
                    <a:p>
                      <a:pPr algn="ctr"/>
                      <a:r>
                        <a:rPr lang="en-US" sz="900" b="0" dirty="0">
                          <a:solidFill>
                            <a:schemeClr val="tx1"/>
                          </a:solidFill>
                        </a:rPr>
                        <a:t>0.01</a:t>
                      </a:r>
                    </a:p>
                  </a:txBody>
                  <a:tcPr marL="0" marR="0" marT="0" marB="0" anchor="ctr">
                    <a:solidFill>
                      <a:schemeClr val="bg1"/>
                    </a:solidFill>
                  </a:tcPr>
                </a:tc>
                <a:extLst>
                  <a:ext uri="{0D108BD9-81ED-4DB2-BD59-A6C34878D82A}">
                    <a16:rowId xmlns:a16="http://schemas.microsoft.com/office/drawing/2014/main" val="177053094"/>
                  </a:ext>
                </a:extLst>
              </a:tr>
              <a:tr h="246888">
                <a:tc>
                  <a:txBody>
                    <a:bodyPr/>
                    <a:lstStyle/>
                    <a:p>
                      <a:pPr algn="ctr"/>
                      <a:r>
                        <a:rPr lang="en-US" sz="900" b="0" dirty="0">
                          <a:solidFill>
                            <a:schemeClr val="tx1"/>
                          </a:solidFill>
                        </a:rPr>
                        <a:t>0.02</a:t>
                      </a:r>
                    </a:p>
                  </a:txBody>
                  <a:tcPr marL="0" marR="0" marT="0" marB="0" anchor="ctr">
                    <a:solidFill>
                      <a:schemeClr val="bg1"/>
                    </a:solidFill>
                  </a:tcPr>
                </a:tc>
                <a:extLst>
                  <a:ext uri="{0D108BD9-81ED-4DB2-BD59-A6C34878D82A}">
                    <a16:rowId xmlns:a16="http://schemas.microsoft.com/office/drawing/2014/main" val="2987099312"/>
                  </a:ext>
                </a:extLst>
              </a:tr>
              <a:tr h="246888">
                <a:tc>
                  <a:txBody>
                    <a:bodyPr/>
                    <a:lstStyle/>
                    <a:p>
                      <a:pPr algn="ctr"/>
                      <a:r>
                        <a:rPr lang="en-US" sz="900" b="0" dirty="0">
                          <a:solidFill>
                            <a:schemeClr val="tx1"/>
                          </a:solidFill>
                        </a:rPr>
                        <a:t>0.01</a:t>
                      </a:r>
                    </a:p>
                  </a:txBody>
                  <a:tcPr marL="0" marR="0" marT="0" marB="0" anchor="ctr">
                    <a:solidFill>
                      <a:schemeClr val="bg1"/>
                    </a:solidFill>
                  </a:tcPr>
                </a:tc>
                <a:extLst>
                  <a:ext uri="{0D108BD9-81ED-4DB2-BD59-A6C34878D82A}">
                    <a16:rowId xmlns:a16="http://schemas.microsoft.com/office/drawing/2014/main" val="4040427874"/>
                  </a:ext>
                </a:extLst>
              </a:tr>
              <a:tr h="246888">
                <a:tc>
                  <a:txBody>
                    <a:bodyPr/>
                    <a:lstStyle/>
                    <a:p>
                      <a:pPr algn="ctr"/>
                      <a:r>
                        <a:rPr lang="en-US" sz="900" b="1" dirty="0">
                          <a:solidFill>
                            <a:srgbClr val="FF0000"/>
                          </a:solidFill>
                        </a:rPr>
                        <a:t>0.7</a:t>
                      </a:r>
                    </a:p>
                  </a:txBody>
                  <a:tcPr marL="0" marR="0" marT="0" marB="0" anchor="ctr">
                    <a:solidFill>
                      <a:schemeClr val="bg1"/>
                    </a:solidFill>
                  </a:tcPr>
                </a:tc>
                <a:extLst>
                  <a:ext uri="{0D108BD9-81ED-4DB2-BD59-A6C34878D82A}">
                    <a16:rowId xmlns:a16="http://schemas.microsoft.com/office/drawing/2014/main" val="4092259214"/>
                  </a:ext>
                </a:extLst>
              </a:tr>
              <a:tr h="246888">
                <a:tc>
                  <a:txBody>
                    <a:bodyPr/>
                    <a:lstStyle/>
                    <a:p>
                      <a:pPr algn="ctr"/>
                      <a:r>
                        <a:rPr lang="en-US" sz="900" b="0" dirty="0">
                          <a:solidFill>
                            <a:schemeClr val="tx1"/>
                          </a:solidFill>
                        </a:rPr>
                        <a:t>…</a:t>
                      </a:r>
                    </a:p>
                  </a:txBody>
                  <a:tcPr marL="0" marR="0" marT="0" marB="0" anchor="ctr">
                    <a:solidFill>
                      <a:schemeClr val="bg1"/>
                    </a:solidFill>
                  </a:tcPr>
                </a:tc>
                <a:extLst>
                  <a:ext uri="{0D108BD9-81ED-4DB2-BD59-A6C34878D82A}">
                    <a16:rowId xmlns:a16="http://schemas.microsoft.com/office/drawing/2014/main" val="2895132886"/>
                  </a:ext>
                </a:extLst>
              </a:tr>
              <a:tr h="246888">
                <a:tc>
                  <a:txBody>
                    <a:bodyPr/>
                    <a:lstStyle/>
                    <a:p>
                      <a:pPr algn="ctr"/>
                      <a:r>
                        <a:rPr lang="en-US" sz="900" b="0" dirty="0">
                          <a:solidFill>
                            <a:schemeClr val="tx1"/>
                          </a:solidFill>
                        </a:rPr>
                        <a:t>0.00</a:t>
                      </a:r>
                    </a:p>
                  </a:txBody>
                  <a:tcPr marL="0" marR="0" marT="0" marB="0" anchor="ctr">
                    <a:solidFill>
                      <a:schemeClr val="bg1"/>
                    </a:solidFill>
                  </a:tcPr>
                </a:tc>
                <a:extLst>
                  <a:ext uri="{0D108BD9-81ED-4DB2-BD59-A6C34878D82A}">
                    <a16:rowId xmlns:a16="http://schemas.microsoft.com/office/drawing/2014/main" val="3595132379"/>
                  </a:ext>
                </a:extLst>
              </a:tr>
            </a:tbl>
          </a:graphicData>
        </a:graphic>
      </p:graphicFrame>
      <mc:AlternateContent xmlns:mc="http://schemas.openxmlformats.org/markup-compatibility/2006" xmlns:a14="http://schemas.microsoft.com/office/drawing/2010/main">
        <mc:Choice Requires="a14">
          <p:sp>
            <p:nvSpPr>
              <p:cNvPr id="85" name="TextBox 84"/>
              <p:cNvSpPr txBox="1"/>
              <p:nvPr/>
            </p:nvSpPr>
            <p:spPr>
              <a:xfrm>
                <a:off x="8135165" y="5446645"/>
                <a:ext cx="360740" cy="300082"/>
              </a:xfrm>
              <a:prstGeom prst="rect">
                <a:avLst/>
              </a:prstGeom>
              <a:noFill/>
            </p:spPr>
            <p:txBody>
              <a:bodyPr wrap="none" rtlCol="0">
                <a:spAutoFit/>
              </a:bodyPr>
              <a:lstStyle/>
              <a:p>
                <a14:m>
                  <m:oMath xmlns:m="http://schemas.openxmlformats.org/officeDocument/2006/math">
                    <m:acc>
                      <m:accPr>
                        <m:chr m:val="̂"/>
                        <m:ctrlPr>
                          <a:rPr lang="en-US" sz="1350" i="1">
                            <a:latin typeface="Cambria Math" panose="02040503050406030204" pitchFamily="18" charset="0"/>
                          </a:rPr>
                        </m:ctrlPr>
                      </m:accPr>
                      <m:e>
                        <m:r>
                          <a:rPr lang="en-US" sz="1350" i="1">
                            <a:latin typeface="Cambria Math" panose="02040503050406030204" pitchFamily="18" charset="0"/>
                          </a:rPr>
                          <m:t>𝑦</m:t>
                        </m:r>
                      </m:e>
                    </m:acc>
                    <m:r>
                      <a:rPr lang="en-US" sz="1350">
                        <a:latin typeface="Cambria Math" panose="02040503050406030204" pitchFamily="18" charset="0"/>
                      </a:rPr>
                      <m:t> </m:t>
                    </m:r>
                  </m:oMath>
                </a14:m>
                <a:r>
                  <a:rPr lang="en-US" sz="1350" dirty="0"/>
                  <a:t> </a:t>
                </a:r>
              </a:p>
            </p:txBody>
          </p:sp>
        </mc:Choice>
        <mc:Fallback xmlns="">
          <p:sp>
            <p:nvSpPr>
              <p:cNvPr id="85" name="TextBox 84"/>
              <p:cNvSpPr txBox="1">
                <a:spLocks noRot="1" noChangeAspect="1" noMove="1" noResize="1" noEditPoints="1" noAdjustHandles="1" noChangeArrowheads="1" noChangeShapeType="1" noTextEdit="1"/>
              </p:cNvSpPr>
              <p:nvPr/>
            </p:nvSpPr>
            <p:spPr>
              <a:xfrm>
                <a:off x="8135165" y="5446645"/>
                <a:ext cx="360740" cy="30008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p:cNvSpPr txBox="1"/>
              <p:nvPr/>
            </p:nvSpPr>
            <p:spPr>
              <a:xfrm>
                <a:off x="6623543" y="1841407"/>
                <a:ext cx="2419380" cy="300082"/>
              </a:xfrm>
              <a:prstGeom prst="rect">
                <a:avLst/>
              </a:prstGeom>
              <a:noFill/>
            </p:spPr>
            <p:txBody>
              <a:bodyPr wrap="none" rtlCol="0">
                <a:spAutoFit/>
              </a:bodyPr>
              <a:lstStyle/>
              <a:p>
                <a:r>
                  <a:rPr lang="en-US" sz="1350" dirty="0">
                    <a:solidFill>
                      <a:srgbClr val="FF0000"/>
                    </a:solidFill>
                  </a:rPr>
                  <a:t>We would prefer </a:t>
                </a:r>
                <a14:m>
                  <m:oMath xmlns:m="http://schemas.openxmlformats.org/officeDocument/2006/math">
                    <m:acc>
                      <m:accPr>
                        <m:chr m:val="̂"/>
                        <m:ctrlPr>
                          <a:rPr lang="en-US" sz="1350" i="1">
                            <a:solidFill>
                              <a:srgbClr val="FF0000"/>
                            </a:solidFill>
                            <a:latin typeface="Cambria Math" panose="02040503050406030204" pitchFamily="18" charset="0"/>
                          </a:rPr>
                        </m:ctrlPr>
                      </m:accPr>
                      <m:e>
                        <m:r>
                          <a:rPr lang="en-US" sz="1350" i="1">
                            <a:solidFill>
                              <a:srgbClr val="FF0000"/>
                            </a:solidFill>
                            <a:latin typeface="Cambria Math" panose="02040503050406030204" pitchFamily="18" charset="0"/>
                          </a:rPr>
                          <m:t>𝑦</m:t>
                        </m:r>
                      </m:e>
                    </m:acc>
                  </m:oMath>
                </a14:m>
                <a:r>
                  <a:rPr lang="en-US" sz="1350" dirty="0">
                    <a:solidFill>
                      <a:srgbClr val="FF0000"/>
                    </a:solidFill>
                  </a:rPr>
                  <a:t> close to </a:t>
                </a:r>
                <a14:m>
                  <m:oMath xmlns:m="http://schemas.openxmlformats.org/officeDocument/2006/math">
                    <m:sSub>
                      <m:sSubPr>
                        <m:ctrlPr>
                          <a:rPr lang="en-US" sz="1350" i="1" dirty="0">
                            <a:solidFill>
                              <a:srgbClr val="FF0000"/>
                            </a:solidFill>
                            <a:latin typeface="Cambria Math" panose="02040503050406030204" pitchFamily="18" charset="0"/>
                          </a:rPr>
                        </m:ctrlPr>
                      </m:sSubPr>
                      <m:e>
                        <m:acc>
                          <m:accPr>
                            <m:chr m:val="̂"/>
                            <m:ctrlPr>
                              <a:rPr lang="en-US" sz="1350" i="1">
                                <a:solidFill>
                                  <a:srgbClr val="FF0000"/>
                                </a:solidFill>
                                <a:latin typeface="Cambria Math" panose="02040503050406030204" pitchFamily="18" charset="0"/>
                              </a:rPr>
                            </m:ctrlPr>
                          </m:accPr>
                          <m:e>
                            <m:r>
                              <a:rPr lang="en-US" sz="1350" i="1">
                                <a:solidFill>
                                  <a:srgbClr val="FF0000"/>
                                </a:solidFill>
                                <a:latin typeface="Cambria Math" panose="02040503050406030204" pitchFamily="18" charset="0"/>
                              </a:rPr>
                              <m:t>𝑦</m:t>
                            </m:r>
                          </m:e>
                        </m:acc>
                      </m:e>
                      <m:sub>
                        <m:r>
                          <a:rPr lang="en-US" sz="1350" i="1" dirty="0">
                            <a:solidFill>
                              <a:srgbClr val="FF0000"/>
                            </a:solidFill>
                            <a:latin typeface="Cambria Math" panose="02040503050406030204" pitchFamily="18" charset="0"/>
                          </a:rPr>
                          <m:t>𝑠𝑎𝑡</m:t>
                        </m:r>
                      </m:sub>
                    </m:sSub>
                  </m:oMath>
                </a14:m>
                <a:endParaRPr lang="en-US" sz="1350" dirty="0">
                  <a:solidFill>
                    <a:srgbClr val="FF0000"/>
                  </a:solidFill>
                </a:endParaRPr>
              </a:p>
            </p:txBody>
          </p:sp>
        </mc:Choice>
        <mc:Fallback xmlns="">
          <p:sp>
            <p:nvSpPr>
              <p:cNvPr id="88" name="TextBox 87"/>
              <p:cNvSpPr txBox="1">
                <a:spLocks noRot="1" noChangeAspect="1" noMove="1" noResize="1" noEditPoints="1" noAdjustHandles="1" noChangeArrowheads="1" noChangeShapeType="1" noTextEdit="1"/>
              </p:cNvSpPr>
              <p:nvPr/>
            </p:nvSpPr>
            <p:spPr>
              <a:xfrm>
                <a:off x="6623543" y="1841407"/>
                <a:ext cx="2419380" cy="300082"/>
              </a:xfrm>
              <a:prstGeom prst="rect">
                <a:avLst/>
              </a:prstGeom>
              <a:blipFill>
                <a:blip r:embed="rId8"/>
                <a:stretch>
                  <a:fillRect l="-758" t="-2041" b="-20408"/>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DF66BD9E-58BD-5648-A30E-70D09BEB9FFD}"/>
              </a:ext>
            </a:extLst>
          </p:cNvPr>
          <p:cNvSpPr txBox="1"/>
          <p:nvPr/>
        </p:nvSpPr>
        <p:spPr>
          <a:xfrm>
            <a:off x="628650" y="6533147"/>
            <a:ext cx="4056880" cy="276999"/>
          </a:xfrm>
          <a:prstGeom prst="rect">
            <a:avLst/>
          </a:prstGeom>
          <a:noFill/>
        </p:spPr>
        <p:txBody>
          <a:bodyPr wrap="none" rtlCol="0">
            <a:spAutoFit/>
          </a:bodyPr>
          <a:lstStyle/>
          <a:p>
            <a:r>
              <a:rPr lang="en-US" sz="1200" dirty="0" err="1"/>
              <a:t>www.cs.ucr.edu</a:t>
            </a:r>
            <a:r>
              <a:rPr lang="en-US" sz="1200" dirty="0"/>
              <a:t>/~</a:t>
            </a:r>
            <a:r>
              <a:rPr lang="en-US" sz="1200" dirty="0" err="1"/>
              <a:t>vagelis</a:t>
            </a:r>
            <a:r>
              <a:rPr lang="en-US" sz="1200" dirty="0"/>
              <a:t>/classes/CS242/slides/word2vec.pptx</a:t>
            </a:r>
          </a:p>
        </p:txBody>
      </p:sp>
    </p:spTree>
    <p:extLst>
      <p:ext uri="{BB962C8B-B14F-4D97-AF65-F5344CB8AC3E}">
        <p14:creationId xmlns:p14="http://schemas.microsoft.com/office/powerpoint/2010/main" val="1131028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pPr/>
              <a:t>14</a:t>
            </a:fld>
            <a:endParaRPr lang="en-US" dirty="0"/>
          </a:p>
        </p:txBody>
      </p:sp>
      <p:grpSp>
        <p:nvGrpSpPr>
          <p:cNvPr id="20" name="Group 19"/>
          <p:cNvGrpSpPr/>
          <p:nvPr/>
        </p:nvGrpSpPr>
        <p:grpSpPr>
          <a:xfrm>
            <a:off x="1836685" y="1781204"/>
            <a:ext cx="205740" cy="1783080"/>
            <a:chOff x="1800225" y="419100"/>
            <a:chExt cx="182880" cy="1828800"/>
          </a:xfrm>
        </p:grpSpPr>
        <p:sp>
          <p:nvSpPr>
            <p:cNvPr id="9" name="Rectangle 8"/>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0" name="Rectangle 9"/>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1" name="Rectangle 10"/>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2" name="Rectangle 11"/>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3" name="Rectangle 12"/>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5" name="Rectangle 1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 name="Rectangle 1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7" name="Rectangle 1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8" name="Rectangle 1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9" name="Rectangle 1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grpSp>
        <p:nvGrpSpPr>
          <p:cNvPr id="21" name="Group 20"/>
          <p:cNvGrpSpPr/>
          <p:nvPr/>
        </p:nvGrpSpPr>
        <p:grpSpPr>
          <a:xfrm>
            <a:off x="1836686" y="3931964"/>
            <a:ext cx="205740" cy="1783080"/>
            <a:chOff x="1800225" y="419100"/>
            <a:chExt cx="182880" cy="1828800"/>
          </a:xfrm>
        </p:grpSpPr>
        <p:sp>
          <p:nvSpPr>
            <p:cNvPr id="22" name="Rectangle 21"/>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3" name="Rectangle 22"/>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4" name="Rectangle 23"/>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5" name="Rectangle 24"/>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26" name="Rectangle 25"/>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7" name="Rectangle 26"/>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8" name="Rectangle 27"/>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9" name="Rectangle 28"/>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0" name="Rectangle 29"/>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31" name="Rectangle 30"/>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32" name="TextBox 31"/>
          <p:cNvSpPr txBox="1"/>
          <p:nvPr/>
        </p:nvSpPr>
        <p:spPr>
          <a:xfrm>
            <a:off x="1428632" y="2445091"/>
            <a:ext cx="395108" cy="300082"/>
          </a:xfrm>
          <a:prstGeom prst="rect">
            <a:avLst/>
          </a:prstGeom>
          <a:noFill/>
        </p:spPr>
        <p:txBody>
          <a:bodyPr wrap="none" rtlCol="0">
            <a:spAutoFit/>
          </a:bodyPr>
          <a:lstStyle/>
          <a:p>
            <a:r>
              <a:rPr lang="en-US" sz="1350" dirty="0" err="1"/>
              <a:t>x</a:t>
            </a:r>
            <a:r>
              <a:rPr lang="en-US" sz="1350" baseline="-25000" dirty="0" err="1"/>
              <a:t>cat</a:t>
            </a:r>
            <a:endParaRPr lang="en-US" sz="1350" dirty="0"/>
          </a:p>
        </p:txBody>
      </p:sp>
      <p:sp>
        <p:nvSpPr>
          <p:cNvPr id="33" name="TextBox 32"/>
          <p:cNvSpPr txBox="1"/>
          <p:nvPr/>
        </p:nvSpPr>
        <p:spPr>
          <a:xfrm>
            <a:off x="1428632" y="4645195"/>
            <a:ext cx="377155" cy="300082"/>
          </a:xfrm>
          <a:prstGeom prst="rect">
            <a:avLst/>
          </a:prstGeom>
          <a:noFill/>
        </p:spPr>
        <p:txBody>
          <a:bodyPr wrap="none" rtlCol="0">
            <a:spAutoFit/>
          </a:bodyPr>
          <a:lstStyle/>
          <a:p>
            <a:r>
              <a:rPr lang="en-US" sz="1350" dirty="0" err="1"/>
              <a:t>x</a:t>
            </a:r>
            <a:r>
              <a:rPr lang="en-US" sz="1350" baseline="-25000" dirty="0" err="1"/>
              <a:t>on</a:t>
            </a:r>
            <a:endParaRPr lang="en-US" sz="1350" dirty="0"/>
          </a:p>
        </p:txBody>
      </p:sp>
      <p:grpSp>
        <p:nvGrpSpPr>
          <p:cNvPr id="46" name="Group 45"/>
          <p:cNvGrpSpPr/>
          <p:nvPr/>
        </p:nvGrpSpPr>
        <p:grpSpPr>
          <a:xfrm>
            <a:off x="4433456" y="3143084"/>
            <a:ext cx="205740" cy="1069848"/>
            <a:chOff x="1800225" y="419100"/>
            <a:chExt cx="182880" cy="1097280"/>
          </a:xfrm>
        </p:grpSpPr>
        <p:sp>
          <p:nvSpPr>
            <p:cNvPr id="47" name="Rectangle 46"/>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48" name="Rectangle 47"/>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b="1" dirty="0">
                <a:solidFill>
                  <a:srgbClr val="FF0000"/>
                </a:solidFill>
              </a:endParaRPr>
            </a:p>
          </p:txBody>
        </p:sp>
        <p:sp>
          <p:nvSpPr>
            <p:cNvPr id="49" name="Rectangle 48"/>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0" name="Rectangle 49"/>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1" name="Rectangle 50"/>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2" name="Rectangle 51"/>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grpSp>
      <p:grpSp>
        <p:nvGrpSpPr>
          <p:cNvPr id="57" name="Group 56"/>
          <p:cNvGrpSpPr/>
          <p:nvPr/>
        </p:nvGrpSpPr>
        <p:grpSpPr>
          <a:xfrm>
            <a:off x="7035092" y="2851052"/>
            <a:ext cx="205740" cy="1783080"/>
            <a:chOff x="1800225" y="419100"/>
            <a:chExt cx="182880" cy="1828800"/>
          </a:xfrm>
        </p:grpSpPr>
        <p:sp>
          <p:nvSpPr>
            <p:cNvPr id="58" name="Rectangle 57"/>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59" name="Rectangle 58"/>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0" name="Rectangle 59"/>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1" name="Rectangle 60"/>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2" name="Rectangle 61"/>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3" name="Rectangle 62"/>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4" name="Rectangle 63"/>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5" name="Rectangle 64"/>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66" name="Rectangle 65"/>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67" name="Rectangle 66"/>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68" name="TextBox 67"/>
          <p:cNvSpPr txBox="1"/>
          <p:nvPr/>
        </p:nvSpPr>
        <p:spPr>
          <a:xfrm>
            <a:off x="1491859" y="1403988"/>
            <a:ext cx="942374" cy="300082"/>
          </a:xfrm>
          <a:prstGeom prst="rect">
            <a:avLst/>
          </a:prstGeom>
          <a:noFill/>
        </p:spPr>
        <p:txBody>
          <a:bodyPr wrap="none" rtlCol="0">
            <a:spAutoFit/>
          </a:bodyPr>
          <a:lstStyle/>
          <a:p>
            <a:r>
              <a:rPr lang="en-US" sz="1350" dirty="0"/>
              <a:t>Input layer</a:t>
            </a:r>
          </a:p>
        </p:txBody>
      </p:sp>
      <p:cxnSp>
        <p:nvCxnSpPr>
          <p:cNvPr id="70" name="Straight Connector 69"/>
          <p:cNvCxnSpPr/>
          <p:nvPr/>
        </p:nvCxnSpPr>
        <p:spPr>
          <a:xfrm>
            <a:off x="2043854" y="1781205"/>
            <a:ext cx="2389603" cy="136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2043854" y="3140128"/>
            <a:ext cx="2389602" cy="79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37561" y="3562393"/>
            <a:ext cx="2395895" cy="65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2043854" y="4223995"/>
            <a:ext cx="2389602" cy="1491049"/>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4081434" y="4582242"/>
            <a:ext cx="1075423" cy="300082"/>
          </a:xfrm>
          <a:prstGeom prst="rect">
            <a:avLst/>
          </a:prstGeom>
          <a:noFill/>
        </p:spPr>
        <p:txBody>
          <a:bodyPr wrap="none" rtlCol="0">
            <a:spAutoFit/>
          </a:bodyPr>
          <a:lstStyle/>
          <a:p>
            <a:r>
              <a:rPr lang="en-US" sz="1350" dirty="0"/>
              <a:t>Hidden layer</a:t>
            </a:r>
          </a:p>
        </p:txBody>
      </p:sp>
      <p:sp>
        <p:nvSpPr>
          <p:cNvPr id="83" name="TextBox 82"/>
          <p:cNvSpPr txBox="1"/>
          <p:nvPr/>
        </p:nvSpPr>
        <p:spPr>
          <a:xfrm>
            <a:off x="7464151" y="3588853"/>
            <a:ext cx="391454" cy="300082"/>
          </a:xfrm>
          <a:prstGeom prst="rect">
            <a:avLst/>
          </a:prstGeom>
          <a:noFill/>
        </p:spPr>
        <p:txBody>
          <a:bodyPr wrap="none" rtlCol="0">
            <a:spAutoFit/>
          </a:bodyPr>
          <a:lstStyle/>
          <a:p>
            <a:r>
              <a:rPr lang="en-US" sz="1350" dirty="0"/>
              <a:t>sat</a:t>
            </a:r>
          </a:p>
        </p:txBody>
      </p:sp>
      <p:cxnSp>
        <p:nvCxnSpPr>
          <p:cNvPr id="84" name="Straight Connector 83"/>
          <p:cNvCxnSpPr/>
          <p:nvPr/>
        </p:nvCxnSpPr>
        <p:spPr>
          <a:xfrm flipV="1">
            <a:off x="4639196" y="2850140"/>
            <a:ext cx="2395896" cy="28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639196" y="4212932"/>
            <a:ext cx="2395896" cy="421201"/>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623543" y="2415558"/>
            <a:ext cx="1072217" cy="300082"/>
          </a:xfrm>
          <a:prstGeom prst="rect">
            <a:avLst/>
          </a:prstGeom>
          <a:noFill/>
        </p:spPr>
        <p:txBody>
          <a:bodyPr wrap="none" rtlCol="0">
            <a:spAutoFit/>
          </a:bodyPr>
          <a:lstStyle/>
          <a:p>
            <a:r>
              <a:rPr lang="en-US" sz="1350" dirty="0"/>
              <a:t>Output layer</a:t>
            </a:r>
          </a:p>
        </p:txBody>
      </p:sp>
      <p:sp>
        <p:nvSpPr>
          <p:cNvPr id="74" name="TextBox 73"/>
          <p:cNvSpPr txBox="1"/>
          <p:nvPr/>
        </p:nvSpPr>
        <p:spPr>
          <a:xfrm>
            <a:off x="1197200" y="3321391"/>
            <a:ext cx="604653" cy="300082"/>
          </a:xfrm>
          <a:prstGeom prst="rect">
            <a:avLst/>
          </a:prstGeom>
          <a:noFill/>
        </p:spPr>
        <p:txBody>
          <a:bodyPr wrap="none" rtlCol="0">
            <a:spAutoFit/>
          </a:bodyPr>
          <a:lstStyle/>
          <a:p>
            <a:r>
              <a:rPr lang="en-US" sz="1350" dirty="0"/>
              <a:t>V-dim</a:t>
            </a:r>
          </a:p>
        </p:txBody>
      </p:sp>
      <p:sp>
        <p:nvSpPr>
          <p:cNvPr id="75" name="TextBox 74"/>
          <p:cNvSpPr txBox="1"/>
          <p:nvPr/>
        </p:nvSpPr>
        <p:spPr>
          <a:xfrm>
            <a:off x="1197200" y="5447581"/>
            <a:ext cx="604653" cy="300082"/>
          </a:xfrm>
          <a:prstGeom prst="rect">
            <a:avLst/>
          </a:prstGeom>
          <a:noFill/>
        </p:spPr>
        <p:txBody>
          <a:bodyPr wrap="none" rtlCol="0">
            <a:spAutoFit/>
          </a:bodyPr>
          <a:lstStyle/>
          <a:p>
            <a:r>
              <a:rPr lang="en-US" sz="1350" dirty="0"/>
              <a:t>V-dim</a:t>
            </a:r>
          </a:p>
        </p:txBody>
      </p:sp>
      <p:sp>
        <p:nvSpPr>
          <p:cNvPr id="77" name="TextBox 76"/>
          <p:cNvSpPr txBox="1"/>
          <p:nvPr/>
        </p:nvSpPr>
        <p:spPr>
          <a:xfrm>
            <a:off x="4271741" y="4845890"/>
            <a:ext cx="619080" cy="300082"/>
          </a:xfrm>
          <a:prstGeom prst="rect">
            <a:avLst/>
          </a:prstGeom>
          <a:noFill/>
        </p:spPr>
        <p:txBody>
          <a:bodyPr wrap="none" rtlCol="0">
            <a:spAutoFit/>
          </a:bodyPr>
          <a:lstStyle/>
          <a:p>
            <a:r>
              <a:rPr lang="en-US" sz="1350" dirty="0"/>
              <a:t>N-dim</a:t>
            </a:r>
          </a:p>
        </p:txBody>
      </p:sp>
      <p:sp>
        <p:nvSpPr>
          <p:cNvPr id="80" name="TextBox 79"/>
          <p:cNvSpPr txBox="1"/>
          <p:nvPr/>
        </p:nvSpPr>
        <p:spPr>
          <a:xfrm>
            <a:off x="7356958" y="4400003"/>
            <a:ext cx="604653" cy="300082"/>
          </a:xfrm>
          <a:prstGeom prst="rect">
            <a:avLst/>
          </a:prstGeom>
          <a:noFill/>
        </p:spPr>
        <p:txBody>
          <a:bodyPr wrap="none" rtlCol="0">
            <a:spAutoFit/>
          </a:bodyPr>
          <a:lstStyle/>
          <a:p>
            <a:r>
              <a:rPr lang="en-US" sz="1350" dirty="0"/>
              <a:t>V-dim</a:t>
            </a:r>
          </a:p>
        </p:txBody>
      </p:sp>
      <mc:AlternateContent xmlns:mc="http://schemas.openxmlformats.org/markup-compatibility/2006" xmlns:a14="http://schemas.microsoft.com/office/drawing/2010/main">
        <mc:Choice Requires="a14">
          <p:sp>
            <p:nvSpPr>
              <p:cNvPr id="98" name="TextBox 97"/>
              <p:cNvSpPr txBox="1"/>
              <p:nvPr/>
            </p:nvSpPr>
            <p:spPr>
              <a:xfrm>
                <a:off x="2053870" y="2801162"/>
                <a:ext cx="906402" cy="4504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sSubSup>
                    </m:oMath>
                  </m:oMathPara>
                </a14:m>
                <a:endParaRPr lang="en-US" sz="2100" dirty="0"/>
              </a:p>
            </p:txBody>
          </p:sp>
        </mc:Choice>
        <mc:Fallback xmlns="">
          <p:sp>
            <p:nvSpPr>
              <p:cNvPr id="98" name="TextBox 97"/>
              <p:cNvSpPr txBox="1">
                <a:spLocks noRot="1" noChangeAspect="1" noMove="1" noResize="1" noEditPoints="1" noAdjustHandles="1" noChangeArrowheads="1" noChangeShapeType="1" noTextEdit="1"/>
              </p:cNvSpPr>
              <p:nvPr/>
            </p:nvSpPr>
            <p:spPr>
              <a:xfrm>
                <a:off x="2053870" y="2801162"/>
                <a:ext cx="906402" cy="450444"/>
              </a:xfrm>
              <a:prstGeom prst="rect">
                <a:avLst/>
              </a:prstGeom>
              <a:blipFill>
                <a:blip r:embed="rId3"/>
                <a:stretch>
                  <a:fillRect b="-27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2157431" y="4243868"/>
                <a:ext cx="906402" cy="4504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sSubSup>
                    </m:oMath>
                  </m:oMathPara>
                </a14:m>
                <a:endParaRPr lang="en-US" sz="2100" dirty="0"/>
              </a:p>
            </p:txBody>
          </p:sp>
        </mc:Choice>
        <mc:Fallback xmlns="">
          <p:sp>
            <p:nvSpPr>
              <p:cNvPr id="99" name="TextBox 98"/>
              <p:cNvSpPr txBox="1">
                <a:spLocks noRot="1" noChangeAspect="1" noMove="1" noResize="1" noEditPoints="1" noAdjustHandles="1" noChangeArrowheads="1" noChangeShapeType="1" noTextEdit="1"/>
              </p:cNvSpPr>
              <p:nvPr/>
            </p:nvSpPr>
            <p:spPr>
              <a:xfrm>
                <a:off x="2157431" y="4243868"/>
                <a:ext cx="906402" cy="450444"/>
              </a:xfrm>
              <a:prstGeom prst="rect">
                <a:avLst/>
              </a:prstGeom>
              <a:blipFill>
                <a:blip r:embed="rId4"/>
                <a:stretch>
                  <a:fillRect b="-1351"/>
                </a:stretch>
              </a:blipFill>
            </p:spPr>
            <p:txBody>
              <a:bodyPr/>
              <a:lstStyle/>
              <a:p>
                <a:r>
                  <a:rPr lang="en-US">
                    <a:noFill/>
                  </a:rPr>
                  <a:t> </a:t>
                </a:r>
              </a:p>
            </p:txBody>
          </p:sp>
        </mc:Fallback>
      </mc:AlternateContent>
      <p:graphicFrame>
        <p:nvGraphicFramePr>
          <p:cNvPr id="2" name="Table 1"/>
          <p:cNvGraphicFramePr>
            <a:graphicFrameLocks noGrp="1"/>
          </p:cNvGraphicFramePr>
          <p:nvPr/>
        </p:nvGraphicFramePr>
        <p:xfrm>
          <a:off x="2536924" y="1255867"/>
          <a:ext cx="2468880" cy="1234440"/>
        </p:xfrm>
        <a:graphic>
          <a:graphicData uri="http://schemas.openxmlformats.org/drawingml/2006/table">
            <a:tbl>
              <a:tblPr firstRow="1" bandRow="1">
                <a:tableStyleId>{69CF1AB2-1976-4502-BF36-3FF5EA218861}</a:tableStyleId>
              </a:tblPr>
              <a:tblGrid>
                <a:gridCol w="246888">
                  <a:extLst>
                    <a:ext uri="{9D8B030D-6E8A-4147-A177-3AD203B41FA5}">
                      <a16:colId xmlns:a16="http://schemas.microsoft.com/office/drawing/2014/main" val="4253241636"/>
                    </a:ext>
                  </a:extLst>
                </a:gridCol>
                <a:gridCol w="246888">
                  <a:extLst>
                    <a:ext uri="{9D8B030D-6E8A-4147-A177-3AD203B41FA5}">
                      <a16:colId xmlns:a16="http://schemas.microsoft.com/office/drawing/2014/main" val="4278168359"/>
                    </a:ext>
                  </a:extLst>
                </a:gridCol>
                <a:gridCol w="246888">
                  <a:extLst>
                    <a:ext uri="{9D8B030D-6E8A-4147-A177-3AD203B41FA5}">
                      <a16:colId xmlns:a16="http://schemas.microsoft.com/office/drawing/2014/main" val="1775200123"/>
                    </a:ext>
                  </a:extLst>
                </a:gridCol>
                <a:gridCol w="246888">
                  <a:extLst>
                    <a:ext uri="{9D8B030D-6E8A-4147-A177-3AD203B41FA5}">
                      <a16:colId xmlns:a16="http://schemas.microsoft.com/office/drawing/2014/main" val="3058570661"/>
                    </a:ext>
                  </a:extLst>
                </a:gridCol>
                <a:gridCol w="246888">
                  <a:extLst>
                    <a:ext uri="{9D8B030D-6E8A-4147-A177-3AD203B41FA5}">
                      <a16:colId xmlns:a16="http://schemas.microsoft.com/office/drawing/2014/main" val="3635929464"/>
                    </a:ext>
                  </a:extLst>
                </a:gridCol>
                <a:gridCol w="246888">
                  <a:extLst>
                    <a:ext uri="{9D8B030D-6E8A-4147-A177-3AD203B41FA5}">
                      <a16:colId xmlns:a16="http://schemas.microsoft.com/office/drawing/2014/main" val="1060927547"/>
                    </a:ext>
                  </a:extLst>
                </a:gridCol>
                <a:gridCol w="246888">
                  <a:extLst>
                    <a:ext uri="{9D8B030D-6E8A-4147-A177-3AD203B41FA5}">
                      <a16:colId xmlns:a16="http://schemas.microsoft.com/office/drawing/2014/main" val="2648937507"/>
                    </a:ext>
                  </a:extLst>
                </a:gridCol>
                <a:gridCol w="246888">
                  <a:extLst>
                    <a:ext uri="{9D8B030D-6E8A-4147-A177-3AD203B41FA5}">
                      <a16:colId xmlns:a16="http://schemas.microsoft.com/office/drawing/2014/main" val="3865230097"/>
                    </a:ext>
                  </a:extLst>
                </a:gridCol>
                <a:gridCol w="246888">
                  <a:extLst>
                    <a:ext uri="{9D8B030D-6E8A-4147-A177-3AD203B41FA5}">
                      <a16:colId xmlns:a16="http://schemas.microsoft.com/office/drawing/2014/main" val="2604712063"/>
                    </a:ext>
                  </a:extLst>
                </a:gridCol>
                <a:gridCol w="246888">
                  <a:extLst>
                    <a:ext uri="{9D8B030D-6E8A-4147-A177-3AD203B41FA5}">
                      <a16:colId xmlns:a16="http://schemas.microsoft.com/office/drawing/2014/main" val="3797226581"/>
                    </a:ext>
                  </a:extLst>
                </a:gridCol>
              </a:tblGrid>
              <a:tr h="246888">
                <a:tc>
                  <a:txBody>
                    <a:bodyPr/>
                    <a:lstStyle/>
                    <a:p>
                      <a:pPr algn="ctr"/>
                      <a:r>
                        <a:rPr lang="en-US" sz="900" b="0" dirty="0"/>
                        <a:t>0.1</a:t>
                      </a:r>
                    </a:p>
                  </a:txBody>
                  <a:tcPr marL="0" marR="0" marT="0" marB="0" anchor="ctr">
                    <a:solidFill>
                      <a:schemeClr val="bg1"/>
                    </a:solidFill>
                  </a:tcPr>
                </a:tc>
                <a:tc>
                  <a:txBody>
                    <a:bodyPr/>
                    <a:lstStyle/>
                    <a:p>
                      <a:pPr algn="ctr"/>
                      <a:r>
                        <a:rPr lang="en-US" sz="900" b="1" dirty="0">
                          <a:solidFill>
                            <a:srgbClr val="FF0000"/>
                          </a:solidFill>
                        </a:rPr>
                        <a:t>2.4</a:t>
                      </a:r>
                    </a:p>
                  </a:txBody>
                  <a:tcPr marL="0" marR="0" marT="0" marB="0" anchor="ctr">
                    <a:solidFill>
                      <a:schemeClr val="bg1"/>
                    </a:solidFill>
                  </a:tcPr>
                </a:tc>
                <a:tc>
                  <a:txBody>
                    <a:bodyPr/>
                    <a:lstStyle/>
                    <a:p>
                      <a:pPr algn="ctr"/>
                      <a:r>
                        <a:rPr lang="en-US" sz="900" b="0" dirty="0"/>
                        <a:t>1.6</a:t>
                      </a:r>
                    </a:p>
                  </a:txBody>
                  <a:tcPr marL="0" marR="0" marT="0" marB="0" anchor="ctr">
                    <a:solidFill>
                      <a:schemeClr val="bg1"/>
                    </a:solidFill>
                  </a:tcPr>
                </a:tc>
                <a:tc>
                  <a:txBody>
                    <a:bodyPr/>
                    <a:lstStyle/>
                    <a:p>
                      <a:pPr algn="ctr"/>
                      <a:r>
                        <a:rPr lang="en-US" sz="900" b="0" dirty="0"/>
                        <a:t>1.8</a:t>
                      </a:r>
                    </a:p>
                  </a:txBody>
                  <a:tcPr marL="0" marR="0" marT="0" marB="0" anchor="ctr">
                    <a:solidFill>
                      <a:schemeClr val="bg1"/>
                    </a:solidFill>
                  </a:tcPr>
                </a:tc>
                <a:tc>
                  <a:txBody>
                    <a:bodyPr/>
                    <a:lstStyle/>
                    <a:p>
                      <a:pPr algn="ctr"/>
                      <a:r>
                        <a:rPr lang="en-US" sz="900" b="0" dirty="0"/>
                        <a:t>0.5</a:t>
                      </a:r>
                    </a:p>
                  </a:txBody>
                  <a:tcPr marL="0" marR="0" marT="0" marB="0" anchor="ctr">
                    <a:solidFill>
                      <a:schemeClr val="bg1"/>
                    </a:solidFill>
                  </a:tcPr>
                </a:tc>
                <a:tc>
                  <a:txBody>
                    <a:bodyPr/>
                    <a:lstStyle/>
                    <a:p>
                      <a:pPr algn="ctr"/>
                      <a:r>
                        <a:rPr lang="en-US" sz="900" b="0" dirty="0"/>
                        <a:t>0.9</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3.2</a:t>
                      </a:r>
                    </a:p>
                  </a:txBody>
                  <a:tcPr marL="0" marR="0" marT="0" marB="0" anchor="ctr">
                    <a:solidFill>
                      <a:schemeClr val="bg1"/>
                    </a:solidFill>
                  </a:tcPr>
                </a:tc>
                <a:extLst>
                  <a:ext uri="{0D108BD9-81ED-4DB2-BD59-A6C34878D82A}">
                    <a16:rowId xmlns:a16="http://schemas.microsoft.com/office/drawing/2014/main" val="1811048262"/>
                  </a:ext>
                </a:extLst>
              </a:tr>
              <a:tr h="246888">
                <a:tc>
                  <a:txBody>
                    <a:bodyPr/>
                    <a:lstStyle/>
                    <a:p>
                      <a:pPr algn="ctr"/>
                      <a:r>
                        <a:rPr lang="en-US" sz="900" b="0" dirty="0"/>
                        <a:t>0.5</a:t>
                      </a:r>
                    </a:p>
                  </a:txBody>
                  <a:tcPr marL="0" marR="0" marT="0" marB="0" anchor="ctr">
                    <a:solidFill>
                      <a:schemeClr val="bg1"/>
                    </a:solidFill>
                  </a:tcPr>
                </a:tc>
                <a:tc>
                  <a:txBody>
                    <a:bodyPr/>
                    <a:lstStyle/>
                    <a:p>
                      <a:pPr algn="ctr"/>
                      <a:r>
                        <a:rPr lang="en-US" sz="900" b="1" dirty="0">
                          <a:solidFill>
                            <a:srgbClr val="FF0000"/>
                          </a:solidFill>
                        </a:rPr>
                        <a:t>2.6</a:t>
                      </a:r>
                    </a:p>
                  </a:txBody>
                  <a:tcPr marL="0" marR="0" marT="0" marB="0" anchor="ctr">
                    <a:solidFill>
                      <a:schemeClr val="bg1"/>
                    </a:solidFill>
                  </a:tcPr>
                </a:tc>
                <a:tc>
                  <a:txBody>
                    <a:bodyPr/>
                    <a:lstStyle/>
                    <a:p>
                      <a:pPr algn="ctr"/>
                      <a:r>
                        <a:rPr lang="en-US" sz="900" b="0" dirty="0"/>
                        <a:t>1.4</a:t>
                      </a:r>
                    </a:p>
                  </a:txBody>
                  <a:tcPr marL="0" marR="0" marT="0" marB="0" anchor="ctr">
                    <a:solidFill>
                      <a:schemeClr val="bg1"/>
                    </a:solidFill>
                  </a:tcPr>
                </a:tc>
                <a:tc>
                  <a:txBody>
                    <a:bodyPr/>
                    <a:lstStyle/>
                    <a:p>
                      <a:pPr algn="ctr"/>
                      <a:r>
                        <a:rPr lang="en-US" sz="900" b="0" dirty="0"/>
                        <a:t>2.9</a:t>
                      </a:r>
                    </a:p>
                  </a:txBody>
                  <a:tcPr marL="0" marR="0" marT="0" marB="0" anchor="ctr">
                    <a:solidFill>
                      <a:schemeClr val="bg1"/>
                    </a:solidFill>
                  </a:tcPr>
                </a:tc>
                <a:tc>
                  <a:txBody>
                    <a:bodyPr/>
                    <a:lstStyle/>
                    <a:p>
                      <a:pPr algn="ctr"/>
                      <a:r>
                        <a:rPr lang="en-US" sz="900" b="0" dirty="0"/>
                        <a:t>1.5</a:t>
                      </a:r>
                    </a:p>
                  </a:txBody>
                  <a:tcPr marL="0" marR="0" marT="0" marB="0" anchor="ctr">
                    <a:solidFill>
                      <a:schemeClr val="bg1"/>
                    </a:solidFill>
                  </a:tcPr>
                </a:tc>
                <a:tc>
                  <a:txBody>
                    <a:bodyPr/>
                    <a:lstStyle/>
                    <a:p>
                      <a:pPr algn="ctr"/>
                      <a:r>
                        <a:rPr lang="en-US" sz="900" b="0" dirty="0"/>
                        <a:t>3.6</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6.1</a:t>
                      </a:r>
                    </a:p>
                  </a:txBody>
                  <a:tcPr marL="0" marR="0" marT="0" marB="0" anchor="ctr">
                    <a:solidFill>
                      <a:schemeClr val="bg1"/>
                    </a:solidFill>
                  </a:tcPr>
                </a:tc>
                <a:extLst>
                  <a:ext uri="{0D108BD9-81ED-4DB2-BD59-A6C34878D82A}">
                    <a16:rowId xmlns:a16="http://schemas.microsoft.com/office/drawing/2014/main" val="1623160804"/>
                  </a:ext>
                </a:extLst>
              </a:tr>
              <a:tr h="246888">
                <a:tc>
                  <a:txBody>
                    <a:bodyPr/>
                    <a:lstStyle/>
                    <a:p>
                      <a:pPr algn="ctr"/>
                      <a:r>
                        <a:rPr lang="en-US" sz="900" b="0" dirty="0"/>
                        <a:t>…</a:t>
                      </a:r>
                    </a:p>
                  </a:txBody>
                  <a:tcPr marL="0" marR="0" marT="0" marB="0" anchor="ctr">
                    <a:solidFill>
                      <a:schemeClr val="bg1"/>
                    </a:solidFill>
                  </a:tcPr>
                </a:tc>
                <a:tc>
                  <a:txBody>
                    <a:bodyPr/>
                    <a:lstStyle/>
                    <a:p>
                      <a:pPr algn="ctr"/>
                      <a:r>
                        <a:rPr lang="en-US" sz="900" b="1" dirty="0">
                          <a:solidFill>
                            <a:srgbClr val="FF0000"/>
                          </a:solidFill>
                        </a:rPr>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extLst>
                  <a:ext uri="{0D108BD9-81ED-4DB2-BD59-A6C34878D82A}">
                    <a16:rowId xmlns:a16="http://schemas.microsoft.com/office/drawing/2014/main" val="4268311445"/>
                  </a:ext>
                </a:extLst>
              </a:tr>
              <a:tr h="246888">
                <a:tc>
                  <a:txBody>
                    <a:bodyPr/>
                    <a:lstStyle/>
                    <a:p>
                      <a:pPr algn="ctr"/>
                      <a:r>
                        <a:rPr lang="en-US" sz="900" b="0" dirty="0"/>
                        <a:t>…</a:t>
                      </a:r>
                    </a:p>
                  </a:txBody>
                  <a:tcPr marL="0" marR="0" marT="0" marB="0" anchor="ctr">
                    <a:solidFill>
                      <a:schemeClr val="bg1"/>
                    </a:solidFill>
                  </a:tcPr>
                </a:tc>
                <a:tc>
                  <a:txBody>
                    <a:bodyPr/>
                    <a:lstStyle/>
                    <a:p>
                      <a:pPr algn="ctr"/>
                      <a:r>
                        <a:rPr lang="en-US" sz="900" b="1" dirty="0">
                          <a:solidFill>
                            <a:srgbClr val="FF0000"/>
                          </a:solidFill>
                        </a:rPr>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extLst>
                  <a:ext uri="{0D108BD9-81ED-4DB2-BD59-A6C34878D82A}">
                    <a16:rowId xmlns:a16="http://schemas.microsoft.com/office/drawing/2014/main" val="3457582356"/>
                  </a:ext>
                </a:extLst>
              </a:tr>
              <a:tr h="246888">
                <a:tc>
                  <a:txBody>
                    <a:bodyPr/>
                    <a:lstStyle/>
                    <a:p>
                      <a:pPr algn="ctr"/>
                      <a:r>
                        <a:rPr lang="en-US" sz="900" b="0" dirty="0"/>
                        <a:t>0.6</a:t>
                      </a:r>
                    </a:p>
                  </a:txBody>
                  <a:tcPr marL="0" marR="0" marT="0" marB="0" anchor="ctr">
                    <a:solidFill>
                      <a:schemeClr val="bg1"/>
                    </a:solidFill>
                  </a:tcPr>
                </a:tc>
                <a:tc>
                  <a:txBody>
                    <a:bodyPr/>
                    <a:lstStyle/>
                    <a:p>
                      <a:pPr algn="ctr"/>
                      <a:r>
                        <a:rPr lang="en-US" sz="900" b="1" dirty="0">
                          <a:solidFill>
                            <a:srgbClr val="FF0000"/>
                          </a:solidFill>
                        </a:rPr>
                        <a:t>1.8</a:t>
                      </a:r>
                    </a:p>
                  </a:txBody>
                  <a:tcPr marL="0" marR="0" marT="0" marB="0" anchor="ctr">
                    <a:solidFill>
                      <a:schemeClr val="bg1"/>
                    </a:solidFill>
                  </a:tcPr>
                </a:tc>
                <a:tc>
                  <a:txBody>
                    <a:bodyPr/>
                    <a:lstStyle/>
                    <a:p>
                      <a:pPr algn="ctr"/>
                      <a:r>
                        <a:rPr lang="en-US" sz="900" b="0" dirty="0"/>
                        <a:t>2.7</a:t>
                      </a:r>
                    </a:p>
                  </a:txBody>
                  <a:tcPr marL="0" marR="0" marT="0" marB="0" anchor="ctr">
                    <a:solidFill>
                      <a:schemeClr val="bg1"/>
                    </a:solidFill>
                  </a:tcPr>
                </a:tc>
                <a:tc>
                  <a:txBody>
                    <a:bodyPr/>
                    <a:lstStyle/>
                    <a:p>
                      <a:pPr algn="ctr"/>
                      <a:r>
                        <a:rPr lang="en-US" sz="900" b="0" dirty="0"/>
                        <a:t>1.9</a:t>
                      </a:r>
                    </a:p>
                  </a:txBody>
                  <a:tcPr marL="0" marR="0" marT="0" marB="0" anchor="ctr">
                    <a:solidFill>
                      <a:schemeClr val="bg1"/>
                    </a:solidFill>
                  </a:tcPr>
                </a:tc>
                <a:tc>
                  <a:txBody>
                    <a:bodyPr/>
                    <a:lstStyle/>
                    <a:p>
                      <a:pPr algn="ctr"/>
                      <a:r>
                        <a:rPr lang="en-US" sz="900" b="0" dirty="0"/>
                        <a:t>2.4</a:t>
                      </a:r>
                    </a:p>
                  </a:txBody>
                  <a:tcPr marL="0" marR="0" marT="0" marB="0" anchor="ctr">
                    <a:solidFill>
                      <a:schemeClr val="bg1"/>
                    </a:solidFill>
                  </a:tcPr>
                </a:tc>
                <a:tc>
                  <a:txBody>
                    <a:bodyPr/>
                    <a:lstStyle/>
                    <a:p>
                      <a:pPr algn="ctr"/>
                      <a:r>
                        <a:rPr lang="en-US" sz="900" b="0" dirty="0"/>
                        <a:t>2.0</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1.2</a:t>
                      </a:r>
                    </a:p>
                  </a:txBody>
                  <a:tcPr marL="0" marR="0" marT="0" marB="0" anchor="ctr">
                    <a:solidFill>
                      <a:schemeClr val="bg1"/>
                    </a:solidFill>
                  </a:tcPr>
                </a:tc>
                <a:extLst>
                  <a:ext uri="{0D108BD9-81ED-4DB2-BD59-A6C34878D82A}">
                    <a16:rowId xmlns:a16="http://schemas.microsoft.com/office/drawing/2014/main" val="633999658"/>
                  </a:ext>
                </a:extLst>
              </a:tr>
            </a:tbl>
          </a:graphicData>
        </a:graphic>
      </p:graphicFrame>
      <mc:AlternateContent xmlns:mc="http://schemas.openxmlformats.org/markup-compatibility/2006" xmlns:a14="http://schemas.microsoft.com/office/drawing/2010/main">
        <mc:Choice Requires="a14">
          <p:sp>
            <p:nvSpPr>
              <p:cNvPr id="170" name="TextBox 169"/>
              <p:cNvSpPr txBox="1"/>
              <p:nvPr/>
            </p:nvSpPr>
            <p:spPr>
              <a:xfrm>
                <a:off x="3364441" y="843212"/>
                <a:ext cx="906402" cy="422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𝑇</m:t>
                          </m:r>
                        </m:sup>
                      </m:sSubSup>
                    </m:oMath>
                  </m:oMathPara>
                </a14:m>
                <a:endParaRPr lang="en-US" sz="2100" dirty="0"/>
              </a:p>
            </p:txBody>
          </p:sp>
        </mc:Choice>
        <mc:Fallback xmlns="">
          <p:sp>
            <p:nvSpPr>
              <p:cNvPr id="170" name="TextBox 169"/>
              <p:cNvSpPr txBox="1">
                <a:spLocks noRot="1" noChangeAspect="1" noMove="1" noResize="1" noEditPoints="1" noAdjustHandles="1" noChangeArrowheads="1" noChangeShapeType="1" noTextEdit="1"/>
              </p:cNvSpPr>
              <p:nvPr/>
            </p:nvSpPr>
            <p:spPr>
              <a:xfrm>
                <a:off x="3364441" y="843212"/>
                <a:ext cx="906402" cy="422039"/>
              </a:xfrm>
              <a:prstGeom prst="rect">
                <a:avLst/>
              </a:prstGeom>
              <a:blipFill>
                <a:blip r:embed="rId5"/>
                <a:stretch>
                  <a:fillRect/>
                </a:stretch>
              </a:blipFill>
            </p:spPr>
            <p:txBody>
              <a:bodyPr/>
              <a:lstStyle/>
              <a:p>
                <a:r>
                  <a:rPr lang="en-US">
                    <a:noFill/>
                  </a:rPr>
                  <a:t> </a:t>
                </a:r>
              </a:p>
            </p:txBody>
          </p:sp>
        </mc:Fallback>
      </mc:AlternateContent>
      <p:sp>
        <p:nvSpPr>
          <p:cNvPr id="81" name="TextBox 80"/>
          <p:cNvSpPr txBox="1"/>
          <p:nvPr/>
        </p:nvSpPr>
        <p:spPr>
          <a:xfrm>
            <a:off x="5624801" y="1314183"/>
            <a:ext cx="1779141" cy="300082"/>
          </a:xfrm>
          <a:prstGeom prst="rect">
            <a:avLst/>
          </a:prstGeom>
          <a:noFill/>
        </p:spPr>
        <p:txBody>
          <a:bodyPr wrap="none" rtlCol="0">
            <a:spAutoFit/>
          </a:bodyPr>
          <a:lstStyle/>
          <a:p>
            <a:r>
              <a:rPr lang="en-US" sz="1350" dirty="0">
                <a:solidFill>
                  <a:srgbClr val="FF0000"/>
                </a:solidFill>
              </a:rPr>
              <a:t>Contain word’s vectors</a:t>
            </a:r>
          </a:p>
        </p:txBody>
      </p:sp>
      <p:cxnSp>
        <p:nvCxnSpPr>
          <p:cNvPr id="6" name="Straight Arrow Connector 5"/>
          <p:cNvCxnSpPr>
            <a:stCxn id="81" idx="1"/>
            <a:endCxn id="2" idx="3"/>
          </p:cNvCxnSpPr>
          <p:nvPr/>
        </p:nvCxnSpPr>
        <p:spPr>
          <a:xfrm flipH="1">
            <a:off x="5005804" y="1464224"/>
            <a:ext cx="618997" cy="408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TextBox 84"/>
              <p:cNvSpPr txBox="1"/>
              <p:nvPr/>
            </p:nvSpPr>
            <p:spPr>
              <a:xfrm>
                <a:off x="5630643" y="3421906"/>
                <a:ext cx="906402"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m:t>
                          </m:r>
                        </m:sup>
                      </m:sSubSup>
                    </m:oMath>
                  </m:oMathPara>
                </a14:m>
                <a:endParaRPr lang="en-US" sz="2100" dirty="0"/>
              </a:p>
            </p:txBody>
          </p:sp>
        </mc:Choice>
        <mc:Fallback xmlns="">
          <p:sp>
            <p:nvSpPr>
              <p:cNvPr id="85" name="TextBox 84"/>
              <p:cNvSpPr txBox="1">
                <a:spLocks noRot="1" noChangeAspect="1" noMove="1" noResize="1" noEditPoints="1" noAdjustHandles="1" noChangeArrowheads="1" noChangeShapeType="1" noTextEdit="1"/>
              </p:cNvSpPr>
              <p:nvPr/>
            </p:nvSpPr>
            <p:spPr>
              <a:xfrm>
                <a:off x="5630643" y="3421906"/>
                <a:ext cx="906402" cy="415498"/>
              </a:xfrm>
              <a:prstGeom prst="rect">
                <a:avLst/>
              </a:prstGeom>
              <a:blipFill>
                <a:blip r:embed="rId6"/>
                <a:stretch>
                  <a:fillRect b="-1471"/>
                </a:stretch>
              </a:blipFill>
            </p:spPr>
            <p:txBody>
              <a:bodyPr/>
              <a:lstStyle/>
              <a:p>
                <a:r>
                  <a:rPr lang="en-US">
                    <a:noFill/>
                  </a:rPr>
                  <a:t> </a:t>
                </a:r>
              </a:p>
            </p:txBody>
          </p:sp>
        </mc:Fallback>
      </mc:AlternateContent>
      <p:sp>
        <p:nvSpPr>
          <p:cNvPr id="3" name="Rectangle 2"/>
          <p:cNvSpPr/>
          <p:nvPr/>
        </p:nvSpPr>
        <p:spPr>
          <a:xfrm>
            <a:off x="1491859" y="5898887"/>
            <a:ext cx="6463430" cy="646331"/>
          </a:xfrm>
          <a:prstGeom prst="rect">
            <a:avLst/>
          </a:prstGeom>
        </p:spPr>
        <p:txBody>
          <a:bodyPr wrap="square">
            <a:spAutoFit/>
          </a:bodyPr>
          <a:lstStyle/>
          <a:p>
            <a:r>
              <a:rPr lang="en-US" dirty="0"/>
              <a:t>We can consider either W or W’ as the word’s representation. Or even take the average.</a:t>
            </a:r>
          </a:p>
        </p:txBody>
      </p:sp>
      <p:sp>
        <p:nvSpPr>
          <p:cNvPr id="69" name="TextBox 68">
            <a:extLst>
              <a:ext uri="{FF2B5EF4-FFF2-40B4-BE49-F238E27FC236}">
                <a16:creationId xmlns:a16="http://schemas.microsoft.com/office/drawing/2014/main" id="{7B70424E-5D42-0845-8832-69AA57012B24}"/>
              </a:ext>
            </a:extLst>
          </p:cNvPr>
          <p:cNvSpPr txBox="1"/>
          <p:nvPr/>
        </p:nvSpPr>
        <p:spPr>
          <a:xfrm>
            <a:off x="628650" y="6533147"/>
            <a:ext cx="4056880" cy="276999"/>
          </a:xfrm>
          <a:prstGeom prst="rect">
            <a:avLst/>
          </a:prstGeom>
          <a:noFill/>
        </p:spPr>
        <p:txBody>
          <a:bodyPr wrap="none" rtlCol="0">
            <a:spAutoFit/>
          </a:bodyPr>
          <a:lstStyle/>
          <a:p>
            <a:r>
              <a:rPr lang="en-US" sz="1200" dirty="0" err="1"/>
              <a:t>www.cs.ucr.edu</a:t>
            </a:r>
            <a:r>
              <a:rPr lang="en-US" sz="1200" dirty="0"/>
              <a:t>/~</a:t>
            </a:r>
            <a:r>
              <a:rPr lang="en-US" sz="1200" dirty="0" err="1"/>
              <a:t>vagelis</a:t>
            </a:r>
            <a:r>
              <a:rPr lang="en-US" sz="1200" dirty="0"/>
              <a:t>/classes/CS242/slides/word2vec.pptx</a:t>
            </a:r>
          </a:p>
        </p:txBody>
      </p:sp>
    </p:spTree>
    <p:extLst>
      <p:ext uri="{BB962C8B-B14F-4D97-AF65-F5344CB8AC3E}">
        <p14:creationId xmlns:p14="http://schemas.microsoft.com/office/powerpoint/2010/main" val="1024205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interesting results</a:t>
            </a:r>
          </a:p>
        </p:txBody>
      </p:sp>
      <p:sp>
        <p:nvSpPr>
          <p:cNvPr id="4" name="Slide Number Placeholder 3"/>
          <p:cNvSpPr>
            <a:spLocks noGrp="1"/>
          </p:cNvSpPr>
          <p:nvPr>
            <p:ph type="sldNum" sz="quarter" idx="12"/>
          </p:nvPr>
        </p:nvSpPr>
        <p:spPr/>
        <p:txBody>
          <a:bodyPr/>
          <a:lstStyle/>
          <a:p>
            <a:fld id="{330EA680-D336-4FF7-8B7A-9848BB0A1C32}" type="slidenum">
              <a:rPr lang="en-US" smtClean="0"/>
              <a:pPr/>
              <a:t>15</a:t>
            </a:fld>
            <a:endParaRPr lang="en-US" dirty="0"/>
          </a:p>
        </p:txBody>
      </p:sp>
      <p:pic>
        <p:nvPicPr>
          <p:cNvPr id="5" name="Picture 4"/>
          <p:cNvPicPr>
            <a:picLocks noChangeAspect="1"/>
          </p:cNvPicPr>
          <p:nvPr/>
        </p:nvPicPr>
        <p:blipFill>
          <a:blip r:embed="rId2"/>
          <a:stretch>
            <a:fillRect/>
          </a:stretch>
        </p:blipFill>
        <p:spPr>
          <a:xfrm>
            <a:off x="1077238" y="1481589"/>
            <a:ext cx="6379322" cy="4519161"/>
          </a:xfrm>
          <a:prstGeom prst="rect">
            <a:avLst/>
          </a:prstGeom>
        </p:spPr>
      </p:pic>
      <p:sp>
        <p:nvSpPr>
          <p:cNvPr id="6" name="TextBox 5">
            <a:extLst>
              <a:ext uri="{FF2B5EF4-FFF2-40B4-BE49-F238E27FC236}">
                <a16:creationId xmlns:a16="http://schemas.microsoft.com/office/drawing/2014/main" id="{841B08FB-48DA-434C-ACD2-FD3332BB1462}"/>
              </a:ext>
            </a:extLst>
          </p:cNvPr>
          <p:cNvSpPr txBox="1"/>
          <p:nvPr/>
        </p:nvSpPr>
        <p:spPr>
          <a:xfrm>
            <a:off x="628650" y="6533147"/>
            <a:ext cx="4056880" cy="276999"/>
          </a:xfrm>
          <a:prstGeom prst="rect">
            <a:avLst/>
          </a:prstGeom>
          <a:noFill/>
        </p:spPr>
        <p:txBody>
          <a:bodyPr wrap="none" rtlCol="0">
            <a:spAutoFit/>
          </a:bodyPr>
          <a:lstStyle/>
          <a:p>
            <a:r>
              <a:rPr lang="en-US" sz="1200" dirty="0" err="1"/>
              <a:t>www.cs.ucr.edu</a:t>
            </a:r>
            <a:r>
              <a:rPr lang="en-US" sz="1200" dirty="0"/>
              <a:t>/~</a:t>
            </a:r>
            <a:r>
              <a:rPr lang="en-US" sz="1200" dirty="0" err="1"/>
              <a:t>vagelis</a:t>
            </a:r>
            <a:r>
              <a:rPr lang="en-US" sz="1200" dirty="0"/>
              <a:t>/classes/CS242/slides/word2vec.pptx</a:t>
            </a:r>
          </a:p>
        </p:txBody>
      </p:sp>
      <p:sp>
        <p:nvSpPr>
          <p:cNvPr id="3" name="TextBox 2">
            <a:extLst>
              <a:ext uri="{FF2B5EF4-FFF2-40B4-BE49-F238E27FC236}">
                <a16:creationId xmlns:a16="http://schemas.microsoft.com/office/drawing/2014/main" id="{2FB98FD3-BDAE-3E4F-844F-955879636A78}"/>
              </a:ext>
            </a:extLst>
          </p:cNvPr>
          <p:cNvSpPr txBox="1"/>
          <p:nvPr/>
        </p:nvSpPr>
        <p:spPr>
          <a:xfrm>
            <a:off x="3339101" y="2342508"/>
            <a:ext cx="4376791" cy="801384"/>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4018216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Word analogies</a:t>
            </a:r>
          </a:p>
        </p:txBody>
      </p:sp>
      <p:sp>
        <p:nvSpPr>
          <p:cNvPr id="3" name="Slide Number Placeholder 2"/>
          <p:cNvSpPr>
            <a:spLocks noGrp="1"/>
          </p:cNvSpPr>
          <p:nvPr>
            <p:ph type="sldNum" sz="quarter" idx="12"/>
          </p:nvPr>
        </p:nvSpPr>
        <p:spPr/>
        <p:txBody>
          <a:bodyPr/>
          <a:lstStyle/>
          <a:p>
            <a:fld id="{330EA680-D336-4FF7-8B7A-9848BB0A1C32}" type="slidenum">
              <a:rPr lang="en-US" smtClean="0"/>
              <a:t>16</a:t>
            </a:fld>
            <a:endParaRPr lang="en-US"/>
          </a:p>
        </p:txBody>
      </p:sp>
      <p:pic>
        <p:nvPicPr>
          <p:cNvPr id="6" name="Picture 5"/>
          <p:cNvPicPr>
            <a:picLocks noChangeAspect="1"/>
          </p:cNvPicPr>
          <p:nvPr/>
        </p:nvPicPr>
        <p:blipFill>
          <a:blip r:embed="rId3"/>
          <a:stretch>
            <a:fillRect/>
          </a:stretch>
        </p:blipFill>
        <p:spPr>
          <a:xfrm>
            <a:off x="991891" y="1567933"/>
            <a:ext cx="7160217" cy="4911174"/>
          </a:xfrm>
          <a:prstGeom prst="rect">
            <a:avLst/>
          </a:prstGeom>
        </p:spPr>
      </p:pic>
      <p:sp>
        <p:nvSpPr>
          <p:cNvPr id="7" name="TextBox 6">
            <a:extLst>
              <a:ext uri="{FF2B5EF4-FFF2-40B4-BE49-F238E27FC236}">
                <a16:creationId xmlns:a16="http://schemas.microsoft.com/office/drawing/2014/main" id="{4564EDAA-C366-EE43-919D-6DD1E0BE3666}"/>
              </a:ext>
            </a:extLst>
          </p:cNvPr>
          <p:cNvSpPr txBox="1"/>
          <p:nvPr/>
        </p:nvSpPr>
        <p:spPr>
          <a:xfrm>
            <a:off x="628650" y="6533147"/>
            <a:ext cx="4056880" cy="276999"/>
          </a:xfrm>
          <a:prstGeom prst="rect">
            <a:avLst/>
          </a:prstGeom>
          <a:noFill/>
        </p:spPr>
        <p:txBody>
          <a:bodyPr wrap="none" rtlCol="0">
            <a:spAutoFit/>
          </a:bodyPr>
          <a:lstStyle/>
          <a:p>
            <a:r>
              <a:rPr lang="en-US" sz="1200" dirty="0" err="1"/>
              <a:t>www.cs.ucr.edu</a:t>
            </a:r>
            <a:r>
              <a:rPr lang="en-US" sz="1200" dirty="0"/>
              <a:t>/~</a:t>
            </a:r>
            <a:r>
              <a:rPr lang="en-US" sz="1200" dirty="0" err="1"/>
              <a:t>vagelis</a:t>
            </a:r>
            <a:r>
              <a:rPr lang="en-US" sz="1200" dirty="0"/>
              <a:t>/classes/CS242/slides/word2vec.pptx</a:t>
            </a:r>
          </a:p>
        </p:txBody>
      </p:sp>
    </p:spTree>
    <p:extLst>
      <p:ext uri="{BB962C8B-B14F-4D97-AF65-F5344CB8AC3E}">
        <p14:creationId xmlns:p14="http://schemas.microsoft.com/office/powerpoint/2010/main" val="2739650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770F5-1327-B642-B3AE-E753AA6F9948}"/>
              </a:ext>
            </a:extLst>
          </p:cNvPr>
          <p:cNvSpPr>
            <a:spLocks noGrp="1"/>
          </p:cNvSpPr>
          <p:nvPr>
            <p:ph type="title"/>
          </p:nvPr>
        </p:nvSpPr>
        <p:spPr/>
        <p:txBody>
          <a:bodyPr/>
          <a:lstStyle/>
          <a:p>
            <a:r>
              <a:rPr lang="en-US" dirty="0"/>
              <a:t>Skip gram</a:t>
            </a:r>
          </a:p>
        </p:txBody>
      </p:sp>
      <p:pic>
        <p:nvPicPr>
          <p:cNvPr id="5" name="Content Placeholder 4">
            <a:extLst>
              <a:ext uri="{FF2B5EF4-FFF2-40B4-BE49-F238E27FC236}">
                <a16:creationId xmlns:a16="http://schemas.microsoft.com/office/drawing/2014/main" id="{D487BC44-7B21-A042-92B4-5DE3674215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5589" y="3494141"/>
            <a:ext cx="2423687" cy="3209748"/>
          </a:xfrm>
        </p:spPr>
      </p:pic>
      <p:sp>
        <p:nvSpPr>
          <p:cNvPr id="6" name="Content Placeholder 2">
            <a:extLst>
              <a:ext uri="{FF2B5EF4-FFF2-40B4-BE49-F238E27FC236}">
                <a16:creationId xmlns:a16="http://schemas.microsoft.com/office/drawing/2014/main" id="{75B1E580-689E-0A4F-B394-3C5338ADB967}"/>
              </a:ext>
            </a:extLst>
          </p:cNvPr>
          <p:cNvSpPr txBox="1">
            <a:spLocks/>
          </p:cNvSpPr>
          <p:nvPr/>
        </p:nvSpPr>
        <p:spPr>
          <a:xfrm>
            <a:off x="628650" y="1825625"/>
            <a:ext cx="827803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Skip gram – alternative to CBOW</a:t>
            </a:r>
          </a:p>
          <a:p>
            <a:pPr lvl="1"/>
            <a:r>
              <a:rPr lang="en-US" dirty="0"/>
              <a:t>Start with a single word embedding and try to predict the surrounding words. </a:t>
            </a:r>
          </a:p>
          <a:p>
            <a:pPr lvl="1"/>
            <a:r>
              <a:rPr lang="en-US" dirty="0"/>
              <a:t>Much less well-defined problem, but works better in practice (scales better).  </a:t>
            </a:r>
          </a:p>
        </p:txBody>
      </p:sp>
    </p:spTree>
    <p:extLst>
      <p:ext uri="{BB962C8B-B14F-4D97-AF65-F5344CB8AC3E}">
        <p14:creationId xmlns:p14="http://schemas.microsoft.com/office/powerpoint/2010/main" val="2679092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2860-4C62-E245-BEF7-66381C4177C3}"/>
              </a:ext>
            </a:extLst>
          </p:cNvPr>
          <p:cNvSpPr>
            <a:spLocks noGrp="1"/>
          </p:cNvSpPr>
          <p:nvPr>
            <p:ph type="title"/>
          </p:nvPr>
        </p:nvSpPr>
        <p:spPr/>
        <p:txBody>
          <a:bodyPr/>
          <a:lstStyle/>
          <a:p>
            <a:r>
              <a:rPr lang="en-US" dirty="0"/>
              <a:t>Skip gram</a:t>
            </a:r>
          </a:p>
        </p:txBody>
      </p:sp>
      <p:sp>
        <p:nvSpPr>
          <p:cNvPr id="3" name="Content Placeholder 2">
            <a:extLst>
              <a:ext uri="{FF2B5EF4-FFF2-40B4-BE49-F238E27FC236}">
                <a16:creationId xmlns:a16="http://schemas.microsoft.com/office/drawing/2014/main" id="{E0197BF8-9A93-9D44-9102-E4C2B3CBFB6A}"/>
              </a:ext>
            </a:extLst>
          </p:cNvPr>
          <p:cNvSpPr>
            <a:spLocks noGrp="1"/>
          </p:cNvSpPr>
          <p:nvPr>
            <p:ph idx="1"/>
          </p:nvPr>
        </p:nvSpPr>
        <p:spPr/>
        <p:txBody>
          <a:bodyPr/>
          <a:lstStyle/>
          <a:p>
            <a:r>
              <a:rPr lang="en-US" dirty="0"/>
              <a:t>Map from center word to probability on surrounding words.   One input/output unit below.</a:t>
            </a:r>
          </a:p>
          <a:p>
            <a:pPr lvl="1"/>
            <a:r>
              <a:rPr lang="en-US" dirty="0"/>
              <a:t>There is no activation function on the hidden layer neurons, but the output neurons use </a:t>
            </a:r>
            <a:r>
              <a:rPr lang="en-US" dirty="0" err="1"/>
              <a:t>softmax</a:t>
            </a:r>
            <a:r>
              <a:rPr lang="en-US" dirty="0"/>
              <a:t>.</a:t>
            </a:r>
          </a:p>
        </p:txBody>
      </p:sp>
      <p:pic>
        <p:nvPicPr>
          <p:cNvPr id="20482" name="Picture 2" descr="Skip-gram Neural Network Architecture">
            <a:extLst>
              <a:ext uri="{FF2B5EF4-FFF2-40B4-BE49-F238E27FC236}">
                <a16:creationId xmlns:a16="http://schemas.microsoft.com/office/drawing/2014/main" id="{5D42A6E1-32AB-4F49-BFEB-92411C0145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8697" y="3470376"/>
            <a:ext cx="5124878" cy="32012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B78B36F-8F3B-AE45-9779-AC5603E480F8}"/>
              </a:ext>
            </a:extLst>
          </p:cNvPr>
          <p:cNvSpPr txBox="1"/>
          <p:nvPr/>
        </p:nvSpPr>
        <p:spPr>
          <a:xfrm>
            <a:off x="628650" y="6533147"/>
            <a:ext cx="5154232" cy="276999"/>
          </a:xfrm>
          <a:prstGeom prst="rect">
            <a:avLst/>
          </a:prstGeom>
          <a:noFill/>
        </p:spPr>
        <p:txBody>
          <a:bodyPr wrap="none" rtlCol="0">
            <a:spAutoFit/>
          </a:bodyPr>
          <a:lstStyle/>
          <a:p>
            <a:r>
              <a:rPr lang="en-US" sz="1200" dirty="0"/>
              <a:t>http://</a:t>
            </a:r>
            <a:r>
              <a:rPr lang="en-US" sz="1200" dirty="0" err="1"/>
              <a:t>mccormickml.com</a:t>
            </a:r>
            <a:r>
              <a:rPr lang="en-US" sz="1200" dirty="0"/>
              <a:t>/2016/04/19/word2vec-tutorial-the-skip-gram-model/</a:t>
            </a:r>
          </a:p>
        </p:txBody>
      </p:sp>
    </p:spTree>
    <p:extLst>
      <p:ext uri="{BB962C8B-B14F-4D97-AF65-F5344CB8AC3E}">
        <p14:creationId xmlns:p14="http://schemas.microsoft.com/office/powerpoint/2010/main" val="3282807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C8B23-44ED-274C-9345-1D30AA9A8C38}"/>
              </a:ext>
            </a:extLst>
          </p:cNvPr>
          <p:cNvSpPr>
            <a:spLocks noGrp="1"/>
          </p:cNvSpPr>
          <p:nvPr>
            <p:ph type="title"/>
          </p:nvPr>
        </p:nvSpPr>
        <p:spPr/>
        <p:txBody>
          <a:bodyPr/>
          <a:lstStyle/>
          <a:p>
            <a:r>
              <a:rPr lang="en-US" dirty="0"/>
              <a:t>Skip gram example</a:t>
            </a:r>
          </a:p>
        </p:txBody>
      </p:sp>
      <p:sp>
        <p:nvSpPr>
          <p:cNvPr id="3" name="Content Placeholder 2">
            <a:extLst>
              <a:ext uri="{FF2B5EF4-FFF2-40B4-BE49-F238E27FC236}">
                <a16:creationId xmlns:a16="http://schemas.microsoft.com/office/drawing/2014/main" id="{7A99F818-B73B-3142-A658-A4A65155FC71}"/>
              </a:ext>
            </a:extLst>
          </p:cNvPr>
          <p:cNvSpPr>
            <a:spLocks noGrp="1"/>
          </p:cNvSpPr>
          <p:nvPr>
            <p:ph idx="1"/>
          </p:nvPr>
        </p:nvSpPr>
        <p:spPr/>
        <p:txBody>
          <a:bodyPr/>
          <a:lstStyle/>
          <a:p>
            <a:r>
              <a:rPr lang="en-US" dirty="0"/>
              <a:t>Vocabulary of 10,000 words.</a:t>
            </a:r>
          </a:p>
          <a:p>
            <a:r>
              <a:rPr lang="en-US" dirty="0"/>
              <a:t>Embedding vectors with 300 features. </a:t>
            </a:r>
          </a:p>
          <a:p>
            <a:r>
              <a:rPr lang="en-US" dirty="0"/>
              <a:t>So the hidden layer is going to be represented by a weight matrix with 10,000 rows (multiply by vector on the left).</a:t>
            </a:r>
          </a:p>
        </p:txBody>
      </p:sp>
      <p:pic>
        <p:nvPicPr>
          <p:cNvPr id="22530" name="Picture 2" descr="Hidden Layer Weight Matrix">
            <a:extLst>
              <a:ext uri="{FF2B5EF4-FFF2-40B4-BE49-F238E27FC236}">
                <a16:creationId xmlns:a16="http://schemas.microsoft.com/office/drawing/2014/main" id="{1390CD59-5780-3C4E-A440-B2443F2A22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8998" y="3772691"/>
            <a:ext cx="3595956" cy="3085309"/>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Effect of matrix multiplication with a one-hot vector">
            <a:extLst>
              <a:ext uri="{FF2B5EF4-FFF2-40B4-BE49-F238E27FC236}">
                <a16:creationId xmlns:a16="http://schemas.microsoft.com/office/drawing/2014/main" id="{B50F6998-AAB2-CC4B-9B50-C4CDEC9DF2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462" y="5030318"/>
            <a:ext cx="3981556" cy="8912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C8C5E76-431F-5A4C-BAB4-5415778DA59D}"/>
              </a:ext>
            </a:extLst>
          </p:cNvPr>
          <p:cNvSpPr txBox="1"/>
          <p:nvPr/>
        </p:nvSpPr>
        <p:spPr>
          <a:xfrm>
            <a:off x="54766" y="6570224"/>
            <a:ext cx="5154232" cy="276999"/>
          </a:xfrm>
          <a:prstGeom prst="rect">
            <a:avLst/>
          </a:prstGeom>
          <a:noFill/>
        </p:spPr>
        <p:txBody>
          <a:bodyPr wrap="none" rtlCol="0">
            <a:spAutoFit/>
          </a:bodyPr>
          <a:lstStyle/>
          <a:p>
            <a:r>
              <a:rPr lang="en-US" sz="1200" dirty="0"/>
              <a:t>http://</a:t>
            </a:r>
            <a:r>
              <a:rPr lang="en-US" sz="1200" dirty="0" err="1"/>
              <a:t>mccormickml.com</a:t>
            </a:r>
            <a:r>
              <a:rPr lang="en-US" sz="1200" dirty="0"/>
              <a:t>/2016/04/19/word2vec-tutorial-the-skip-gram-model/</a:t>
            </a:r>
          </a:p>
        </p:txBody>
      </p:sp>
    </p:spTree>
    <p:extLst>
      <p:ext uri="{BB962C8B-B14F-4D97-AF65-F5344CB8AC3E}">
        <p14:creationId xmlns:p14="http://schemas.microsoft.com/office/powerpoint/2010/main" val="417685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228D-51E2-9F4F-913D-44681D40D591}"/>
              </a:ext>
            </a:extLst>
          </p:cNvPr>
          <p:cNvSpPr>
            <a:spLocks noGrp="1"/>
          </p:cNvSpPr>
          <p:nvPr>
            <p:ph type="title"/>
          </p:nvPr>
        </p:nvSpPr>
        <p:spPr/>
        <p:txBody>
          <a:bodyPr/>
          <a:lstStyle/>
          <a:p>
            <a:r>
              <a:rPr lang="en-US" dirty="0"/>
              <a:t>Word embeddings: properties</a:t>
            </a:r>
          </a:p>
        </p:txBody>
      </p:sp>
      <p:sp>
        <p:nvSpPr>
          <p:cNvPr id="3" name="Content Placeholder 2">
            <a:extLst>
              <a:ext uri="{FF2B5EF4-FFF2-40B4-BE49-F238E27FC236}">
                <a16:creationId xmlns:a16="http://schemas.microsoft.com/office/drawing/2014/main" id="{87209569-FE95-E24D-925C-7D34C9BEBD23}"/>
              </a:ext>
            </a:extLst>
          </p:cNvPr>
          <p:cNvSpPr>
            <a:spLocks noGrp="1"/>
          </p:cNvSpPr>
          <p:nvPr>
            <p:ph idx="1"/>
          </p:nvPr>
        </p:nvSpPr>
        <p:spPr>
          <a:xfrm>
            <a:off x="628650" y="1825625"/>
            <a:ext cx="7886700" cy="4351338"/>
          </a:xfrm>
        </p:spPr>
        <p:txBody>
          <a:bodyPr/>
          <a:lstStyle/>
          <a:p>
            <a:r>
              <a:rPr lang="en-US" dirty="0"/>
              <a:t>Relationships between words correspond to difference between vectors. </a:t>
            </a:r>
          </a:p>
        </p:txBody>
      </p:sp>
      <p:sp>
        <p:nvSpPr>
          <p:cNvPr id="5" name="TextBox 4">
            <a:extLst>
              <a:ext uri="{FF2B5EF4-FFF2-40B4-BE49-F238E27FC236}">
                <a16:creationId xmlns:a16="http://schemas.microsoft.com/office/drawing/2014/main" id="{2A2C429B-76EB-594D-B5BD-1156E1484E26}"/>
              </a:ext>
            </a:extLst>
          </p:cNvPr>
          <p:cNvSpPr txBox="1"/>
          <p:nvPr/>
        </p:nvSpPr>
        <p:spPr>
          <a:xfrm>
            <a:off x="628650" y="6533147"/>
            <a:ext cx="4295535" cy="276999"/>
          </a:xfrm>
          <a:prstGeom prst="rect">
            <a:avLst/>
          </a:prstGeom>
          <a:noFill/>
        </p:spPr>
        <p:txBody>
          <a:bodyPr wrap="none" rtlCol="0">
            <a:spAutoFit/>
          </a:bodyPr>
          <a:lstStyle/>
          <a:p>
            <a:r>
              <a:rPr lang="en-US" sz="1200" dirty="0"/>
              <a:t>http://</a:t>
            </a:r>
            <a:r>
              <a:rPr lang="en-US" sz="1200" dirty="0" err="1"/>
              <a:t>colah.github.io</a:t>
            </a:r>
            <a:r>
              <a:rPr lang="en-US" sz="1200" dirty="0"/>
              <a:t>/posts/2014-07-NLP-RNNs-Representations/</a:t>
            </a:r>
          </a:p>
        </p:txBody>
      </p:sp>
      <p:pic>
        <p:nvPicPr>
          <p:cNvPr id="4098" name="Picture 2" descr="http://colah.github.io/posts/2014-07-NLP-RNNs-Representations/img/Mikolov-GenderVecs.png">
            <a:extLst>
              <a:ext uri="{FF2B5EF4-FFF2-40B4-BE49-F238E27FC236}">
                <a16:creationId xmlns:a16="http://schemas.microsoft.com/office/drawing/2014/main" id="{ABB64CAF-6EFF-8B43-AD8A-C12D85BDDD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3025" y="2709377"/>
            <a:ext cx="2837950" cy="20730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527E2C7-3ADB-B242-A882-D754DE51EE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8306" y="4917347"/>
            <a:ext cx="6223000" cy="1130300"/>
          </a:xfrm>
          <a:prstGeom prst="rect">
            <a:avLst/>
          </a:prstGeom>
        </p:spPr>
      </p:pic>
    </p:spTree>
    <p:extLst>
      <p:ext uri="{BB962C8B-B14F-4D97-AF65-F5344CB8AC3E}">
        <p14:creationId xmlns:p14="http://schemas.microsoft.com/office/powerpoint/2010/main" val="4237455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5BFFF-15AE-4A4C-8540-0FDF8F4402EF}"/>
              </a:ext>
            </a:extLst>
          </p:cNvPr>
          <p:cNvSpPr>
            <a:spLocks noGrp="1"/>
          </p:cNvSpPr>
          <p:nvPr>
            <p:ph type="title"/>
          </p:nvPr>
        </p:nvSpPr>
        <p:spPr/>
        <p:txBody>
          <a:bodyPr/>
          <a:lstStyle/>
          <a:p>
            <a:r>
              <a:rPr lang="en-US" dirty="0"/>
              <a:t>Skip gram/CBOW intuition</a:t>
            </a:r>
          </a:p>
        </p:txBody>
      </p:sp>
      <p:sp>
        <p:nvSpPr>
          <p:cNvPr id="3" name="Content Placeholder 2">
            <a:extLst>
              <a:ext uri="{FF2B5EF4-FFF2-40B4-BE49-F238E27FC236}">
                <a16:creationId xmlns:a16="http://schemas.microsoft.com/office/drawing/2014/main" id="{31B2A535-64EE-8F4C-BC60-63E22860A5A1}"/>
              </a:ext>
            </a:extLst>
          </p:cNvPr>
          <p:cNvSpPr>
            <a:spLocks noGrp="1"/>
          </p:cNvSpPr>
          <p:nvPr>
            <p:ph idx="1"/>
          </p:nvPr>
        </p:nvSpPr>
        <p:spPr/>
        <p:txBody>
          <a:bodyPr/>
          <a:lstStyle/>
          <a:p>
            <a:r>
              <a:rPr lang="en-US" dirty="0"/>
              <a:t>Similar “contexts” (that is, what words are likely to appear around them), lead to similar embeddings for two words. </a:t>
            </a:r>
          </a:p>
          <a:p>
            <a:r>
              <a:rPr lang="en-US" dirty="0"/>
              <a:t>One way for the network to output similar context predictions for these two words is if </a:t>
            </a:r>
            <a:r>
              <a:rPr lang="en-US" i="1" dirty="0"/>
              <a:t>the word vectors are similar</a:t>
            </a:r>
            <a:r>
              <a:rPr lang="en-US" dirty="0"/>
              <a:t>. So, if two words have similar contexts, then the network is motivated to learn similar word vectors for these two words! </a:t>
            </a:r>
          </a:p>
        </p:txBody>
      </p:sp>
      <p:sp>
        <p:nvSpPr>
          <p:cNvPr id="4" name="TextBox 3">
            <a:extLst>
              <a:ext uri="{FF2B5EF4-FFF2-40B4-BE49-F238E27FC236}">
                <a16:creationId xmlns:a16="http://schemas.microsoft.com/office/drawing/2014/main" id="{E1CE5E63-1827-E248-AD6A-FF2A34F805D8}"/>
              </a:ext>
            </a:extLst>
          </p:cNvPr>
          <p:cNvSpPr txBox="1"/>
          <p:nvPr/>
        </p:nvSpPr>
        <p:spPr>
          <a:xfrm>
            <a:off x="628650" y="6533147"/>
            <a:ext cx="5154232" cy="276999"/>
          </a:xfrm>
          <a:prstGeom prst="rect">
            <a:avLst/>
          </a:prstGeom>
          <a:noFill/>
        </p:spPr>
        <p:txBody>
          <a:bodyPr wrap="none" rtlCol="0">
            <a:spAutoFit/>
          </a:bodyPr>
          <a:lstStyle/>
          <a:p>
            <a:r>
              <a:rPr lang="en-US" sz="1200" dirty="0"/>
              <a:t>http://</a:t>
            </a:r>
            <a:r>
              <a:rPr lang="en-US" sz="1200" dirty="0" err="1"/>
              <a:t>mccormickml.com</a:t>
            </a:r>
            <a:r>
              <a:rPr lang="en-US" sz="1200" dirty="0"/>
              <a:t>/2016/04/19/word2vec-tutorial-the-skip-gram-model/</a:t>
            </a:r>
          </a:p>
        </p:txBody>
      </p:sp>
    </p:spTree>
    <p:extLst>
      <p:ext uri="{BB962C8B-B14F-4D97-AF65-F5344CB8AC3E}">
        <p14:creationId xmlns:p14="http://schemas.microsoft.com/office/powerpoint/2010/main" val="565992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B9AA-F3D3-3D45-AF59-DC357A60BB68}"/>
              </a:ext>
            </a:extLst>
          </p:cNvPr>
          <p:cNvSpPr>
            <a:spLocks noGrp="1"/>
          </p:cNvSpPr>
          <p:nvPr>
            <p:ph type="title"/>
          </p:nvPr>
        </p:nvSpPr>
        <p:spPr/>
        <p:txBody>
          <a:bodyPr/>
          <a:lstStyle/>
          <a:p>
            <a:r>
              <a:rPr lang="en-US" dirty="0"/>
              <a:t>Word2vec shortcomings</a:t>
            </a:r>
          </a:p>
        </p:txBody>
      </p:sp>
      <p:sp>
        <p:nvSpPr>
          <p:cNvPr id="3" name="Content Placeholder 2">
            <a:extLst>
              <a:ext uri="{FF2B5EF4-FFF2-40B4-BE49-F238E27FC236}">
                <a16:creationId xmlns:a16="http://schemas.microsoft.com/office/drawing/2014/main" id="{1BD7F2D8-A612-8743-B92B-BEC741CB6F46}"/>
              </a:ext>
            </a:extLst>
          </p:cNvPr>
          <p:cNvSpPr>
            <a:spLocks noGrp="1"/>
          </p:cNvSpPr>
          <p:nvPr>
            <p:ph idx="1"/>
          </p:nvPr>
        </p:nvSpPr>
        <p:spPr/>
        <p:txBody>
          <a:bodyPr/>
          <a:lstStyle/>
          <a:p>
            <a:r>
              <a:rPr lang="en-US" b="1" dirty="0"/>
              <a:t>Problem:  </a:t>
            </a:r>
            <a:r>
              <a:rPr lang="en-US" dirty="0"/>
              <a:t>10,000 words and 300 dim embedding gives a large parameter space to learn.  And 10K words is minimal for real applications.  </a:t>
            </a:r>
          </a:p>
          <a:p>
            <a:endParaRPr lang="en-US" dirty="0"/>
          </a:p>
          <a:p>
            <a:r>
              <a:rPr lang="en-US" dirty="0"/>
              <a:t>Slow to train, and need lots of data, particularly to learn uncommon words.  </a:t>
            </a:r>
          </a:p>
          <a:p>
            <a:endParaRPr lang="en-US" dirty="0"/>
          </a:p>
        </p:txBody>
      </p:sp>
    </p:spTree>
    <p:extLst>
      <p:ext uri="{BB962C8B-B14F-4D97-AF65-F5344CB8AC3E}">
        <p14:creationId xmlns:p14="http://schemas.microsoft.com/office/powerpoint/2010/main" val="676621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B9AA-F3D3-3D45-AF59-DC357A60BB68}"/>
              </a:ext>
            </a:extLst>
          </p:cNvPr>
          <p:cNvSpPr>
            <a:spLocks noGrp="1"/>
          </p:cNvSpPr>
          <p:nvPr>
            <p:ph type="title"/>
          </p:nvPr>
        </p:nvSpPr>
        <p:spPr/>
        <p:txBody>
          <a:bodyPr/>
          <a:lstStyle/>
          <a:p>
            <a:r>
              <a:rPr lang="en-US" dirty="0"/>
              <a:t>Word2vec improvements: </a:t>
            </a:r>
            <a:br>
              <a:rPr lang="en-US" dirty="0"/>
            </a:br>
            <a:r>
              <a:rPr lang="en-US" dirty="0"/>
              <a:t>word pairs and phrases</a:t>
            </a:r>
          </a:p>
        </p:txBody>
      </p:sp>
      <p:sp>
        <p:nvSpPr>
          <p:cNvPr id="3" name="Content Placeholder 2">
            <a:extLst>
              <a:ext uri="{FF2B5EF4-FFF2-40B4-BE49-F238E27FC236}">
                <a16:creationId xmlns:a16="http://schemas.microsoft.com/office/drawing/2014/main" id="{1BD7F2D8-A612-8743-B92B-BEC741CB6F46}"/>
              </a:ext>
            </a:extLst>
          </p:cNvPr>
          <p:cNvSpPr>
            <a:spLocks noGrp="1"/>
          </p:cNvSpPr>
          <p:nvPr>
            <p:ph idx="1"/>
          </p:nvPr>
        </p:nvSpPr>
        <p:spPr/>
        <p:txBody>
          <a:bodyPr>
            <a:normAutofit fontScale="92500" lnSpcReduction="20000"/>
          </a:bodyPr>
          <a:lstStyle/>
          <a:p>
            <a:r>
              <a:rPr lang="en-US" b="1" dirty="0"/>
              <a:t>Idea: </a:t>
            </a:r>
            <a:r>
              <a:rPr lang="en-US" dirty="0"/>
              <a:t>Treat common word pairs or phrases as single “words.”  </a:t>
            </a:r>
          </a:p>
          <a:p>
            <a:pPr lvl="1"/>
            <a:r>
              <a:rPr lang="en-US" dirty="0"/>
              <a:t>E.g., Boston Globe (newspaper) is different from Boston and Globe separately.   Embed Boston Globe as a single word/phrase.</a:t>
            </a:r>
          </a:p>
          <a:p>
            <a:r>
              <a:rPr lang="en-US" b="1" dirty="0"/>
              <a:t>Method:  </a:t>
            </a:r>
            <a:r>
              <a:rPr lang="en-US" dirty="0"/>
              <a:t>make phrases out of words which occur together often relative to the number of individual occurrences. Prefer phrases made of infrequent words in order to avoid making phrases out of common words like “and the” or “this is”.</a:t>
            </a:r>
          </a:p>
          <a:p>
            <a:r>
              <a:rPr lang="en-US" b="1" dirty="0"/>
              <a:t>Pros/cons: </a:t>
            </a:r>
            <a:r>
              <a:rPr lang="en-US" dirty="0"/>
              <a:t>Increases vocabulary size but decreases training expense.</a:t>
            </a:r>
          </a:p>
          <a:p>
            <a:r>
              <a:rPr lang="en-US" b="1" dirty="0"/>
              <a:t>Results:  </a:t>
            </a:r>
            <a:r>
              <a:rPr lang="en-US" dirty="0"/>
              <a:t>Led to 3 million “words” trained on 100 billion words from a Google News dataset.</a:t>
            </a:r>
          </a:p>
          <a:p>
            <a:endParaRPr lang="en-US" dirty="0"/>
          </a:p>
        </p:txBody>
      </p:sp>
    </p:spTree>
    <p:extLst>
      <p:ext uri="{BB962C8B-B14F-4D97-AF65-F5344CB8AC3E}">
        <p14:creationId xmlns:p14="http://schemas.microsoft.com/office/powerpoint/2010/main" val="3167455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6B703-B269-B54E-A52D-CD2BCEB5A182}"/>
              </a:ext>
            </a:extLst>
          </p:cNvPr>
          <p:cNvSpPr>
            <a:spLocks noGrp="1"/>
          </p:cNvSpPr>
          <p:nvPr>
            <p:ph type="title"/>
          </p:nvPr>
        </p:nvSpPr>
        <p:spPr>
          <a:xfrm>
            <a:off x="628650" y="365126"/>
            <a:ext cx="8515350" cy="1325563"/>
          </a:xfrm>
        </p:spPr>
        <p:txBody>
          <a:bodyPr/>
          <a:lstStyle/>
          <a:p>
            <a:r>
              <a:rPr lang="en-US" dirty="0"/>
              <a:t>Word2vec improvements: </a:t>
            </a:r>
            <a:br>
              <a:rPr lang="en-US" dirty="0"/>
            </a:br>
            <a:r>
              <a:rPr lang="en-US" dirty="0"/>
              <a:t>subsample frequent words</a:t>
            </a:r>
          </a:p>
        </p:txBody>
      </p:sp>
      <p:sp>
        <p:nvSpPr>
          <p:cNvPr id="3" name="Content Placeholder 2">
            <a:extLst>
              <a:ext uri="{FF2B5EF4-FFF2-40B4-BE49-F238E27FC236}">
                <a16:creationId xmlns:a16="http://schemas.microsoft.com/office/drawing/2014/main" id="{597953C5-A9F0-954D-9E7D-E61EF682AEC5}"/>
              </a:ext>
            </a:extLst>
          </p:cNvPr>
          <p:cNvSpPr>
            <a:spLocks noGrp="1"/>
          </p:cNvSpPr>
          <p:nvPr>
            <p:ph idx="1"/>
          </p:nvPr>
        </p:nvSpPr>
        <p:spPr/>
        <p:txBody>
          <a:bodyPr>
            <a:normAutofit fontScale="92500" lnSpcReduction="10000"/>
          </a:bodyPr>
          <a:lstStyle/>
          <a:p>
            <a:r>
              <a:rPr lang="en-US" b="1" dirty="0"/>
              <a:t>Idea: </a:t>
            </a:r>
            <a:r>
              <a:rPr lang="en-US" dirty="0"/>
              <a:t>Subsample frequent words to decrease the number of training examples.  </a:t>
            </a:r>
          </a:p>
          <a:p>
            <a:pPr lvl="1"/>
            <a:r>
              <a:rPr lang="en-US" dirty="0"/>
              <a:t>The probability that we cut the word is related to the word’s frequency.  More common words are cut more. </a:t>
            </a:r>
          </a:p>
          <a:p>
            <a:pPr lvl="1"/>
            <a:r>
              <a:rPr lang="en-US" dirty="0"/>
              <a:t>Uncommon words (anything &lt; 0.26% of total words) are kept</a:t>
            </a:r>
          </a:p>
          <a:p>
            <a:pPr lvl="1"/>
            <a:r>
              <a:rPr lang="en-US" dirty="0"/>
              <a:t>E.g., remove some occurrences of “the.” </a:t>
            </a:r>
          </a:p>
          <a:p>
            <a:r>
              <a:rPr lang="en-US" b="1" dirty="0"/>
              <a:t>Method: </a:t>
            </a:r>
            <a:r>
              <a:rPr lang="en-US" dirty="0"/>
              <a:t>For each word, cut the word with probability related to the word’s frequency.</a:t>
            </a:r>
          </a:p>
          <a:p>
            <a:r>
              <a:rPr lang="en-US" b="1" dirty="0"/>
              <a:t>Benefits: </a:t>
            </a:r>
            <a:r>
              <a:rPr lang="en-US" dirty="0"/>
              <a:t>If we have a window size of 10, and we remove a specific instance of “the” from our text:</a:t>
            </a:r>
          </a:p>
          <a:p>
            <a:pPr lvl="1"/>
            <a:r>
              <a:rPr lang="en-US" dirty="0"/>
              <a:t>As we train on the remaining words, “the” will not appear in any of their context windows.</a:t>
            </a:r>
          </a:p>
        </p:txBody>
      </p:sp>
    </p:spTree>
    <p:extLst>
      <p:ext uri="{BB962C8B-B14F-4D97-AF65-F5344CB8AC3E}">
        <p14:creationId xmlns:p14="http://schemas.microsoft.com/office/powerpoint/2010/main" val="3355853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6B703-B269-B54E-A52D-CD2BCEB5A182}"/>
              </a:ext>
            </a:extLst>
          </p:cNvPr>
          <p:cNvSpPr>
            <a:spLocks noGrp="1"/>
          </p:cNvSpPr>
          <p:nvPr>
            <p:ph type="title"/>
          </p:nvPr>
        </p:nvSpPr>
        <p:spPr/>
        <p:txBody>
          <a:bodyPr/>
          <a:lstStyle/>
          <a:p>
            <a:r>
              <a:rPr lang="en-US" dirty="0"/>
              <a:t>Word2vec improvements: selective updates</a:t>
            </a:r>
          </a:p>
        </p:txBody>
      </p:sp>
      <p:sp>
        <p:nvSpPr>
          <p:cNvPr id="3" name="Content Placeholder 2">
            <a:extLst>
              <a:ext uri="{FF2B5EF4-FFF2-40B4-BE49-F238E27FC236}">
                <a16:creationId xmlns:a16="http://schemas.microsoft.com/office/drawing/2014/main" id="{597953C5-A9F0-954D-9E7D-E61EF682AEC5}"/>
              </a:ext>
            </a:extLst>
          </p:cNvPr>
          <p:cNvSpPr>
            <a:spLocks noGrp="1"/>
          </p:cNvSpPr>
          <p:nvPr>
            <p:ph idx="1"/>
          </p:nvPr>
        </p:nvSpPr>
        <p:spPr/>
        <p:txBody>
          <a:bodyPr>
            <a:normAutofit fontScale="92500" lnSpcReduction="20000"/>
          </a:bodyPr>
          <a:lstStyle/>
          <a:p>
            <a:r>
              <a:rPr lang="en-US" b="1" dirty="0"/>
              <a:t>Idea: </a:t>
            </a:r>
            <a:r>
              <a:rPr lang="en-US" dirty="0"/>
              <a:t>Use “Negative Sampling”, which causes each training sample to update only a small percentage of the model’s weights.</a:t>
            </a:r>
          </a:p>
          <a:p>
            <a:r>
              <a:rPr lang="en-US" b="1" dirty="0"/>
              <a:t>Observation: </a:t>
            </a:r>
            <a:r>
              <a:rPr lang="en-US" dirty="0"/>
              <a:t>A “correct output” of the network is a one-hot vector. That is, one neuron should output a 1, and </a:t>
            </a:r>
            <a:r>
              <a:rPr lang="en-US" i="1" dirty="0"/>
              <a:t>all</a:t>
            </a:r>
            <a:r>
              <a:rPr lang="en-US" dirty="0"/>
              <a:t> of the other thousands of output neurons to output a 0.</a:t>
            </a:r>
          </a:p>
          <a:p>
            <a:r>
              <a:rPr lang="en-US" b="1" dirty="0"/>
              <a:t>Method: </a:t>
            </a:r>
            <a:r>
              <a:rPr lang="en-US" dirty="0"/>
              <a:t>With negative sampling, randomly select just a small number of “negative” words (let’s say 5) to update the weights for. (In this context, a “negative” word is one for which we want the network to output a 0 for). We will also still update the weights for our “positive” word.</a:t>
            </a:r>
          </a:p>
          <a:p>
            <a:endParaRPr lang="en-US" dirty="0"/>
          </a:p>
        </p:txBody>
      </p:sp>
    </p:spTree>
    <p:extLst>
      <p:ext uri="{BB962C8B-B14F-4D97-AF65-F5344CB8AC3E}">
        <p14:creationId xmlns:p14="http://schemas.microsoft.com/office/powerpoint/2010/main" val="2808939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C4E0-BE5D-C440-9827-882E48AA04EE}"/>
              </a:ext>
            </a:extLst>
          </p:cNvPr>
          <p:cNvSpPr>
            <a:spLocks noGrp="1"/>
          </p:cNvSpPr>
          <p:nvPr>
            <p:ph type="title"/>
          </p:nvPr>
        </p:nvSpPr>
        <p:spPr/>
        <p:txBody>
          <a:bodyPr/>
          <a:lstStyle/>
          <a:p>
            <a:r>
              <a:rPr lang="en-US" dirty="0"/>
              <a:t>Word embedding applications</a:t>
            </a:r>
          </a:p>
        </p:txBody>
      </p:sp>
      <p:pic>
        <p:nvPicPr>
          <p:cNvPr id="6" name="Content Placeholder 5">
            <a:extLst>
              <a:ext uri="{FF2B5EF4-FFF2-40B4-BE49-F238E27FC236}">
                <a16:creationId xmlns:a16="http://schemas.microsoft.com/office/drawing/2014/main" id="{77D13EB2-2113-C240-A646-D36F20B7C5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30679" y="1925975"/>
            <a:ext cx="2170426" cy="4351338"/>
          </a:xfrm>
        </p:spPr>
      </p:pic>
      <p:sp>
        <p:nvSpPr>
          <p:cNvPr id="4" name="TextBox 3">
            <a:extLst>
              <a:ext uri="{FF2B5EF4-FFF2-40B4-BE49-F238E27FC236}">
                <a16:creationId xmlns:a16="http://schemas.microsoft.com/office/drawing/2014/main" id="{C3E2C5EA-69FE-5845-9F14-3A85620AD899}"/>
              </a:ext>
            </a:extLst>
          </p:cNvPr>
          <p:cNvSpPr txBox="1"/>
          <p:nvPr/>
        </p:nvSpPr>
        <p:spPr>
          <a:xfrm>
            <a:off x="628650" y="6533147"/>
            <a:ext cx="4295535" cy="276999"/>
          </a:xfrm>
          <a:prstGeom prst="rect">
            <a:avLst/>
          </a:prstGeom>
          <a:noFill/>
        </p:spPr>
        <p:txBody>
          <a:bodyPr wrap="none" rtlCol="0">
            <a:spAutoFit/>
          </a:bodyPr>
          <a:lstStyle/>
          <a:p>
            <a:r>
              <a:rPr lang="en-US" sz="1200" dirty="0"/>
              <a:t>http://</a:t>
            </a:r>
            <a:r>
              <a:rPr lang="en-US" sz="1200" dirty="0" err="1"/>
              <a:t>colah.github.io</a:t>
            </a:r>
            <a:r>
              <a:rPr lang="en-US" sz="1200" dirty="0"/>
              <a:t>/posts/2014-07-NLP-RNNs-Representations/</a:t>
            </a:r>
          </a:p>
        </p:txBody>
      </p:sp>
      <p:sp>
        <p:nvSpPr>
          <p:cNvPr id="7" name="Content Placeholder 2">
            <a:extLst>
              <a:ext uri="{FF2B5EF4-FFF2-40B4-BE49-F238E27FC236}">
                <a16:creationId xmlns:a16="http://schemas.microsoft.com/office/drawing/2014/main" id="{E66FD7A2-17B6-114E-B91D-CF22458322B1}"/>
              </a:ext>
            </a:extLst>
          </p:cNvPr>
          <p:cNvSpPr txBox="1">
            <a:spLocks/>
          </p:cNvSpPr>
          <p:nvPr/>
        </p:nvSpPr>
        <p:spPr>
          <a:xfrm>
            <a:off x="628649" y="1825625"/>
            <a:ext cx="6002029"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use of word representations… has become a key “secret sauce” for the success of many NLP systems in recent years, across tasks including named entity recognition, part-of-speech tagging, parsing, and semantic role labeling. (</a:t>
            </a:r>
            <a:r>
              <a:rPr lang="en-US" sz="2400" dirty="0">
                <a:hlinkClick r:id="rId3"/>
              </a:rPr>
              <a:t>Luong </a:t>
            </a:r>
            <a:r>
              <a:rPr lang="en-US" sz="2400" i="1" dirty="0">
                <a:hlinkClick r:id="rId3"/>
              </a:rPr>
              <a:t>et al.</a:t>
            </a:r>
            <a:r>
              <a:rPr lang="en-US" sz="2400" dirty="0">
                <a:hlinkClick r:id="rId3"/>
              </a:rPr>
              <a:t> (2013)</a:t>
            </a:r>
            <a:r>
              <a:rPr lang="en-US" sz="2400" dirty="0"/>
              <a:t>)</a:t>
            </a:r>
          </a:p>
          <a:p>
            <a:r>
              <a:rPr lang="en-US" sz="2400" dirty="0"/>
              <a:t>Learning a good representation on a task A and then using it on a task B is one of the major tricks in the Deep Learning toolbox. </a:t>
            </a:r>
          </a:p>
          <a:p>
            <a:pPr lvl="1"/>
            <a:r>
              <a:rPr lang="en-US" sz="2000" dirty="0"/>
              <a:t>Pretraining, transfer learning, and multi-task learning. </a:t>
            </a:r>
          </a:p>
          <a:p>
            <a:pPr lvl="1"/>
            <a:r>
              <a:rPr lang="en-US" sz="2000" dirty="0"/>
              <a:t>Can allow the representation to learn from more than one kind of data.</a:t>
            </a:r>
          </a:p>
        </p:txBody>
      </p:sp>
    </p:spTree>
    <p:extLst>
      <p:ext uri="{BB962C8B-B14F-4D97-AF65-F5344CB8AC3E}">
        <p14:creationId xmlns:p14="http://schemas.microsoft.com/office/powerpoint/2010/main" val="1168750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D303D3-7C54-F143-8F96-CC4E30780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2328" y="3319463"/>
            <a:ext cx="3098800" cy="2857500"/>
          </a:xfrm>
          <a:prstGeom prst="rect">
            <a:avLst/>
          </a:prstGeom>
        </p:spPr>
      </p:pic>
      <p:sp>
        <p:nvSpPr>
          <p:cNvPr id="2" name="Title 1">
            <a:extLst>
              <a:ext uri="{FF2B5EF4-FFF2-40B4-BE49-F238E27FC236}">
                <a16:creationId xmlns:a16="http://schemas.microsoft.com/office/drawing/2014/main" id="{EAA6C4E0-BE5D-C440-9827-882E48AA04EE}"/>
              </a:ext>
            </a:extLst>
          </p:cNvPr>
          <p:cNvSpPr>
            <a:spLocks noGrp="1"/>
          </p:cNvSpPr>
          <p:nvPr>
            <p:ph type="title"/>
          </p:nvPr>
        </p:nvSpPr>
        <p:spPr/>
        <p:txBody>
          <a:bodyPr/>
          <a:lstStyle/>
          <a:p>
            <a:r>
              <a:rPr lang="en-US" dirty="0"/>
              <a:t>Word embedding applications</a:t>
            </a:r>
          </a:p>
        </p:txBody>
      </p:sp>
      <p:sp>
        <p:nvSpPr>
          <p:cNvPr id="3" name="Content Placeholder 2">
            <a:extLst>
              <a:ext uri="{FF2B5EF4-FFF2-40B4-BE49-F238E27FC236}">
                <a16:creationId xmlns:a16="http://schemas.microsoft.com/office/drawing/2014/main" id="{7D70E602-C80D-AE44-8242-06081A36DEFB}"/>
              </a:ext>
            </a:extLst>
          </p:cNvPr>
          <p:cNvSpPr>
            <a:spLocks noGrp="1"/>
          </p:cNvSpPr>
          <p:nvPr>
            <p:ph idx="1"/>
          </p:nvPr>
        </p:nvSpPr>
        <p:spPr>
          <a:xfrm>
            <a:off x="628650" y="1825624"/>
            <a:ext cx="6080376" cy="4564901"/>
          </a:xfrm>
        </p:spPr>
        <p:txBody>
          <a:bodyPr>
            <a:normAutofit fontScale="92500" lnSpcReduction="10000"/>
          </a:bodyPr>
          <a:lstStyle/>
          <a:p>
            <a:r>
              <a:rPr lang="en-US" dirty="0"/>
              <a:t>Can learn to map multiple kinds of data into a single representation.</a:t>
            </a:r>
          </a:p>
          <a:p>
            <a:r>
              <a:rPr lang="en-US" dirty="0"/>
              <a:t>E.g., bilingual English and Mandarin Chinese word-embedding as in </a:t>
            </a:r>
            <a:r>
              <a:rPr lang="en-US" dirty="0">
                <a:hlinkClick r:id="rId3"/>
              </a:rPr>
              <a:t>Socher </a:t>
            </a:r>
            <a:r>
              <a:rPr lang="en-US" i="1" dirty="0">
                <a:hlinkClick r:id="rId3"/>
              </a:rPr>
              <a:t>et al.</a:t>
            </a:r>
            <a:r>
              <a:rPr lang="en-US" dirty="0">
                <a:hlinkClick r:id="rId3"/>
              </a:rPr>
              <a:t> (2013a)</a:t>
            </a:r>
            <a:r>
              <a:rPr lang="en-US" dirty="0"/>
              <a:t>.</a:t>
            </a:r>
          </a:p>
          <a:p>
            <a:r>
              <a:rPr lang="en-US" dirty="0"/>
              <a:t>Embed as above, but words that are known as close translations should be close together.</a:t>
            </a:r>
          </a:p>
          <a:p>
            <a:r>
              <a:rPr lang="en-US" dirty="0"/>
              <a:t>Words we </a:t>
            </a:r>
            <a:r>
              <a:rPr lang="en-US" i="1" dirty="0"/>
              <a:t>didn’t know</a:t>
            </a:r>
            <a:r>
              <a:rPr lang="en-US" dirty="0"/>
              <a:t> were translations end up close together!</a:t>
            </a:r>
          </a:p>
          <a:p>
            <a:r>
              <a:rPr lang="en-US" dirty="0"/>
              <a:t>Structures of two languages get pulled into alignment.</a:t>
            </a:r>
          </a:p>
        </p:txBody>
      </p:sp>
      <p:sp>
        <p:nvSpPr>
          <p:cNvPr id="4" name="TextBox 3">
            <a:extLst>
              <a:ext uri="{FF2B5EF4-FFF2-40B4-BE49-F238E27FC236}">
                <a16:creationId xmlns:a16="http://schemas.microsoft.com/office/drawing/2014/main" id="{C3E2C5EA-69FE-5845-9F14-3A85620AD899}"/>
              </a:ext>
            </a:extLst>
          </p:cNvPr>
          <p:cNvSpPr txBox="1"/>
          <p:nvPr/>
        </p:nvSpPr>
        <p:spPr>
          <a:xfrm>
            <a:off x="628650" y="6533147"/>
            <a:ext cx="4295535" cy="276999"/>
          </a:xfrm>
          <a:prstGeom prst="rect">
            <a:avLst/>
          </a:prstGeom>
          <a:noFill/>
        </p:spPr>
        <p:txBody>
          <a:bodyPr wrap="none" rtlCol="0">
            <a:spAutoFit/>
          </a:bodyPr>
          <a:lstStyle/>
          <a:p>
            <a:r>
              <a:rPr lang="en-US" sz="1200" dirty="0"/>
              <a:t>http://</a:t>
            </a:r>
            <a:r>
              <a:rPr lang="en-US" sz="1200" dirty="0" err="1"/>
              <a:t>colah.github.io</a:t>
            </a:r>
            <a:r>
              <a:rPr lang="en-US" sz="1200" dirty="0"/>
              <a:t>/posts/2014-07-NLP-RNNs-Representations/</a:t>
            </a:r>
          </a:p>
        </p:txBody>
      </p:sp>
    </p:spTree>
    <p:extLst>
      <p:ext uri="{BB962C8B-B14F-4D97-AF65-F5344CB8AC3E}">
        <p14:creationId xmlns:p14="http://schemas.microsoft.com/office/powerpoint/2010/main" val="2326620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C4E0-BE5D-C440-9827-882E48AA04EE}"/>
              </a:ext>
            </a:extLst>
          </p:cNvPr>
          <p:cNvSpPr>
            <a:spLocks noGrp="1"/>
          </p:cNvSpPr>
          <p:nvPr>
            <p:ph type="title"/>
          </p:nvPr>
        </p:nvSpPr>
        <p:spPr/>
        <p:txBody>
          <a:bodyPr/>
          <a:lstStyle/>
          <a:p>
            <a:r>
              <a:rPr lang="en-US" dirty="0"/>
              <a:t>Word embedding applications</a:t>
            </a:r>
          </a:p>
        </p:txBody>
      </p:sp>
      <p:pic>
        <p:nvPicPr>
          <p:cNvPr id="6" name="Content Placeholder 5">
            <a:extLst>
              <a:ext uri="{FF2B5EF4-FFF2-40B4-BE49-F238E27FC236}">
                <a16:creationId xmlns:a16="http://schemas.microsoft.com/office/drawing/2014/main" id="{7D015641-C73C-544E-9958-4C5F523C2D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71385" y="3489726"/>
            <a:ext cx="2857500" cy="2667000"/>
          </a:xfrm>
        </p:spPr>
      </p:pic>
      <p:sp>
        <p:nvSpPr>
          <p:cNvPr id="4" name="TextBox 3">
            <a:extLst>
              <a:ext uri="{FF2B5EF4-FFF2-40B4-BE49-F238E27FC236}">
                <a16:creationId xmlns:a16="http://schemas.microsoft.com/office/drawing/2014/main" id="{C3E2C5EA-69FE-5845-9F14-3A85620AD899}"/>
              </a:ext>
            </a:extLst>
          </p:cNvPr>
          <p:cNvSpPr txBox="1"/>
          <p:nvPr/>
        </p:nvSpPr>
        <p:spPr>
          <a:xfrm>
            <a:off x="628650" y="6533147"/>
            <a:ext cx="4295535" cy="276999"/>
          </a:xfrm>
          <a:prstGeom prst="rect">
            <a:avLst/>
          </a:prstGeom>
          <a:noFill/>
        </p:spPr>
        <p:txBody>
          <a:bodyPr wrap="none" rtlCol="0">
            <a:spAutoFit/>
          </a:bodyPr>
          <a:lstStyle/>
          <a:p>
            <a:r>
              <a:rPr lang="en-US" sz="1200" dirty="0"/>
              <a:t>http://</a:t>
            </a:r>
            <a:r>
              <a:rPr lang="en-US" sz="1200" dirty="0" err="1"/>
              <a:t>colah.github.io</a:t>
            </a:r>
            <a:r>
              <a:rPr lang="en-US" sz="1200" dirty="0"/>
              <a:t>/posts/2014-07-NLP-RNNs-Representations/</a:t>
            </a:r>
          </a:p>
        </p:txBody>
      </p:sp>
      <p:sp>
        <p:nvSpPr>
          <p:cNvPr id="7" name="Content Placeholder 2">
            <a:extLst>
              <a:ext uri="{FF2B5EF4-FFF2-40B4-BE49-F238E27FC236}">
                <a16:creationId xmlns:a16="http://schemas.microsoft.com/office/drawing/2014/main" id="{DA7B4B56-9625-EF4A-940F-E5E03B2AD3EB}"/>
              </a:ext>
            </a:extLst>
          </p:cNvPr>
          <p:cNvSpPr txBox="1">
            <a:spLocks/>
          </p:cNvSpPr>
          <p:nvPr/>
        </p:nvSpPr>
        <p:spPr>
          <a:xfrm>
            <a:off x="628650" y="1825625"/>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Can apply to get a joint embedding of words and images or other multi-modal data sets.  </a:t>
            </a:r>
          </a:p>
          <a:p>
            <a:r>
              <a:rPr lang="en-US" dirty="0"/>
              <a:t>New classes map near similar existing classes:  e.g., if ‘cat’ is unknown, </a:t>
            </a:r>
            <a:r>
              <a:rPr lang="en-US"/>
              <a:t>cat images map near dog.  </a:t>
            </a:r>
            <a:endParaRPr lang="en-US" dirty="0"/>
          </a:p>
        </p:txBody>
      </p:sp>
      <p:pic>
        <p:nvPicPr>
          <p:cNvPr id="9" name="Picture 8">
            <a:extLst>
              <a:ext uri="{FF2B5EF4-FFF2-40B4-BE49-F238E27FC236}">
                <a16:creationId xmlns:a16="http://schemas.microsoft.com/office/drawing/2014/main" id="{96D04C68-7F7B-4546-9750-7DCF9B7EC7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124" y="4117831"/>
            <a:ext cx="3781679" cy="2508999"/>
          </a:xfrm>
          <a:prstGeom prst="rect">
            <a:avLst/>
          </a:prstGeom>
        </p:spPr>
      </p:pic>
    </p:spTree>
    <p:extLst>
      <p:ext uri="{BB962C8B-B14F-4D97-AF65-F5344CB8AC3E}">
        <p14:creationId xmlns:p14="http://schemas.microsoft.com/office/powerpoint/2010/main" val="231615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228D-51E2-9F4F-913D-44681D40D591}"/>
              </a:ext>
            </a:extLst>
          </p:cNvPr>
          <p:cNvSpPr>
            <a:spLocks noGrp="1"/>
          </p:cNvSpPr>
          <p:nvPr>
            <p:ph type="title"/>
          </p:nvPr>
        </p:nvSpPr>
        <p:spPr/>
        <p:txBody>
          <a:bodyPr/>
          <a:lstStyle/>
          <a:p>
            <a:r>
              <a:rPr lang="en-US" dirty="0"/>
              <a:t>Word embeddings: questions</a:t>
            </a:r>
          </a:p>
        </p:txBody>
      </p:sp>
      <p:sp>
        <p:nvSpPr>
          <p:cNvPr id="3" name="Content Placeholder 2">
            <a:extLst>
              <a:ext uri="{FF2B5EF4-FFF2-40B4-BE49-F238E27FC236}">
                <a16:creationId xmlns:a16="http://schemas.microsoft.com/office/drawing/2014/main" id="{87209569-FE95-E24D-925C-7D34C9BEBD23}"/>
              </a:ext>
            </a:extLst>
          </p:cNvPr>
          <p:cNvSpPr>
            <a:spLocks noGrp="1"/>
          </p:cNvSpPr>
          <p:nvPr>
            <p:ph idx="1"/>
          </p:nvPr>
        </p:nvSpPr>
        <p:spPr/>
        <p:txBody>
          <a:bodyPr/>
          <a:lstStyle/>
          <a:p>
            <a:r>
              <a:rPr lang="en-US" dirty="0"/>
              <a:t>How big should the embedding space be?  </a:t>
            </a:r>
          </a:p>
          <a:p>
            <a:pPr lvl="1"/>
            <a:r>
              <a:rPr lang="en-US" dirty="0"/>
              <a:t>Trade-offs like any other machine learning problem – greater capacity versus efficiency and overfitting. </a:t>
            </a:r>
          </a:p>
          <a:p>
            <a:pPr lvl="1"/>
            <a:endParaRPr lang="en-US" dirty="0"/>
          </a:p>
          <a:p>
            <a:r>
              <a:rPr lang="en-US" dirty="0"/>
              <a:t>How do we find W?</a:t>
            </a:r>
          </a:p>
          <a:p>
            <a:pPr lvl="1"/>
            <a:r>
              <a:rPr lang="en-US" dirty="0"/>
              <a:t>Often as part of a prediction or classification task involving neighboring words.  </a:t>
            </a:r>
          </a:p>
        </p:txBody>
      </p:sp>
    </p:spTree>
    <p:extLst>
      <p:ext uri="{BB962C8B-B14F-4D97-AF65-F5344CB8AC3E}">
        <p14:creationId xmlns:p14="http://schemas.microsoft.com/office/powerpoint/2010/main" val="3487302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4113-E540-734A-9D8B-7BFC6BAE7266}"/>
              </a:ext>
            </a:extLst>
          </p:cNvPr>
          <p:cNvSpPr>
            <a:spLocks noGrp="1"/>
          </p:cNvSpPr>
          <p:nvPr>
            <p:ph type="title"/>
          </p:nvPr>
        </p:nvSpPr>
        <p:spPr/>
        <p:txBody>
          <a:bodyPr/>
          <a:lstStyle/>
          <a:p>
            <a:r>
              <a:rPr lang="en-US" dirty="0"/>
              <a:t>Learning word embeddings</a:t>
            </a:r>
          </a:p>
        </p:txBody>
      </p:sp>
      <p:sp>
        <p:nvSpPr>
          <p:cNvPr id="3" name="Content Placeholder 2">
            <a:extLst>
              <a:ext uri="{FF2B5EF4-FFF2-40B4-BE49-F238E27FC236}">
                <a16:creationId xmlns:a16="http://schemas.microsoft.com/office/drawing/2014/main" id="{D8C638AD-85EC-EB40-B2ED-FA40962D088C}"/>
              </a:ext>
            </a:extLst>
          </p:cNvPr>
          <p:cNvSpPr>
            <a:spLocks noGrp="1"/>
          </p:cNvSpPr>
          <p:nvPr>
            <p:ph idx="1"/>
          </p:nvPr>
        </p:nvSpPr>
        <p:spPr>
          <a:xfrm>
            <a:off x="628650" y="1825625"/>
            <a:ext cx="7886700" cy="4351338"/>
          </a:xfrm>
        </p:spPr>
        <p:txBody>
          <a:bodyPr/>
          <a:lstStyle/>
          <a:p>
            <a:r>
              <a:rPr lang="en-US" dirty="0"/>
              <a:t>First attempt:</a:t>
            </a:r>
          </a:p>
          <a:p>
            <a:pPr lvl="1"/>
            <a:r>
              <a:rPr lang="en-US" dirty="0"/>
              <a:t>Input data is sets of 5 words from a meaningful sentence.  E.g., “one of the best places”.  Modify half of them by replacing middle word with a random word.  “one of function best places”</a:t>
            </a:r>
          </a:p>
          <a:p>
            <a:pPr lvl="1"/>
            <a:r>
              <a:rPr lang="en-US" dirty="0"/>
              <a:t>W is a map (depending on parameters, Q) from words to 50 </a:t>
            </a:r>
            <a:r>
              <a:rPr lang="en-US" dirty="0" err="1"/>
              <a:t>dim’l</a:t>
            </a:r>
            <a:r>
              <a:rPr lang="en-US" dirty="0"/>
              <a:t> vectors.  E.g., a look-up table or an RNN.  </a:t>
            </a:r>
          </a:p>
          <a:p>
            <a:pPr lvl="1"/>
            <a:r>
              <a:rPr lang="en-US" dirty="0"/>
              <a:t>Feed 5 embeddings into a module R to determine ‘valid’ or ‘invalid’  </a:t>
            </a:r>
          </a:p>
          <a:p>
            <a:pPr lvl="1"/>
            <a:r>
              <a:rPr lang="en-US" dirty="0"/>
              <a:t>Optimize over Q to predict better</a:t>
            </a:r>
          </a:p>
        </p:txBody>
      </p:sp>
      <p:sp>
        <p:nvSpPr>
          <p:cNvPr id="4" name="TextBox 3">
            <a:extLst>
              <a:ext uri="{FF2B5EF4-FFF2-40B4-BE49-F238E27FC236}">
                <a16:creationId xmlns:a16="http://schemas.microsoft.com/office/drawing/2014/main" id="{4E3A1528-613B-9A44-9B7F-FB301E00E8A1}"/>
              </a:ext>
            </a:extLst>
          </p:cNvPr>
          <p:cNvSpPr txBox="1"/>
          <p:nvPr/>
        </p:nvSpPr>
        <p:spPr>
          <a:xfrm>
            <a:off x="628650" y="6533147"/>
            <a:ext cx="4295535" cy="276999"/>
          </a:xfrm>
          <a:prstGeom prst="rect">
            <a:avLst/>
          </a:prstGeom>
          <a:noFill/>
        </p:spPr>
        <p:txBody>
          <a:bodyPr wrap="none" rtlCol="0">
            <a:spAutoFit/>
          </a:bodyPr>
          <a:lstStyle/>
          <a:p>
            <a:r>
              <a:rPr lang="en-US" sz="1200" dirty="0"/>
              <a:t>http://</a:t>
            </a:r>
            <a:r>
              <a:rPr lang="en-US" sz="1200" dirty="0" err="1"/>
              <a:t>colah.github.io</a:t>
            </a:r>
            <a:r>
              <a:rPr lang="en-US" sz="1200" dirty="0"/>
              <a:t>/posts/2014-07-NLP-RNNs-Representations/</a:t>
            </a:r>
          </a:p>
        </p:txBody>
      </p:sp>
      <p:pic>
        <p:nvPicPr>
          <p:cNvPr id="6146" name="Picture 2" descr="http://colah.github.io/posts/2014-07-NLP-RNNs-Representations/img/Bottou-WordSetup.png">
            <a:extLst>
              <a:ext uri="{FF2B5EF4-FFF2-40B4-BE49-F238E27FC236}">
                <a16:creationId xmlns:a16="http://schemas.microsoft.com/office/drawing/2014/main" id="{7C77F54A-31E4-674B-8859-14EDB02361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6270" y="4893045"/>
            <a:ext cx="2878548" cy="19171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C76C903-3812-B24A-A201-1DBB2D626758}"/>
              </a:ext>
            </a:extLst>
          </p:cNvPr>
          <p:cNvSpPr txBox="1"/>
          <p:nvPr/>
        </p:nvSpPr>
        <p:spPr>
          <a:xfrm>
            <a:off x="3154381" y="1908373"/>
            <a:ext cx="3614195" cy="276999"/>
          </a:xfrm>
          <a:prstGeom prst="rect">
            <a:avLst/>
          </a:prstGeom>
          <a:noFill/>
        </p:spPr>
        <p:txBody>
          <a:bodyPr wrap="none" rtlCol="0">
            <a:spAutoFit/>
          </a:bodyPr>
          <a:lstStyle/>
          <a:p>
            <a:r>
              <a:rPr lang="en-US" sz="1200" dirty="0"/>
              <a:t>https://</a:t>
            </a:r>
            <a:r>
              <a:rPr lang="en-US" sz="1200" dirty="0" err="1"/>
              <a:t>arxiv.org</a:t>
            </a:r>
            <a:r>
              <a:rPr lang="en-US" sz="1200" dirty="0"/>
              <a:t>/ftp/</a:t>
            </a:r>
            <a:r>
              <a:rPr lang="en-US" sz="1200" dirty="0" err="1"/>
              <a:t>arxiv</a:t>
            </a:r>
            <a:r>
              <a:rPr lang="en-US" sz="1200" dirty="0"/>
              <a:t>/papers/1102/1102.1808.pdf</a:t>
            </a:r>
          </a:p>
        </p:txBody>
      </p:sp>
    </p:spTree>
    <p:extLst>
      <p:ext uri="{BB962C8B-B14F-4D97-AF65-F5344CB8AC3E}">
        <p14:creationId xmlns:p14="http://schemas.microsoft.com/office/powerpoint/2010/main" val="692246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CB8E-6634-3E4B-944B-6BB712613AF6}"/>
              </a:ext>
            </a:extLst>
          </p:cNvPr>
          <p:cNvSpPr>
            <a:spLocks noGrp="1"/>
          </p:cNvSpPr>
          <p:nvPr>
            <p:ph type="title"/>
          </p:nvPr>
        </p:nvSpPr>
        <p:spPr/>
        <p:txBody>
          <a:bodyPr/>
          <a:lstStyle/>
          <a:p>
            <a:r>
              <a:rPr lang="en-US" dirty="0"/>
              <a:t>word2vec</a:t>
            </a:r>
          </a:p>
        </p:txBody>
      </p:sp>
      <p:sp>
        <p:nvSpPr>
          <p:cNvPr id="3" name="Content Placeholder 2">
            <a:extLst>
              <a:ext uri="{FF2B5EF4-FFF2-40B4-BE49-F238E27FC236}">
                <a16:creationId xmlns:a16="http://schemas.microsoft.com/office/drawing/2014/main" id="{E2C7C973-9045-2746-B9CA-75154DA1CA5B}"/>
              </a:ext>
            </a:extLst>
          </p:cNvPr>
          <p:cNvSpPr>
            <a:spLocks noGrp="1"/>
          </p:cNvSpPr>
          <p:nvPr>
            <p:ph idx="1"/>
          </p:nvPr>
        </p:nvSpPr>
        <p:spPr/>
        <p:txBody>
          <a:bodyPr/>
          <a:lstStyle/>
          <a:p>
            <a:r>
              <a:rPr lang="en-US" dirty="0"/>
              <a:t>Predict words using context</a:t>
            </a:r>
          </a:p>
          <a:p>
            <a:r>
              <a:rPr lang="en-US" dirty="0"/>
              <a:t>Two versions: CBOW (continuous bag of words) and Skip-gram</a:t>
            </a:r>
          </a:p>
          <a:p>
            <a:endParaRPr lang="en-US" dirty="0"/>
          </a:p>
        </p:txBody>
      </p:sp>
      <p:pic>
        <p:nvPicPr>
          <p:cNvPr id="8194" name="Picture 2" descr="diagrams">
            <a:extLst>
              <a:ext uri="{FF2B5EF4-FFF2-40B4-BE49-F238E27FC236}">
                <a16:creationId xmlns:a16="http://schemas.microsoft.com/office/drawing/2014/main" id="{21C0A68B-5735-8D4B-8849-6A370550C1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721" y="3202306"/>
            <a:ext cx="5578867" cy="32485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D3F3398-7887-644A-AD4F-922E84074F2E}"/>
              </a:ext>
            </a:extLst>
          </p:cNvPr>
          <p:cNvSpPr txBox="1"/>
          <p:nvPr/>
        </p:nvSpPr>
        <p:spPr>
          <a:xfrm>
            <a:off x="628650" y="6533147"/>
            <a:ext cx="2309158" cy="276999"/>
          </a:xfrm>
          <a:prstGeom prst="rect">
            <a:avLst/>
          </a:prstGeom>
          <a:noFill/>
        </p:spPr>
        <p:txBody>
          <a:bodyPr wrap="none" rtlCol="0">
            <a:spAutoFit/>
          </a:bodyPr>
          <a:lstStyle/>
          <a:p>
            <a:r>
              <a:rPr lang="en-US" sz="1200" dirty="0"/>
              <a:t>https://</a:t>
            </a:r>
            <a:r>
              <a:rPr lang="en-US" sz="1200" dirty="0" err="1"/>
              <a:t>skymind.ai</a:t>
            </a:r>
            <a:r>
              <a:rPr lang="en-US" sz="1200" dirty="0"/>
              <a:t>/wiki/word2vec</a:t>
            </a:r>
          </a:p>
        </p:txBody>
      </p:sp>
    </p:spTree>
    <p:extLst>
      <p:ext uri="{BB962C8B-B14F-4D97-AF65-F5344CB8AC3E}">
        <p14:creationId xmlns:p14="http://schemas.microsoft.com/office/powerpoint/2010/main" val="1018005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522B-93AB-3E4E-820A-38F69342E16F}"/>
              </a:ext>
            </a:extLst>
          </p:cNvPr>
          <p:cNvSpPr>
            <a:spLocks noGrp="1"/>
          </p:cNvSpPr>
          <p:nvPr>
            <p:ph type="title"/>
          </p:nvPr>
        </p:nvSpPr>
        <p:spPr/>
        <p:txBody>
          <a:bodyPr/>
          <a:lstStyle/>
          <a:p>
            <a:r>
              <a:rPr lang="en-US" dirty="0"/>
              <a:t>CBOW</a:t>
            </a:r>
          </a:p>
        </p:txBody>
      </p:sp>
      <p:pic>
        <p:nvPicPr>
          <p:cNvPr id="5" name="Content Placeholder 4">
            <a:extLst>
              <a:ext uri="{FF2B5EF4-FFF2-40B4-BE49-F238E27FC236}">
                <a16:creationId xmlns:a16="http://schemas.microsoft.com/office/drawing/2014/main" id="{1E9F1988-504D-4B43-BF9C-4A7A9952A3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9076" y="4469258"/>
            <a:ext cx="1946825" cy="2388742"/>
          </a:xfrm>
        </p:spPr>
      </p:pic>
      <p:sp>
        <p:nvSpPr>
          <p:cNvPr id="6" name="Content Placeholder 2">
            <a:extLst>
              <a:ext uri="{FF2B5EF4-FFF2-40B4-BE49-F238E27FC236}">
                <a16:creationId xmlns:a16="http://schemas.microsoft.com/office/drawing/2014/main" id="{3159FB4B-A269-B243-8571-6700F41A0B9E}"/>
              </a:ext>
            </a:extLst>
          </p:cNvPr>
          <p:cNvSpPr txBox="1">
            <a:spLocks/>
          </p:cNvSpPr>
          <p:nvPr/>
        </p:nvSpPr>
        <p:spPr>
          <a:xfrm>
            <a:off x="628650" y="1825625"/>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Bag of words </a:t>
            </a:r>
          </a:p>
          <a:p>
            <a:pPr lvl="1"/>
            <a:r>
              <a:rPr lang="en-US" dirty="0"/>
              <a:t>Gets rid of word order.  Used in discrete case using counts of words that appear.</a:t>
            </a:r>
          </a:p>
          <a:p>
            <a:r>
              <a:rPr lang="en-US" dirty="0"/>
              <a:t>CBOW </a:t>
            </a:r>
          </a:p>
          <a:p>
            <a:pPr lvl="1"/>
            <a:r>
              <a:rPr lang="en-US" dirty="0"/>
              <a:t>Takes vector embeddings of n words before target and n words after and adds them (as vectors).  </a:t>
            </a:r>
          </a:p>
          <a:p>
            <a:pPr lvl="1"/>
            <a:r>
              <a:rPr lang="en-US" dirty="0"/>
              <a:t>Also removes word order, but the vector sum is meaningful enough to deduce missing word.</a:t>
            </a:r>
          </a:p>
        </p:txBody>
      </p:sp>
    </p:spTree>
    <p:extLst>
      <p:ext uri="{BB962C8B-B14F-4D97-AF65-F5344CB8AC3E}">
        <p14:creationId xmlns:p14="http://schemas.microsoft.com/office/powerpoint/2010/main" val="2871831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Word2vec – Continuous Bag of Word</a:t>
            </a:r>
          </a:p>
        </p:txBody>
      </p:sp>
      <p:sp>
        <p:nvSpPr>
          <p:cNvPr id="3" name="Content Placeholder 2"/>
          <p:cNvSpPr>
            <a:spLocks noGrp="1"/>
          </p:cNvSpPr>
          <p:nvPr>
            <p:ph idx="1"/>
          </p:nvPr>
        </p:nvSpPr>
        <p:spPr/>
        <p:txBody>
          <a:bodyPr/>
          <a:lstStyle/>
          <a:p>
            <a:r>
              <a:rPr lang="en-US" dirty="0"/>
              <a:t>E.g. “The cat sat on floor”</a:t>
            </a:r>
          </a:p>
          <a:p>
            <a:pPr lvl="1"/>
            <a:r>
              <a:rPr lang="en-US" dirty="0"/>
              <a:t>Window size = 2</a:t>
            </a:r>
          </a:p>
        </p:txBody>
      </p:sp>
      <p:sp>
        <p:nvSpPr>
          <p:cNvPr id="4" name="Slide Number Placeholder 3"/>
          <p:cNvSpPr>
            <a:spLocks noGrp="1"/>
          </p:cNvSpPr>
          <p:nvPr>
            <p:ph type="sldNum" sz="quarter" idx="12"/>
          </p:nvPr>
        </p:nvSpPr>
        <p:spPr/>
        <p:txBody>
          <a:bodyPr/>
          <a:lstStyle/>
          <a:p>
            <a:fld id="{330EA680-D336-4FF7-8B7A-9848BB0A1C32}"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3293269" y="2715558"/>
            <a:ext cx="2878931" cy="3356630"/>
          </a:xfrm>
          <a:prstGeom prst="rect">
            <a:avLst/>
          </a:prstGeom>
        </p:spPr>
      </p:pic>
      <p:sp>
        <p:nvSpPr>
          <p:cNvPr id="6" name="TextBox 5"/>
          <p:cNvSpPr txBox="1"/>
          <p:nvPr/>
        </p:nvSpPr>
        <p:spPr>
          <a:xfrm>
            <a:off x="2600325" y="3157537"/>
            <a:ext cx="420308" cy="300082"/>
          </a:xfrm>
          <a:prstGeom prst="rect">
            <a:avLst/>
          </a:prstGeom>
          <a:noFill/>
        </p:spPr>
        <p:txBody>
          <a:bodyPr wrap="none" rtlCol="0">
            <a:spAutoFit/>
          </a:bodyPr>
          <a:lstStyle/>
          <a:p>
            <a:r>
              <a:rPr lang="en-US" sz="1350" dirty="0">
                <a:solidFill>
                  <a:srgbClr val="FF0000"/>
                </a:solidFill>
              </a:rPr>
              <a:t>the</a:t>
            </a:r>
          </a:p>
        </p:txBody>
      </p:sp>
      <p:sp>
        <p:nvSpPr>
          <p:cNvPr id="7" name="TextBox 6"/>
          <p:cNvSpPr txBox="1"/>
          <p:nvPr/>
        </p:nvSpPr>
        <p:spPr>
          <a:xfrm>
            <a:off x="2600325" y="3793331"/>
            <a:ext cx="396455" cy="300082"/>
          </a:xfrm>
          <a:prstGeom prst="rect">
            <a:avLst/>
          </a:prstGeom>
          <a:noFill/>
        </p:spPr>
        <p:txBody>
          <a:bodyPr wrap="none" rtlCol="0">
            <a:spAutoFit/>
          </a:bodyPr>
          <a:lstStyle/>
          <a:p>
            <a:r>
              <a:rPr lang="en-US" sz="1350" dirty="0">
                <a:solidFill>
                  <a:srgbClr val="FF0000"/>
                </a:solidFill>
              </a:rPr>
              <a:t>cat</a:t>
            </a:r>
          </a:p>
        </p:txBody>
      </p:sp>
      <p:sp>
        <p:nvSpPr>
          <p:cNvPr id="8" name="TextBox 7"/>
          <p:cNvSpPr txBox="1"/>
          <p:nvPr/>
        </p:nvSpPr>
        <p:spPr>
          <a:xfrm>
            <a:off x="2597326" y="4988897"/>
            <a:ext cx="367408" cy="300082"/>
          </a:xfrm>
          <a:prstGeom prst="rect">
            <a:avLst/>
          </a:prstGeom>
          <a:noFill/>
        </p:spPr>
        <p:txBody>
          <a:bodyPr wrap="none" rtlCol="0">
            <a:spAutoFit/>
          </a:bodyPr>
          <a:lstStyle/>
          <a:p>
            <a:r>
              <a:rPr lang="en-US" sz="1350" dirty="0">
                <a:solidFill>
                  <a:srgbClr val="FF0000"/>
                </a:solidFill>
              </a:rPr>
              <a:t>on</a:t>
            </a:r>
          </a:p>
        </p:txBody>
      </p:sp>
      <p:sp>
        <p:nvSpPr>
          <p:cNvPr id="9" name="TextBox 8"/>
          <p:cNvSpPr txBox="1"/>
          <p:nvPr/>
        </p:nvSpPr>
        <p:spPr>
          <a:xfrm>
            <a:off x="2600325" y="5571768"/>
            <a:ext cx="521297" cy="300082"/>
          </a:xfrm>
          <a:prstGeom prst="rect">
            <a:avLst/>
          </a:prstGeom>
          <a:noFill/>
        </p:spPr>
        <p:txBody>
          <a:bodyPr wrap="none" rtlCol="0">
            <a:spAutoFit/>
          </a:bodyPr>
          <a:lstStyle/>
          <a:p>
            <a:r>
              <a:rPr lang="en-US" sz="1350" dirty="0">
                <a:solidFill>
                  <a:srgbClr val="FF0000"/>
                </a:solidFill>
              </a:rPr>
              <a:t>floor</a:t>
            </a:r>
          </a:p>
        </p:txBody>
      </p:sp>
      <p:sp>
        <p:nvSpPr>
          <p:cNvPr id="10" name="TextBox 9"/>
          <p:cNvSpPr txBox="1"/>
          <p:nvPr/>
        </p:nvSpPr>
        <p:spPr>
          <a:xfrm>
            <a:off x="6748063" y="4393873"/>
            <a:ext cx="391454" cy="300082"/>
          </a:xfrm>
          <a:prstGeom prst="rect">
            <a:avLst/>
          </a:prstGeom>
          <a:noFill/>
        </p:spPr>
        <p:txBody>
          <a:bodyPr wrap="none" rtlCol="0">
            <a:spAutoFit/>
          </a:bodyPr>
          <a:lstStyle/>
          <a:p>
            <a:r>
              <a:rPr lang="en-US" sz="1350" dirty="0">
                <a:solidFill>
                  <a:schemeClr val="accent2">
                    <a:lumMod val="75000"/>
                  </a:schemeClr>
                </a:solidFill>
              </a:rPr>
              <a:t>sat</a:t>
            </a:r>
          </a:p>
        </p:txBody>
      </p:sp>
      <p:sp>
        <p:nvSpPr>
          <p:cNvPr id="11" name="TextBox 10">
            <a:extLst>
              <a:ext uri="{FF2B5EF4-FFF2-40B4-BE49-F238E27FC236}">
                <a16:creationId xmlns:a16="http://schemas.microsoft.com/office/drawing/2014/main" id="{9094A7F4-7B54-C141-B769-E33870B728E4}"/>
              </a:ext>
            </a:extLst>
          </p:cNvPr>
          <p:cNvSpPr txBox="1"/>
          <p:nvPr/>
        </p:nvSpPr>
        <p:spPr>
          <a:xfrm>
            <a:off x="628650" y="6533147"/>
            <a:ext cx="4056880" cy="276999"/>
          </a:xfrm>
          <a:prstGeom prst="rect">
            <a:avLst/>
          </a:prstGeom>
          <a:noFill/>
        </p:spPr>
        <p:txBody>
          <a:bodyPr wrap="none" rtlCol="0">
            <a:spAutoFit/>
          </a:bodyPr>
          <a:lstStyle/>
          <a:p>
            <a:r>
              <a:rPr lang="en-US" sz="1200" dirty="0" err="1"/>
              <a:t>www.cs.ucr.edu</a:t>
            </a:r>
            <a:r>
              <a:rPr lang="en-US" sz="1200" dirty="0"/>
              <a:t>/~</a:t>
            </a:r>
            <a:r>
              <a:rPr lang="en-US" sz="1200" dirty="0" err="1"/>
              <a:t>vagelis</a:t>
            </a:r>
            <a:r>
              <a:rPr lang="en-US" sz="1200" dirty="0"/>
              <a:t>/classes/CS242/slides/word2vec.pptx</a:t>
            </a:r>
          </a:p>
        </p:txBody>
      </p:sp>
    </p:spTree>
    <p:extLst>
      <p:ext uri="{BB962C8B-B14F-4D97-AF65-F5344CB8AC3E}">
        <p14:creationId xmlns:p14="http://schemas.microsoft.com/office/powerpoint/2010/main" val="1909725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pPr/>
              <a:t>8</a:t>
            </a:fld>
            <a:endParaRPr lang="en-US" dirty="0"/>
          </a:p>
        </p:txBody>
      </p:sp>
      <p:grpSp>
        <p:nvGrpSpPr>
          <p:cNvPr id="20" name="Group 19"/>
          <p:cNvGrpSpPr/>
          <p:nvPr/>
        </p:nvGrpSpPr>
        <p:grpSpPr>
          <a:xfrm>
            <a:off x="1813000" y="1777208"/>
            <a:ext cx="205740" cy="1783080"/>
            <a:chOff x="1800225" y="419100"/>
            <a:chExt cx="182880" cy="1828800"/>
          </a:xfrm>
        </p:grpSpPr>
        <p:sp>
          <p:nvSpPr>
            <p:cNvPr id="9" name="Rectangle 8"/>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0" name="Rectangle 9"/>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1" name="Rectangle 10"/>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2" name="Rectangle 11"/>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3" name="Rectangle 12"/>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5" name="Rectangle 1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 name="Rectangle 1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7" name="Rectangle 1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8" name="Rectangle 1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9" name="Rectangle 1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grpSp>
        <p:nvGrpSpPr>
          <p:cNvPr id="21" name="Group 20"/>
          <p:cNvGrpSpPr/>
          <p:nvPr/>
        </p:nvGrpSpPr>
        <p:grpSpPr>
          <a:xfrm>
            <a:off x="1813001" y="3927968"/>
            <a:ext cx="205740" cy="1783080"/>
            <a:chOff x="1800225" y="419100"/>
            <a:chExt cx="182880" cy="1828800"/>
          </a:xfrm>
        </p:grpSpPr>
        <p:sp>
          <p:nvSpPr>
            <p:cNvPr id="22" name="Rectangle 21"/>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3" name="Rectangle 22"/>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4" name="Rectangle 23"/>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5" name="Rectangle 24"/>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26" name="Rectangle 25"/>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7" name="Rectangle 26"/>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8" name="Rectangle 27"/>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9" name="Rectangle 28"/>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0" name="Rectangle 29"/>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31" name="Rectangle 30"/>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32" name="TextBox 31"/>
          <p:cNvSpPr txBox="1"/>
          <p:nvPr/>
        </p:nvSpPr>
        <p:spPr>
          <a:xfrm>
            <a:off x="1404947" y="2441095"/>
            <a:ext cx="396455" cy="300082"/>
          </a:xfrm>
          <a:prstGeom prst="rect">
            <a:avLst/>
          </a:prstGeom>
          <a:noFill/>
        </p:spPr>
        <p:txBody>
          <a:bodyPr wrap="none" rtlCol="0">
            <a:spAutoFit/>
          </a:bodyPr>
          <a:lstStyle/>
          <a:p>
            <a:r>
              <a:rPr lang="en-US" sz="1350" dirty="0"/>
              <a:t>cat</a:t>
            </a:r>
          </a:p>
        </p:txBody>
      </p:sp>
      <p:sp>
        <p:nvSpPr>
          <p:cNvPr id="33" name="TextBox 32"/>
          <p:cNvSpPr txBox="1"/>
          <p:nvPr/>
        </p:nvSpPr>
        <p:spPr>
          <a:xfrm>
            <a:off x="1404947" y="4641199"/>
            <a:ext cx="367408" cy="300082"/>
          </a:xfrm>
          <a:prstGeom prst="rect">
            <a:avLst/>
          </a:prstGeom>
          <a:noFill/>
        </p:spPr>
        <p:txBody>
          <a:bodyPr wrap="none" rtlCol="0">
            <a:spAutoFit/>
          </a:bodyPr>
          <a:lstStyle/>
          <a:p>
            <a:r>
              <a:rPr lang="en-US" sz="1350" dirty="0"/>
              <a:t>on</a:t>
            </a:r>
          </a:p>
        </p:txBody>
      </p:sp>
      <p:grpSp>
        <p:nvGrpSpPr>
          <p:cNvPr id="46" name="Group 45"/>
          <p:cNvGrpSpPr/>
          <p:nvPr/>
        </p:nvGrpSpPr>
        <p:grpSpPr>
          <a:xfrm>
            <a:off x="4408343" y="3139088"/>
            <a:ext cx="205740" cy="1069848"/>
            <a:chOff x="1800225" y="419100"/>
            <a:chExt cx="182880" cy="1097280"/>
          </a:xfrm>
        </p:grpSpPr>
        <p:sp>
          <p:nvSpPr>
            <p:cNvPr id="47" name="Rectangle 46"/>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48" name="Rectangle 47"/>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b="1" dirty="0">
                <a:solidFill>
                  <a:srgbClr val="FF0000"/>
                </a:solidFill>
              </a:endParaRPr>
            </a:p>
          </p:txBody>
        </p:sp>
        <p:sp>
          <p:nvSpPr>
            <p:cNvPr id="49" name="Rectangle 48"/>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0" name="Rectangle 49"/>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1" name="Rectangle 50"/>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2" name="Rectangle 51"/>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grpSp>
      <p:grpSp>
        <p:nvGrpSpPr>
          <p:cNvPr id="57" name="Group 56"/>
          <p:cNvGrpSpPr/>
          <p:nvPr/>
        </p:nvGrpSpPr>
        <p:grpSpPr>
          <a:xfrm>
            <a:off x="7009979" y="2847056"/>
            <a:ext cx="205740" cy="1783080"/>
            <a:chOff x="1800225" y="419100"/>
            <a:chExt cx="182880" cy="1828800"/>
          </a:xfrm>
        </p:grpSpPr>
        <p:sp>
          <p:nvSpPr>
            <p:cNvPr id="58" name="Rectangle 57"/>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59" name="Rectangle 58"/>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0" name="Rectangle 59"/>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1" name="Rectangle 60"/>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2" name="Rectangle 61"/>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3" name="Rectangle 62"/>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4" name="Rectangle 63"/>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5" name="Rectangle 64"/>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66" name="Rectangle 65"/>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67" name="Rectangle 66"/>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68" name="TextBox 67"/>
          <p:cNvSpPr txBox="1"/>
          <p:nvPr/>
        </p:nvSpPr>
        <p:spPr>
          <a:xfrm>
            <a:off x="1468174" y="1399992"/>
            <a:ext cx="942374" cy="300082"/>
          </a:xfrm>
          <a:prstGeom prst="rect">
            <a:avLst/>
          </a:prstGeom>
          <a:noFill/>
        </p:spPr>
        <p:txBody>
          <a:bodyPr wrap="none" rtlCol="0">
            <a:spAutoFit/>
          </a:bodyPr>
          <a:lstStyle/>
          <a:p>
            <a:r>
              <a:rPr lang="en-US" sz="1350" dirty="0"/>
              <a:t>Input layer</a:t>
            </a:r>
          </a:p>
        </p:txBody>
      </p:sp>
      <p:cxnSp>
        <p:nvCxnSpPr>
          <p:cNvPr id="70" name="Straight Connector 69"/>
          <p:cNvCxnSpPr/>
          <p:nvPr/>
        </p:nvCxnSpPr>
        <p:spPr>
          <a:xfrm>
            <a:off x="2018740" y="1777209"/>
            <a:ext cx="2389603" cy="136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2018740" y="3136132"/>
            <a:ext cx="2389602" cy="79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12447" y="3558397"/>
            <a:ext cx="2395895" cy="65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2018740" y="4219999"/>
            <a:ext cx="2389602" cy="1491049"/>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4063518" y="2366973"/>
            <a:ext cx="1075423" cy="300082"/>
          </a:xfrm>
          <a:prstGeom prst="rect">
            <a:avLst/>
          </a:prstGeom>
          <a:noFill/>
        </p:spPr>
        <p:txBody>
          <a:bodyPr wrap="none" rtlCol="0">
            <a:spAutoFit/>
          </a:bodyPr>
          <a:lstStyle/>
          <a:p>
            <a:r>
              <a:rPr lang="en-US" sz="1350" dirty="0"/>
              <a:t>Hidden layer</a:t>
            </a:r>
          </a:p>
        </p:txBody>
      </p:sp>
      <p:sp>
        <p:nvSpPr>
          <p:cNvPr id="83" name="TextBox 82"/>
          <p:cNvSpPr txBox="1"/>
          <p:nvPr/>
        </p:nvSpPr>
        <p:spPr>
          <a:xfrm>
            <a:off x="7439038" y="3584857"/>
            <a:ext cx="391454" cy="300082"/>
          </a:xfrm>
          <a:prstGeom prst="rect">
            <a:avLst/>
          </a:prstGeom>
          <a:noFill/>
        </p:spPr>
        <p:txBody>
          <a:bodyPr wrap="none" rtlCol="0">
            <a:spAutoFit/>
          </a:bodyPr>
          <a:lstStyle/>
          <a:p>
            <a:r>
              <a:rPr lang="en-US" sz="1350" dirty="0"/>
              <a:t>sat</a:t>
            </a:r>
          </a:p>
        </p:txBody>
      </p:sp>
      <p:cxnSp>
        <p:nvCxnSpPr>
          <p:cNvPr id="84" name="Straight Connector 83"/>
          <p:cNvCxnSpPr/>
          <p:nvPr/>
        </p:nvCxnSpPr>
        <p:spPr>
          <a:xfrm flipV="1">
            <a:off x="4614083" y="2846144"/>
            <a:ext cx="2395896" cy="28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614083" y="4208936"/>
            <a:ext cx="2395896" cy="421201"/>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598429" y="2411562"/>
            <a:ext cx="1072217" cy="300082"/>
          </a:xfrm>
          <a:prstGeom prst="rect">
            <a:avLst/>
          </a:prstGeom>
          <a:noFill/>
        </p:spPr>
        <p:txBody>
          <a:bodyPr wrap="none" rtlCol="0">
            <a:spAutoFit/>
          </a:bodyPr>
          <a:lstStyle/>
          <a:p>
            <a:r>
              <a:rPr lang="en-US" sz="1350" dirty="0"/>
              <a:t>Output layer</a:t>
            </a:r>
          </a:p>
        </p:txBody>
      </p:sp>
      <p:sp>
        <p:nvSpPr>
          <p:cNvPr id="55" name="TextBox 54"/>
          <p:cNvSpPr txBox="1"/>
          <p:nvPr/>
        </p:nvSpPr>
        <p:spPr>
          <a:xfrm>
            <a:off x="64155" y="3520792"/>
            <a:ext cx="747320" cy="507831"/>
          </a:xfrm>
          <a:prstGeom prst="rect">
            <a:avLst/>
          </a:prstGeom>
          <a:noFill/>
        </p:spPr>
        <p:txBody>
          <a:bodyPr wrap="none" rtlCol="0">
            <a:spAutoFit/>
          </a:bodyPr>
          <a:lstStyle/>
          <a:p>
            <a:r>
              <a:rPr lang="en-US" sz="1350" dirty="0"/>
              <a:t>one-hot</a:t>
            </a:r>
          </a:p>
          <a:p>
            <a:r>
              <a:rPr lang="en-US" sz="1350" dirty="0"/>
              <a:t>vector</a:t>
            </a:r>
          </a:p>
        </p:txBody>
      </p:sp>
      <p:sp>
        <p:nvSpPr>
          <p:cNvPr id="56" name="TextBox 55"/>
          <p:cNvSpPr txBox="1"/>
          <p:nvPr/>
        </p:nvSpPr>
        <p:spPr>
          <a:xfrm>
            <a:off x="7939036" y="3520791"/>
            <a:ext cx="747320" cy="507831"/>
          </a:xfrm>
          <a:prstGeom prst="rect">
            <a:avLst/>
          </a:prstGeom>
          <a:noFill/>
        </p:spPr>
        <p:txBody>
          <a:bodyPr wrap="none" rtlCol="0">
            <a:spAutoFit/>
          </a:bodyPr>
          <a:lstStyle/>
          <a:p>
            <a:r>
              <a:rPr lang="en-US" sz="1350" dirty="0"/>
              <a:t>one-hot</a:t>
            </a:r>
          </a:p>
          <a:p>
            <a:r>
              <a:rPr lang="en-US" sz="1350" dirty="0"/>
              <a:t>vector</a:t>
            </a:r>
          </a:p>
        </p:txBody>
      </p:sp>
      <p:sp>
        <p:nvSpPr>
          <p:cNvPr id="69" name="TextBox 68"/>
          <p:cNvSpPr txBox="1"/>
          <p:nvPr/>
        </p:nvSpPr>
        <p:spPr>
          <a:xfrm>
            <a:off x="-71218" y="1881601"/>
            <a:ext cx="1981825" cy="300082"/>
          </a:xfrm>
          <a:prstGeom prst="rect">
            <a:avLst/>
          </a:prstGeom>
          <a:noFill/>
        </p:spPr>
        <p:txBody>
          <a:bodyPr wrap="none" rtlCol="0">
            <a:spAutoFit/>
          </a:bodyPr>
          <a:lstStyle/>
          <a:p>
            <a:r>
              <a:rPr lang="en-US" sz="1350" dirty="0">
                <a:solidFill>
                  <a:srgbClr val="FF0000"/>
                </a:solidFill>
              </a:rPr>
              <a:t>Index of cat in vocabulary</a:t>
            </a:r>
          </a:p>
        </p:txBody>
      </p:sp>
      <p:sp>
        <p:nvSpPr>
          <p:cNvPr id="71" name="TextBox 70">
            <a:extLst>
              <a:ext uri="{FF2B5EF4-FFF2-40B4-BE49-F238E27FC236}">
                <a16:creationId xmlns:a16="http://schemas.microsoft.com/office/drawing/2014/main" id="{89980FB4-096B-A346-9FD4-5E5107C20E7F}"/>
              </a:ext>
            </a:extLst>
          </p:cNvPr>
          <p:cNvSpPr txBox="1"/>
          <p:nvPr/>
        </p:nvSpPr>
        <p:spPr>
          <a:xfrm>
            <a:off x="628650" y="6533147"/>
            <a:ext cx="4056880" cy="276999"/>
          </a:xfrm>
          <a:prstGeom prst="rect">
            <a:avLst/>
          </a:prstGeom>
          <a:noFill/>
        </p:spPr>
        <p:txBody>
          <a:bodyPr wrap="none" rtlCol="0">
            <a:spAutoFit/>
          </a:bodyPr>
          <a:lstStyle/>
          <a:p>
            <a:r>
              <a:rPr lang="en-US" sz="1200" dirty="0" err="1"/>
              <a:t>www.cs.ucr.edu</a:t>
            </a:r>
            <a:r>
              <a:rPr lang="en-US" sz="1200" dirty="0"/>
              <a:t>/~</a:t>
            </a:r>
            <a:r>
              <a:rPr lang="en-US" sz="1200" dirty="0" err="1"/>
              <a:t>vagelis</a:t>
            </a:r>
            <a:r>
              <a:rPr lang="en-US" sz="1200" dirty="0"/>
              <a:t>/classes/CS242/slides/word2vec.pptx</a:t>
            </a:r>
          </a:p>
        </p:txBody>
      </p:sp>
      <p:pic>
        <p:nvPicPr>
          <p:cNvPr id="2" name="Picture 1">
            <a:extLst>
              <a:ext uri="{FF2B5EF4-FFF2-40B4-BE49-F238E27FC236}">
                <a16:creationId xmlns:a16="http://schemas.microsoft.com/office/drawing/2014/main" id="{2440F6DF-12B0-D246-BA3B-A77005763F76}"/>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569108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pPr/>
              <a:t>9</a:t>
            </a:fld>
            <a:endParaRPr lang="en-US" dirty="0"/>
          </a:p>
        </p:txBody>
      </p:sp>
      <p:grpSp>
        <p:nvGrpSpPr>
          <p:cNvPr id="20" name="Group 19"/>
          <p:cNvGrpSpPr/>
          <p:nvPr/>
        </p:nvGrpSpPr>
        <p:grpSpPr>
          <a:xfrm>
            <a:off x="1838114" y="1789805"/>
            <a:ext cx="205740" cy="1783080"/>
            <a:chOff x="1800225" y="419100"/>
            <a:chExt cx="182880" cy="1828800"/>
          </a:xfrm>
        </p:grpSpPr>
        <p:sp>
          <p:nvSpPr>
            <p:cNvPr id="9" name="Rectangle 8"/>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0" name="Rectangle 9"/>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1" name="Rectangle 10"/>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2" name="Rectangle 11"/>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3" name="Rectangle 12"/>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5" name="Rectangle 1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 name="Rectangle 1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7" name="Rectangle 1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8" name="Rectangle 1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9" name="Rectangle 1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grpSp>
        <p:nvGrpSpPr>
          <p:cNvPr id="21" name="Group 20"/>
          <p:cNvGrpSpPr/>
          <p:nvPr/>
        </p:nvGrpSpPr>
        <p:grpSpPr>
          <a:xfrm>
            <a:off x="1838115" y="3940564"/>
            <a:ext cx="205740" cy="1783080"/>
            <a:chOff x="1800225" y="419100"/>
            <a:chExt cx="182880" cy="1828800"/>
          </a:xfrm>
        </p:grpSpPr>
        <p:sp>
          <p:nvSpPr>
            <p:cNvPr id="22" name="Rectangle 21"/>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3" name="Rectangle 22"/>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4" name="Rectangle 23"/>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5" name="Rectangle 24"/>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26" name="Rectangle 25"/>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7" name="Rectangle 26"/>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8" name="Rectangle 27"/>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9" name="Rectangle 28"/>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0" name="Rectangle 29"/>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31" name="Rectangle 30"/>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32" name="TextBox 31"/>
          <p:cNvSpPr txBox="1"/>
          <p:nvPr/>
        </p:nvSpPr>
        <p:spPr>
          <a:xfrm>
            <a:off x="1430062" y="2453691"/>
            <a:ext cx="396455" cy="300082"/>
          </a:xfrm>
          <a:prstGeom prst="rect">
            <a:avLst/>
          </a:prstGeom>
          <a:noFill/>
        </p:spPr>
        <p:txBody>
          <a:bodyPr wrap="none" rtlCol="0">
            <a:spAutoFit/>
          </a:bodyPr>
          <a:lstStyle/>
          <a:p>
            <a:r>
              <a:rPr lang="en-US" sz="1350" dirty="0"/>
              <a:t>cat</a:t>
            </a:r>
          </a:p>
        </p:txBody>
      </p:sp>
      <p:sp>
        <p:nvSpPr>
          <p:cNvPr id="33" name="TextBox 32"/>
          <p:cNvSpPr txBox="1"/>
          <p:nvPr/>
        </p:nvSpPr>
        <p:spPr>
          <a:xfrm>
            <a:off x="1430061" y="4653796"/>
            <a:ext cx="367408" cy="300082"/>
          </a:xfrm>
          <a:prstGeom prst="rect">
            <a:avLst/>
          </a:prstGeom>
          <a:noFill/>
        </p:spPr>
        <p:txBody>
          <a:bodyPr wrap="none" rtlCol="0">
            <a:spAutoFit/>
          </a:bodyPr>
          <a:lstStyle/>
          <a:p>
            <a:r>
              <a:rPr lang="en-US" sz="1350" dirty="0"/>
              <a:t>on</a:t>
            </a:r>
          </a:p>
        </p:txBody>
      </p:sp>
      <p:grpSp>
        <p:nvGrpSpPr>
          <p:cNvPr id="46" name="Group 45"/>
          <p:cNvGrpSpPr/>
          <p:nvPr/>
        </p:nvGrpSpPr>
        <p:grpSpPr>
          <a:xfrm>
            <a:off x="4433457" y="3151684"/>
            <a:ext cx="205740" cy="1069848"/>
            <a:chOff x="1800225" y="419100"/>
            <a:chExt cx="182880" cy="1097280"/>
          </a:xfrm>
        </p:grpSpPr>
        <p:sp>
          <p:nvSpPr>
            <p:cNvPr id="47" name="Rectangle 46"/>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48" name="Rectangle 47"/>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b="1" dirty="0">
                <a:solidFill>
                  <a:srgbClr val="FF0000"/>
                </a:solidFill>
              </a:endParaRPr>
            </a:p>
          </p:txBody>
        </p:sp>
        <p:sp>
          <p:nvSpPr>
            <p:cNvPr id="49" name="Rectangle 48"/>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0" name="Rectangle 49"/>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1" name="Rectangle 50"/>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2" name="Rectangle 51"/>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grpSp>
      <p:grpSp>
        <p:nvGrpSpPr>
          <p:cNvPr id="57" name="Group 56"/>
          <p:cNvGrpSpPr/>
          <p:nvPr/>
        </p:nvGrpSpPr>
        <p:grpSpPr>
          <a:xfrm>
            <a:off x="7035093" y="2859653"/>
            <a:ext cx="205740" cy="1783080"/>
            <a:chOff x="1800225" y="419100"/>
            <a:chExt cx="182880" cy="1828800"/>
          </a:xfrm>
        </p:grpSpPr>
        <p:sp>
          <p:nvSpPr>
            <p:cNvPr id="58" name="Rectangle 57"/>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59" name="Rectangle 58"/>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0" name="Rectangle 59"/>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1" name="Rectangle 60"/>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2" name="Rectangle 61"/>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3" name="Rectangle 62"/>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4" name="Rectangle 63"/>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5" name="Rectangle 64"/>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66" name="Rectangle 65"/>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67" name="Rectangle 66"/>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68" name="TextBox 67"/>
          <p:cNvSpPr txBox="1"/>
          <p:nvPr/>
        </p:nvSpPr>
        <p:spPr>
          <a:xfrm>
            <a:off x="1493289" y="1412588"/>
            <a:ext cx="942374" cy="300082"/>
          </a:xfrm>
          <a:prstGeom prst="rect">
            <a:avLst/>
          </a:prstGeom>
          <a:noFill/>
        </p:spPr>
        <p:txBody>
          <a:bodyPr wrap="none" rtlCol="0">
            <a:spAutoFit/>
          </a:bodyPr>
          <a:lstStyle/>
          <a:p>
            <a:r>
              <a:rPr lang="en-US" sz="1350" dirty="0"/>
              <a:t>Input layer</a:t>
            </a:r>
          </a:p>
        </p:txBody>
      </p:sp>
      <p:cxnSp>
        <p:nvCxnSpPr>
          <p:cNvPr id="70" name="Straight Connector 69"/>
          <p:cNvCxnSpPr/>
          <p:nvPr/>
        </p:nvCxnSpPr>
        <p:spPr>
          <a:xfrm>
            <a:off x="2043855" y="1789805"/>
            <a:ext cx="2389603" cy="136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2043854" y="3148728"/>
            <a:ext cx="2389602" cy="79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37562" y="3570993"/>
            <a:ext cx="2395895" cy="65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2043854" y="4232595"/>
            <a:ext cx="2389602" cy="1491049"/>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4088632" y="2379569"/>
            <a:ext cx="1075423" cy="300082"/>
          </a:xfrm>
          <a:prstGeom prst="rect">
            <a:avLst/>
          </a:prstGeom>
          <a:noFill/>
        </p:spPr>
        <p:txBody>
          <a:bodyPr wrap="none" rtlCol="0">
            <a:spAutoFit/>
          </a:bodyPr>
          <a:lstStyle/>
          <a:p>
            <a:r>
              <a:rPr lang="en-US" sz="1350" dirty="0"/>
              <a:t>Hidden layer</a:t>
            </a:r>
          </a:p>
        </p:txBody>
      </p:sp>
      <p:sp>
        <p:nvSpPr>
          <p:cNvPr id="83" name="TextBox 82"/>
          <p:cNvSpPr txBox="1"/>
          <p:nvPr/>
        </p:nvSpPr>
        <p:spPr>
          <a:xfrm>
            <a:off x="7464152" y="3597454"/>
            <a:ext cx="391454" cy="300082"/>
          </a:xfrm>
          <a:prstGeom prst="rect">
            <a:avLst/>
          </a:prstGeom>
          <a:noFill/>
        </p:spPr>
        <p:txBody>
          <a:bodyPr wrap="none" rtlCol="0">
            <a:spAutoFit/>
          </a:bodyPr>
          <a:lstStyle/>
          <a:p>
            <a:r>
              <a:rPr lang="en-US" sz="1350" dirty="0"/>
              <a:t>sat</a:t>
            </a:r>
          </a:p>
        </p:txBody>
      </p:sp>
      <p:cxnSp>
        <p:nvCxnSpPr>
          <p:cNvPr id="84" name="Straight Connector 83"/>
          <p:cNvCxnSpPr/>
          <p:nvPr/>
        </p:nvCxnSpPr>
        <p:spPr>
          <a:xfrm flipV="1">
            <a:off x="4639197" y="2858740"/>
            <a:ext cx="2395896" cy="28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639197" y="4221532"/>
            <a:ext cx="2395896" cy="421201"/>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623544" y="2424158"/>
            <a:ext cx="1072217" cy="300082"/>
          </a:xfrm>
          <a:prstGeom prst="rect">
            <a:avLst/>
          </a:prstGeom>
          <a:noFill/>
        </p:spPr>
        <p:txBody>
          <a:bodyPr wrap="none" rtlCol="0">
            <a:spAutoFit/>
          </a:bodyPr>
          <a:lstStyle/>
          <a:p>
            <a:r>
              <a:rPr lang="en-US" sz="1350" dirty="0"/>
              <a:t>Output layer</a:t>
            </a:r>
          </a:p>
        </p:txBody>
      </p:sp>
      <mc:AlternateContent xmlns:mc="http://schemas.openxmlformats.org/markup-compatibility/2006" xmlns:a14="http://schemas.microsoft.com/office/drawing/2010/main">
        <mc:Choice Requires="a14">
          <p:sp>
            <p:nvSpPr>
              <p:cNvPr id="71" name="TextBox 70"/>
              <p:cNvSpPr txBox="1"/>
              <p:nvPr/>
            </p:nvSpPr>
            <p:spPr>
              <a:xfrm>
                <a:off x="2249594" y="2451367"/>
                <a:ext cx="906402"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Sub>
                    </m:oMath>
                  </m:oMathPara>
                </a14:m>
                <a:endParaRPr lang="en-US" sz="2100" dirty="0"/>
              </a:p>
            </p:txBody>
          </p:sp>
        </mc:Choice>
        <mc:Fallback xmlns="">
          <p:sp>
            <p:nvSpPr>
              <p:cNvPr id="71" name="TextBox 70"/>
              <p:cNvSpPr txBox="1">
                <a:spLocks noRot="1" noChangeAspect="1" noMove="1" noResize="1" noEditPoints="1" noAdjustHandles="1" noChangeArrowheads="1" noChangeShapeType="1" noTextEdit="1"/>
              </p:cNvSpPr>
              <p:nvPr/>
            </p:nvSpPr>
            <p:spPr>
              <a:xfrm>
                <a:off x="2249594" y="2451367"/>
                <a:ext cx="906402" cy="41549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2270889" y="4384725"/>
                <a:ext cx="906402"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Sub>
                    </m:oMath>
                  </m:oMathPara>
                </a14:m>
                <a:endParaRPr lang="en-US" sz="2100" dirty="0"/>
              </a:p>
            </p:txBody>
          </p:sp>
        </mc:Choice>
        <mc:Fallback xmlns="">
          <p:sp>
            <p:nvSpPr>
              <p:cNvPr id="73" name="TextBox 72"/>
              <p:cNvSpPr txBox="1">
                <a:spLocks noRot="1" noChangeAspect="1" noMove="1" noResize="1" noEditPoints="1" noAdjustHandles="1" noChangeArrowheads="1" noChangeShapeType="1" noTextEdit="1"/>
              </p:cNvSpPr>
              <p:nvPr/>
            </p:nvSpPr>
            <p:spPr>
              <a:xfrm>
                <a:off x="2270889" y="4384725"/>
                <a:ext cx="906402" cy="415498"/>
              </a:xfrm>
              <a:prstGeom prst="rect">
                <a:avLst/>
              </a:prstGeom>
              <a:blipFill>
                <a:blip r:embed="rId3"/>
                <a:stretch>
                  <a:fillRect/>
                </a:stretch>
              </a:blipFill>
            </p:spPr>
            <p:txBody>
              <a:bodyPr/>
              <a:lstStyle/>
              <a:p>
                <a:r>
                  <a:rPr lang="en-US">
                    <a:noFill/>
                  </a:rPr>
                  <a:t> </a:t>
                </a:r>
              </a:p>
            </p:txBody>
          </p:sp>
        </mc:Fallback>
      </mc:AlternateContent>
      <p:sp>
        <p:nvSpPr>
          <p:cNvPr id="74" name="TextBox 73"/>
          <p:cNvSpPr txBox="1"/>
          <p:nvPr/>
        </p:nvSpPr>
        <p:spPr>
          <a:xfrm>
            <a:off x="1198629" y="3329992"/>
            <a:ext cx="604653" cy="300082"/>
          </a:xfrm>
          <a:prstGeom prst="rect">
            <a:avLst/>
          </a:prstGeom>
          <a:noFill/>
        </p:spPr>
        <p:txBody>
          <a:bodyPr wrap="none" rtlCol="0">
            <a:spAutoFit/>
          </a:bodyPr>
          <a:lstStyle/>
          <a:p>
            <a:r>
              <a:rPr lang="en-US" sz="1350" dirty="0"/>
              <a:t>V-dim</a:t>
            </a:r>
          </a:p>
        </p:txBody>
      </p:sp>
      <p:sp>
        <p:nvSpPr>
          <p:cNvPr id="75" name="TextBox 74"/>
          <p:cNvSpPr txBox="1"/>
          <p:nvPr/>
        </p:nvSpPr>
        <p:spPr>
          <a:xfrm>
            <a:off x="1198629" y="5456182"/>
            <a:ext cx="604653" cy="300082"/>
          </a:xfrm>
          <a:prstGeom prst="rect">
            <a:avLst/>
          </a:prstGeom>
          <a:noFill/>
        </p:spPr>
        <p:txBody>
          <a:bodyPr wrap="none" rtlCol="0">
            <a:spAutoFit/>
          </a:bodyPr>
          <a:lstStyle/>
          <a:p>
            <a:r>
              <a:rPr lang="en-US" sz="1350" dirty="0"/>
              <a:t>V-dim</a:t>
            </a:r>
          </a:p>
        </p:txBody>
      </p:sp>
      <p:sp>
        <p:nvSpPr>
          <p:cNvPr id="77" name="TextBox 76"/>
          <p:cNvSpPr txBox="1"/>
          <p:nvPr/>
        </p:nvSpPr>
        <p:spPr>
          <a:xfrm>
            <a:off x="4256683" y="4359966"/>
            <a:ext cx="619080" cy="300082"/>
          </a:xfrm>
          <a:prstGeom prst="rect">
            <a:avLst/>
          </a:prstGeom>
          <a:noFill/>
        </p:spPr>
        <p:txBody>
          <a:bodyPr wrap="none" rtlCol="0">
            <a:spAutoFit/>
          </a:bodyPr>
          <a:lstStyle/>
          <a:p>
            <a:r>
              <a:rPr lang="en-US" sz="1350" dirty="0"/>
              <a:t>N-dim</a:t>
            </a:r>
          </a:p>
        </p:txBody>
      </p:sp>
      <mc:AlternateContent xmlns:mc="http://schemas.openxmlformats.org/markup-compatibility/2006" xmlns:a14="http://schemas.microsoft.com/office/drawing/2010/main">
        <mc:Choice Requires="a14">
          <p:sp>
            <p:nvSpPr>
              <p:cNvPr id="78" name="TextBox 77"/>
              <p:cNvSpPr txBox="1"/>
              <p:nvPr/>
            </p:nvSpPr>
            <p:spPr>
              <a:xfrm>
                <a:off x="5584219" y="3469545"/>
                <a:ext cx="1011111"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𝑊</m:t>
                          </m:r>
                          <m:r>
                            <a:rPr lang="en-US" sz="2100" i="1">
                              <a:latin typeface="Cambria Math" panose="02040503050406030204" pitchFamily="18" charset="0"/>
                            </a:rPr>
                            <m:t>′</m:t>
                          </m:r>
                        </m:e>
                        <m:sub>
                          <m:r>
                            <a:rPr lang="en-US" sz="2100" i="1">
                              <a:latin typeface="Cambria Math" panose="02040503050406030204" pitchFamily="18" charset="0"/>
                            </a:rPr>
                            <m:t>𝑁</m:t>
                          </m:r>
                          <m:r>
                            <a:rPr lang="en-US" sz="2100" i="1">
                              <a:latin typeface="Cambria Math" panose="02040503050406030204" pitchFamily="18" charset="0"/>
                            </a:rPr>
                            <m:t>×</m:t>
                          </m:r>
                          <m:r>
                            <a:rPr lang="en-US" sz="2100" i="1">
                              <a:latin typeface="Cambria Math" panose="02040503050406030204" pitchFamily="18" charset="0"/>
                            </a:rPr>
                            <m:t>𝑉</m:t>
                          </m:r>
                        </m:sub>
                      </m:sSub>
                    </m:oMath>
                  </m:oMathPara>
                </a14:m>
                <a:endParaRPr lang="en-US" sz="2100" dirty="0"/>
              </a:p>
            </p:txBody>
          </p:sp>
        </mc:Choice>
        <mc:Fallback xmlns="">
          <p:sp>
            <p:nvSpPr>
              <p:cNvPr id="78" name="TextBox 77"/>
              <p:cNvSpPr txBox="1">
                <a:spLocks noRot="1" noChangeAspect="1" noMove="1" noResize="1" noEditPoints="1" noAdjustHandles="1" noChangeArrowheads="1" noChangeShapeType="1" noTextEdit="1"/>
              </p:cNvSpPr>
              <p:nvPr/>
            </p:nvSpPr>
            <p:spPr>
              <a:xfrm>
                <a:off x="5584219" y="3469545"/>
                <a:ext cx="1011111" cy="415498"/>
              </a:xfrm>
              <a:prstGeom prst="rect">
                <a:avLst/>
              </a:prstGeom>
              <a:blipFill>
                <a:blip r:embed="rId4"/>
                <a:stretch>
                  <a:fillRect/>
                </a:stretch>
              </a:blipFill>
            </p:spPr>
            <p:txBody>
              <a:bodyPr/>
              <a:lstStyle/>
              <a:p>
                <a:r>
                  <a:rPr lang="en-US">
                    <a:noFill/>
                  </a:rPr>
                  <a:t> </a:t>
                </a:r>
              </a:p>
            </p:txBody>
          </p:sp>
        </mc:Fallback>
      </mc:AlternateContent>
      <p:sp>
        <p:nvSpPr>
          <p:cNvPr id="80" name="TextBox 79"/>
          <p:cNvSpPr txBox="1"/>
          <p:nvPr/>
        </p:nvSpPr>
        <p:spPr>
          <a:xfrm>
            <a:off x="7356959" y="4408603"/>
            <a:ext cx="604653" cy="300082"/>
          </a:xfrm>
          <a:prstGeom prst="rect">
            <a:avLst/>
          </a:prstGeom>
          <a:noFill/>
        </p:spPr>
        <p:txBody>
          <a:bodyPr wrap="none" rtlCol="0">
            <a:spAutoFit/>
          </a:bodyPr>
          <a:lstStyle/>
          <a:p>
            <a:r>
              <a:rPr lang="en-US" sz="1350" dirty="0"/>
              <a:t>V-dim</a:t>
            </a:r>
          </a:p>
        </p:txBody>
      </p:sp>
      <p:sp>
        <p:nvSpPr>
          <p:cNvPr id="69" name="TextBox 68"/>
          <p:cNvSpPr txBox="1"/>
          <p:nvPr/>
        </p:nvSpPr>
        <p:spPr>
          <a:xfrm>
            <a:off x="3368056" y="5456182"/>
            <a:ext cx="2435282" cy="300082"/>
          </a:xfrm>
          <a:prstGeom prst="rect">
            <a:avLst/>
          </a:prstGeom>
          <a:noFill/>
        </p:spPr>
        <p:txBody>
          <a:bodyPr wrap="none" rtlCol="0">
            <a:spAutoFit/>
          </a:bodyPr>
          <a:lstStyle/>
          <a:p>
            <a:r>
              <a:rPr lang="en-US" sz="1350" dirty="0"/>
              <a:t>N will be the size of word vector</a:t>
            </a:r>
          </a:p>
        </p:txBody>
      </p:sp>
      <p:sp>
        <p:nvSpPr>
          <p:cNvPr id="81" name="TextBox 80"/>
          <p:cNvSpPr txBox="1"/>
          <p:nvPr/>
        </p:nvSpPr>
        <p:spPr>
          <a:xfrm>
            <a:off x="3677804" y="1106081"/>
            <a:ext cx="1968103" cy="300082"/>
          </a:xfrm>
          <a:prstGeom prst="rect">
            <a:avLst/>
          </a:prstGeom>
          <a:noFill/>
        </p:spPr>
        <p:txBody>
          <a:bodyPr wrap="none" rtlCol="0">
            <a:spAutoFit/>
          </a:bodyPr>
          <a:lstStyle/>
          <a:p>
            <a:r>
              <a:rPr lang="en-US" sz="1350" dirty="0">
                <a:solidFill>
                  <a:srgbClr val="FF0000"/>
                </a:solidFill>
              </a:rPr>
              <a:t>We must learn W and W</a:t>
            </a:r>
            <a:r>
              <a:rPr lang="en-US" sz="1350" baseline="30000" dirty="0">
                <a:solidFill>
                  <a:srgbClr val="FF0000"/>
                </a:solidFill>
              </a:rPr>
              <a:t>’</a:t>
            </a:r>
            <a:r>
              <a:rPr lang="en-US" sz="1350" dirty="0">
                <a:solidFill>
                  <a:srgbClr val="FF0000"/>
                </a:solidFill>
              </a:rPr>
              <a:t> </a:t>
            </a:r>
          </a:p>
        </p:txBody>
      </p:sp>
      <p:cxnSp>
        <p:nvCxnSpPr>
          <p:cNvPr id="3" name="Straight Arrow Connector 2"/>
          <p:cNvCxnSpPr>
            <a:stCxn id="81" idx="2"/>
            <a:endCxn id="71" idx="3"/>
          </p:cNvCxnSpPr>
          <p:nvPr/>
        </p:nvCxnSpPr>
        <p:spPr>
          <a:xfrm flipH="1">
            <a:off x="3155996" y="1406163"/>
            <a:ext cx="1505860" cy="1252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1" idx="2"/>
            <a:endCxn id="78" idx="0"/>
          </p:cNvCxnSpPr>
          <p:nvPr/>
        </p:nvCxnSpPr>
        <p:spPr>
          <a:xfrm>
            <a:off x="4661856" y="1406163"/>
            <a:ext cx="1427919" cy="206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10E6579A-3F4C-794D-B042-BD9BF3C56F14}"/>
              </a:ext>
            </a:extLst>
          </p:cNvPr>
          <p:cNvSpPr txBox="1"/>
          <p:nvPr/>
        </p:nvSpPr>
        <p:spPr>
          <a:xfrm>
            <a:off x="628650" y="6533147"/>
            <a:ext cx="4056880" cy="276999"/>
          </a:xfrm>
          <a:prstGeom prst="rect">
            <a:avLst/>
          </a:prstGeom>
          <a:noFill/>
        </p:spPr>
        <p:txBody>
          <a:bodyPr wrap="none" rtlCol="0">
            <a:spAutoFit/>
          </a:bodyPr>
          <a:lstStyle/>
          <a:p>
            <a:r>
              <a:rPr lang="en-US" sz="1200" dirty="0" err="1"/>
              <a:t>www.cs.ucr.edu</a:t>
            </a:r>
            <a:r>
              <a:rPr lang="en-US" sz="1200" dirty="0"/>
              <a:t>/~</a:t>
            </a:r>
            <a:r>
              <a:rPr lang="en-US" sz="1200" dirty="0" err="1"/>
              <a:t>vagelis</a:t>
            </a:r>
            <a:r>
              <a:rPr lang="en-US" sz="1200" dirty="0"/>
              <a:t>/classes/CS242/slides/word2vec.pptx</a:t>
            </a:r>
          </a:p>
        </p:txBody>
      </p:sp>
    </p:spTree>
    <p:extLst>
      <p:ext uri="{BB962C8B-B14F-4D97-AF65-F5344CB8AC3E}">
        <p14:creationId xmlns:p14="http://schemas.microsoft.com/office/powerpoint/2010/main" val="21113150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27303</TotalTime>
  <Words>2115</Words>
  <Application>Microsoft Macintosh PowerPoint</Application>
  <PresentationFormat>全屏显示(4:3)</PresentationFormat>
  <Paragraphs>633</Paragraphs>
  <Slides>27</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Arial</vt:lpstr>
      <vt:lpstr>Calibri</vt:lpstr>
      <vt:lpstr>Calibri Light</vt:lpstr>
      <vt:lpstr>Cambria Math</vt:lpstr>
      <vt:lpstr>Office Theme</vt:lpstr>
      <vt:lpstr>Word embeddings (continued)</vt:lpstr>
      <vt:lpstr>Word embeddings: properties</vt:lpstr>
      <vt:lpstr>Word embeddings: questions</vt:lpstr>
      <vt:lpstr>Learning word embeddings</vt:lpstr>
      <vt:lpstr>word2vec</vt:lpstr>
      <vt:lpstr>CBOW</vt:lpstr>
      <vt:lpstr>Word2vec – Continuous Bag of Word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Some interesting results</vt:lpstr>
      <vt:lpstr>Word analogies</vt:lpstr>
      <vt:lpstr>Skip gram</vt:lpstr>
      <vt:lpstr>Skip gram</vt:lpstr>
      <vt:lpstr>Skip gram example</vt:lpstr>
      <vt:lpstr>Skip gram/CBOW intuition</vt:lpstr>
      <vt:lpstr>Word2vec shortcomings</vt:lpstr>
      <vt:lpstr>Word2vec improvements:  word pairs and phrases</vt:lpstr>
      <vt:lpstr>Word2vec improvements:  subsample frequent words</vt:lpstr>
      <vt:lpstr>Word2vec improvements: selective updates</vt:lpstr>
      <vt:lpstr>Word embedding applications</vt:lpstr>
      <vt:lpstr>Word embedding applications</vt:lpstr>
      <vt:lpstr>Word embedding 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Buzzard</dc:creator>
  <cp:lastModifiedBy>Xie Zhe</cp:lastModifiedBy>
  <cp:revision>151</cp:revision>
  <dcterms:created xsi:type="dcterms:W3CDTF">2018-02-13T16:49:17Z</dcterms:created>
  <dcterms:modified xsi:type="dcterms:W3CDTF">2022-05-10T10:20:58Z</dcterms:modified>
</cp:coreProperties>
</file>