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92" r:id="rId3"/>
    <p:sldId id="391" r:id="rId4"/>
    <p:sldId id="393" r:id="rId5"/>
    <p:sldId id="394" r:id="rId6"/>
    <p:sldId id="390" r:id="rId7"/>
    <p:sldId id="398" r:id="rId8"/>
    <p:sldId id="401" r:id="rId9"/>
    <p:sldId id="396" r:id="rId10"/>
    <p:sldId id="399" r:id="rId11"/>
    <p:sldId id="397" r:id="rId12"/>
    <p:sldId id="40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81"/>
  </p:normalViewPr>
  <p:slideViewPr>
    <p:cSldViewPr snapToGrid="0">
      <p:cViewPr varScale="1">
        <p:scale>
          <a:sx n="106" d="100"/>
          <a:sy n="106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2A02-6FCF-454F-A106-AF130BBAEC68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59D2-DFB6-4E06-BBF7-71302C3E9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B2B-5283-93FB-150D-E7BD2B0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DAE2D-01F7-5EDC-9983-929D6CB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3091-271C-7E67-A725-1FF51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AEA3B-70E5-F480-FE66-91C5BEA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8304F-DEFD-7D80-26FC-7AD31BD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4830-CA48-153A-08D3-5061710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1461-46E5-38B4-6B9A-2809F88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BE56-A29B-787F-B21D-FF92D97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CA1F-805C-CDD7-9011-F0624E4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1A73-531A-C70E-247F-05DF9FB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19A05-D12D-C73A-401F-2196CC5D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2827-5101-1900-9559-AF0C51E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E7BC-A0C4-B6C4-297D-E668078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FBED-5265-5F1F-965B-8D35E98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8297-AF24-64DE-5A8B-F70F648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589B-EE0A-C4EB-CCDA-75CCAA76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2F13-740B-1E35-D4C9-BCC5FAC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34B2-5CC0-5048-8145-818AF9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67EB-7B04-6453-7D03-03124E17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1F9E-9C5C-ADE5-20E7-3610024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2B20-DC09-C9CB-BD84-0FFECF09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6ADE-D69D-3FF3-AC41-793F8C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39A-17F6-13D5-C982-CFE48BC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444B9-D3E0-6075-DD57-B19F4880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0686-1ED1-FDF5-B2A0-5F5FC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7817-4CA5-6A7C-E608-83D4E5B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2599-FCDA-9FCB-7566-DC81E562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17D1F-D1EA-8937-B6CB-14FB1F78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72020-DF62-D124-CE34-D771239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52576-C7D1-99C7-0527-8118327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66BB6-5102-E989-D515-E8B034FB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9D5A-69FB-6805-EDB0-1426679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A87F-3094-1222-34E9-98A87A02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7C7-F128-2B0C-B443-DE416B3D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10E95-DB08-70B5-365C-BFC5FE5D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C5CFA-944B-9CCE-A5A2-04397FBF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5464B-FE88-2254-46BC-EF82382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7037-9C06-04DD-570E-BBE26CF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0ACAB-B5FC-37DD-5172-EB4068B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5E6-AC16-4DE8-9274-21210399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8171-DE80-4737-F0FB-FED0E9D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624E3-B467-F55F-F25F-DDDCCD1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C1B9-1A02-3E49-F850-5BB15A0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3F872F-6BC6-9E7A-FAC9-37457CD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F1E21-6E7F-DEA1-3896-C7F5E2E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714-F2E7-F7E1-FEED-19ECA45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A0E5-CFC2-F54E-39B7-675C9B6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70C3-1E46-2D27-F2F3-EA19579D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C329B-D4A6-E929-307A-82314F6D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2252-1B83-894A-4E81-7721376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69FE-F0B5-0322-E3A0-C4512F8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6284B-E9FD-E5A6-4A3F-1A47772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E24F-F890-A9BA-FBB5-047935B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A24BE-53D0-5AA1-86FD-94903C8C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5B87-5F69-81B2-CCD6-5BE7E0F8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DD21-66FE-01B4-8B0B-9386C9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CC7D-F28B-52CA-B15F-3F96E36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77EC-D652-94B2-F4BC-78771A2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E8810-3B40-05A1-9072-DC31E0C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0E9A8-668F-D9E4-8F86-4920A58A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2E23-39FD-9161-AA14-92AB1ADC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C8146-CD79-44AD-9C6E-2DBB5AF8919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C2B3-7D6C-BAA3-74F7-3AABBEBE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0680-7AC0-2739-9701-4FE10F26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73B5DEB6-66B1-0AFC-1B84-9495163BDB88}"/>
              </a:ext>
            </a:extLst>
          </p:cNvPr>
          <p:cNvSpPr/>
          <p:nvPr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8FEC1D0-8551-CADE-B6AC-961EA68B2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8C65D-657F-D532-5734-83C66AFEE8EC}"/>
              </a:ext>
            </a:extLst>
          </p:cNvPr>
          <p:cNvSpPr txBox="1"/>
          <p:nvPr/>
        </p:nvSpPr>
        <p:spPr>
          <a:xfrm>
            <a:off x="2329800" y="3429000"/>
            <a:ext cx="4435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K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im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 Hyun </a:t>
            </a: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W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oo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Network Science Lab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The Catholic University of Korea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E-mail : kimwoohyun0622@gmail.com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FF986-CBBD-3559-D2BA-479E31A39A80}"/>
              </a:ext>
            </a:extLst>
          </p:cNvPr>
          <p:cNvSpPr txBox="1"/>
          <p:nvPr/>
        </p:nvSpPr>
        <p:spPr>
          <a:xfrm>
            <a:off x="458182" y="642036"/>
            <a:ext cx="8179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j-lt"/>
              </a:rPr>
              <a:t>Week_7</a:t>
            </a:r>
          </a:p>
          <a:p>
            <a:endParaRPr lang="en-US" altLang="ko-KR" sz="4000" b="1" dirty="0">
              <a:latin typeface="+mj-lt"/>
            </a:endParaRPr>
          </a:p>
          <a:p>
            <a:r>
              <a:rPr lang="ko-KR" altLang="en-US" sz="4000" b="1" dirty="0" err="1">
                <a:latin typeface="+mj-lt"/>
              </a:rPr>
              <a:t>행렬곱의</a:t>
            </a:r>
            <a:r>
              <a:rPr lang="ko-KR" altLang="en-US" sz="4000" b="1" dirty="0">
                <a:latin typeface="+mj-lt"/>
              </a:rPr>
              <a:t> 이해와 인접행렬</a:t>
            </a:r>
          </a:p>
        </p:txBody>
      </p:sp>
    </p:spTree>
    <p:extLst>
      <p:ext uri="{BB962C8B-B14F-4D97-AF65-F5344CB8AC3E}">
        <p14:creationId xmlns:p14="http://schemas.microsoft.com/office/powerpoint/2010/main" val="58421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13D53C-104D-A022-8852-508C56581C58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Feature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의 간략한 소개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6D2B44-D242-A1D0-8BEC-2CC9F6B9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74" y="870466"/>
            <a:ext cx="4769323" cy="26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09-08 사전 훈련된 워드 임베딩(Pre-trained Word Embedding) - 딥 러닝을 이용한 자연어 처리 입문">
            <a:extLst>
              <a:ext uri="{FF2B5EF4-FFF2-40B4-BE49-F238E27FC236}">
                <a16:creationId xmlns:a16="http://schemas.microsoft.com/office/drawing/2014/main" id="{F23B7187-0746-3C02-1014-84CEF7A9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74" y="3959723"/>
            <a:ext cx="4769322" cy="20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77EC20-6E1A-983D-50E3-26EF293185FF}"/>
              </a:ext>
            </a:extLst>
          </p:cNvPr>
          <p:cNvSpPr txBox="1"/>
          <p:nvPr/>
        </p:nvSpPr>
        <p:spPr>
          <a:xfrm>
            <a:off x="505102" y="1237772"/>
            <a:ext cx="6303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벡터로써 저장이 된 데이터를 </a:t>
            </a:r>
            <a:r>
              <a:rPr lang="en-US" altLang="ko-KR" dirty="0"/>
              <a:t>feature(</a:t>
            </a:r>
            <a:r>
              <a:rPr lang="ko-KR" altLang="en-US" dirty="0"/>
              <a:t>특징</a:t>
            </a:r>
            <a:r>
              <a:rPr lang="en-US" altLang="ko-KR" dirty="0"/>
              <a:t>)</a:t>
            </a:r>
            <a:r>
              <a:rPr lang="ko-KR" altLang="en-US" dirty="0"/>
              <a:t>이라고 부름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특징벡터는 데이터의 특징을 나타내고 이는 학습과정에서 계속해 업데이트 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딥러닝은</a:t>
            </a:r>
            <a:r>
              <a:rPr lang="ko-KR" altLang="en-US" dirty="0"/>
              <a:t> 가중치 행렬과의 곱을 통해 유의미한 특징 벡터를 만들어내는 과정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그래프의 노드 또한 유의미한 표현을 위해 벡터로 저장하고 이를 업데이트하는 식으로 </a:t>
            </a:r>
            <a:r>
              <a:rPr lang="ko-KR" altLang="en-US" dirty="0" err="1"/>
              <a:t>딥러닝을</a:t>
            </a:r>
            <a:r>
              <a:rPr lang="ko-KR" altLang="en-US" dirty="0"/>
              <a:t> 돌림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64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94048-FEE1-0943-E5F9-270949E16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CBACC-DF93-9972-0F0A-951E55722014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인접행렬과 </a:t>
            </a:r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node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feature 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행렬</a:t>
            </a:r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곱의 의미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9E1A97-17F5-9154-E93E-C4F23DD4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19" y="3293196"/>
            <a:ext cx="3007116" cy="1618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BD66CF-59BE-8EFB-C419-F6396FEF5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103" y="3293196"/>
            <a:ext cx="2547330" cy="16181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126D3F-FCBB-F0F2-EAFC-12F77B64A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955" y="5047114"/>
            <a:ext cx="8692045" cy="1250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B86F22-9A1B-1525-894E-424200F35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103" y="940834"/>
            <a:ext cx="2590753" cy="2049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4B2C8-77AF-49CF-5C2F-19F319CDF4E5}"/>
              </a:ext>
            </a:extLst>
          </p:cNvPr>
          <p:cNvSpPr txBox="1"/>
          <p:nvPr/>
        </p:nvSpPr>
        <p:spPr>
          <a:xfrm>
            <a:off x="505102" y="1237772"/>
            <a:ext cx="8340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인접 행렬과 노드 특징 행렬의 곱은 새로운 의미를 가짐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자신과 연결이 되어 있는 노드들의 특징을 더해 자신의 특징으로 바꿈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+ </a:t>
            </a:r>
            <a:r>
              <a:rPr lang="ko-KR" altLang="en-US" dirty="0"/>
              <a:t>자기자신에게 연결을 추가하면 자기 자신과 주변 노드들의 특징을 더해 나온 벡터를 자신의 특징으로 바꿈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9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DB9B-D7E1-4507-D048-C362E8507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51ACB-62E3-73E1-981D-94DFDBBC95BF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GCN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의 간략한 소개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B89F37-B1DE-9274-4736-6B84B75D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8" y="3807734"/>
            <a:ext cx="5911889" cy="2412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9B7EC-EF27-765B-A2ED-A59455C78436}"/>
              </a:ext>
            </a:extLst>
          </p:cNvPr>
          <p:cNvSpPr txBox="1"/>
          <p:nvPr/>
        </p:nvSpPr>
        <p:spPr>
          <a:xfrm>
            <a:off x="505101" y="1237772"/>
            <a:ext cx="1041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GCN</a:t>
            </a:r>
            <a:r>
              <a:rPr lang="ko-KR" altLang="en-US" dirty="0"/>
              <a:t>은 주변부 노드들의 특징 벡터들을 평균 내어 자신의 특징 벡터를 업데이트함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637358-64AA-5F3B-ABDF-48FBA702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87" y="3882705"/>
            <a:ext cx="5486529" cy="20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4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21973-BFF0-C2B9-8450-904519528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C0BF1-7CE6-3016-FA4B-974DDE34DED3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벡터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DF337-CF09-C910-F82B-1E40A48B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8" y="3522306"/>
            <a:ext cx="3951814" cy="2419754"/>
          </a:xfrm>
          <a:prstGeom prst="rect">
            <a:avLst/>
          </a:prstGeom>
        </p:spPr>
      </p:pic>
      <p:pic>
        <p:nvPicPr>
          <p:cNvPr id="11266" name="Picture 2" descr="N차원 벡터의 곱셈">
            <a:extLst>
              <a:ext uri="{FF2B5EF4-FFF2-40B4-BE49-F238E27FC236}">
                <a16:creationId xmlns:a16="http://schemas.microsoft.com/office/drawing/2014/main" id="{3F059810-6F07-E219-490A-C672D8AC0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742" y="3631288"/>
            <a:ext cx="2708653" cy="231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E0C1C8-A400-9C63-BCBD-949039DC0AFC}"/>
              </a:ext>
            </a:extLst>
          </p:cNvPr>
          <p:cNvCxnSpPr/>
          <p:nvPr/>
        </p:nvCxnSpPr>
        <p:spPr>
          <a:xfrm flipH="1">
            <a:off x="4379869" y="4732183"/>
            <a:ext cx="849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9CC362-8483-AD4C-91B2-27D7FA4D4D45}"/>
              </a:ext>
            </a:extLst>
          </p:cNvPr>
          <p:cNvSpPr txBox="1"/>
          <p:nvPr/>
        </p:nvSpPr>
        <p:spPr>
          <a:xfrm>
            <a:off x="5228955" y="4547517"/>
            <a:ext cx="133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벡터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4F8C6-7A1A-005B-ACB9-DDD1FDA6B2C5}"/>
              </a:ext>
            </a:extLst>
          </p:cNvPr>
          <p:cNvSpPr txBox="1"/>
          <p:nvPr/>
        </p:nvSpPr>
        <p:spPr>
          <a:xfrm>
            <a:off x="9141591" y="4547517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차원 벡터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8AC5CF-A0B7-3703-5FBF-49795D4D70C1}"/>
              </a:ext>
            </a:extLst>
          </p:cNvPr>
          <p:cNvCxnSpPr/>
          <p:nvPr/>
        </p:nvCxnSpPr>
        <p:spPr>
          <a:xfrm flipH="1">
            <a:off x="8292505" y="4732183"/>
            <a:ext cx="8490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39276E-CD44-FCF6-61B8-9F2472A647A2}"/>
              </a:ext>
            </a:extLst>
          </p:cNvPr>
          <p:cNvSpPr txBox="1"/>
          <p:nvPr/>
        </p:nvSpPr>
        <p:spPr>
          <a:xfrm>
            <a:off x="505102" y="1237772"/>
            <a:ext cx="10934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벡터는 방향과 크기를 가지는 양을 나타내는 개념</a:t>
            </a:r>
            <a:r>
              <a:rPr lang="en-US" altLang="ko-KR" dirty="0"/>
              <a:t>.</a:t>
            </a:r>
            <a:r>
              <a:rPr lang="ko-KR" altLang="en-US" dirty="0"/>
              <a:t> 벡터의 </a:t>
            </a:r>
            <a:r>
              <a:rPr lang="en-US" altLang="ko-KR" dirty="0"/>
              <a:t>8</a:t>
            </a:r>
            <a:r>
              <a:rPr lang="ko-KR" altLang="en-US" dirty="0"/>
              <a:t>가지 성질을 만족하면 벡터라고 정의함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</a:t>
            </a:r>
            <a:r>
              <a:rPr lang="ko-KR" altLang="en-US" dirty="0"/>
              <a:t>차 다항식도 벡터다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데이터과학 및 인공지능에서는 데이터를 나타낼 때 벡터의 형식으로 표현함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성별 </a:t>
            </a:r>
            <a:r>
              <a:rPr lang="en-US" altLang="ko-KR" dirty="0"/>
              <a:t>–&gt; 3</a:t>
            </a:r>
            <a:r>
              <a:rPr lang="ko-KR" altLang="en-US" dirty="0"/>
              <a:t>차원 벡터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15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23A2F-A916-651A-12F0-7E1B259B100A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행렬이란</a:t>
            </a:r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6F574-EB13-15DE-2F37-CEC687B81CD4}"/>
              </a:ext>
            </a:extLst>
          </p:cNvPr>
          <p:cNvSpPr txBox="1"/>
          <p:nvPr/>
        </p:nvSpPr>
        <p:spPr>
          <a:xfrm>
            <a:off x="505102" y="1237772"/>
            <a:ext cx="10934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수학적으로 행렬은 다양한 의미를 가지고 있지만</a:t>
            </a:r>
            <a:r>
              <a:rPr lang="en-US" altLang="ko-KR" dirty="0"/>
              <a:t>, </a:t>
            </a:r>
            <a:r>
              <a:rPr lang="ko-KR" altLang="en-US" dirty="0"/>
              <a:t>데이터과학에서 행렬은 데이터들의 모임으로 표현함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축을 동시에 가지는 이미지의 경우 그 데이터 자체로 행렬표기 하기도 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행렬의 세로 부분을 열</a:t>
            </a:r>
            <a:r>
              <a:rPr lang="en-US" altLang="ko-KR" dirty="0"/>
              <a:t>(column), </a:t>
            </a:r>
            <a:r>
              <a:rPr lang="ko-KR" altLang="en-US" dirty="0"/>
              <a:t>가로 부분을 행</a:t>
            </a:r>
            <a:r>
              <a:rPr lang="en-US" altLang="ko-KR" dirty="0"/>
              <a:t>(row)</a:t>
            </a:r>
            <a:r>
              <a:rPr lang="ko-KR" altLang="en-US" dirty="0"/>
              <a:t>라고 부름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F5D00-F2F9-07D8-17AB-26F126D7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2" y="4156190"/>
            <a:ext cx="6141358" cy="20816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04B42-FCF6-09D2-5863-099719AC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73" y="4281400"/>
            <a:ext cx="4833425" cy="191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788CF-94D8-24CB-C6B2-C6E88185B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3EEDE-543A-08FA-F4F4-47CE72F54006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 err="1">
                <a:solidFill>
                  <a:schemeClr val="bg1"/>
                </a:solidFill>
                <a:latin typeface="Malgun Gothic (Body)"/>
                <a:cs typeface="Arial" pitchFamily="34" charset="0"/>
              </a:rPr>
              <a:t>행렬곱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2DD5D-E273-D859-53FA-F7A8FFE0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7" y="3559585"/>
            <a:ext cx="3814193" cy="1210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DE87BC-A2C3-BAAE-15FE-1FAF9DCD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72" y="3429000"/>
            <a:ext cx="8016917" cy="1539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49AFA-01A8-818C-A9B6-34E44C962884}"/>
              </a:ext>
            </a:extLst>
          </p:cNvPr>
          <p:cNvSpPr txBox="1"/>
          <p:nvPr/>
        </p:nvSpPr>
        <p:spPr>
          <a:xfrm>
            <a:off x="505102" y="1237772"/>
            <a:ext cx="1093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데이터과학의 관점에서 행렬은 데이터들이 </a:t>
            </a:r>
            <a:r>
              <a:rPr lang="ko-KR" altLang="en-US" dirty="0" err="1"/>
              <a:t>모여있는</a:t>
            </a:r>
            <a:r>
              <a:rPr lang="ko-KR" altLang="en-US" dirty="0"/>
              <a:t> 표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행렬곱은</a:t>
            </a:r>
            <a:r>
              <a:rPr lang="ko-KR" altLang="en-US" dirty="0"/>
              <a:t> 하나의 표와 또 다른 표를 이용해서 새로운 의미가 있는 표를 만들어내는 계산방법임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459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3EDD3-23DF-C829-BEDF-7BDDF6731055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 err="1">
                <a:solidFill>
                  <a:schemeClr val="bg1"/>
                </a:solidFill>
                <a:latin typeface="Malgun Gothic (Body)"/>
                <a:cs typeface="Arial" pitchFamily="34" charset="0"/>
              </a:rPr>
              <a:t>행렬곱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예제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68834-283A-CFBD-76ED-8F01FB16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96" y="2059769"/>
            <a:ext cx="3010320" cy="1181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5F0152-4FA0-68AA-35E9-8C2A3A43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749" y="2059769"/>
            <a:ext cx="5555835" cy="1181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130321-218D-A6F0-9079-1F58AD8E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48" y="4663279"/>
            <a:ext cx="3696216" cy="1066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FFED56-91BA-835D-7793-F738F6964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466" y="4663279"/>
            <a:ext cx="707195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3A287-4E34-D6B5-D683-7C0059B6DFC6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Recap) </a:t>
            </a:r>
            <a:r>
              <a:rPr lang="ko-KR" altLang="en-US" sz="2800" dirty="0" err="1">
                <a:solidFill>
                  <a:schemeClr val="bg1"/>
                </a:solidFill>
                <a:latin typeface="Malgun Gothic (Body)"/>
                <a:cs typeface="Arial" pitchFamily="34" charset="0"/>
              </a:rPr>
              <a:t>퍼셉트론과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 딥러닝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1026" name="Picture 2" descr="34편] 딥러닝의 기초 - 다층 퍼셉트론(Multi-Layer Perceptron; MLP) : 네이버 블로그">
            <a:extLst>
              <a:ext uri="{FF2B5EF4-FFF2-40B4-BE49-F238E27FC236}">
                <a16:creationId xmlns:a16="http://schemas.microsoft.com/office/drawing/2014/main" id="{092480B2-11AC-DA66-FBB9-F0372055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35" y="2080240"/>
            <a:ext cx="5080532" cy="2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퍼셉트론 — 딥러닝 개론 및 연습 documentation">
            <a:extLst>
              <a:ext uri="{FF2B5EF4-FFF2-40B4-BE49-F238E27FC236}">
                <a16:creationId xmlns:a16="http://schemas.microsoft.com/office/drawing/2014/main" id="{FDA7B2CB-4818-5587-FF3D-E53AAE29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9" y="2384119"/>
            <a:ext cx="4914076" cy="20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5CFB4-475E-AC28-86CA-175E3BCF5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EB1D7-8DC4-5572-4A27-88257BB7589B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 err="1">
                <a:solidFill>
                  <a:schemeClr val="bg1"/>
                </a:solidFill>
                <a:latin typeface="Malgun Gothic (Body)"/>
                <a:cs typeface="Arial" pitchFamily="34" charset="0"/>
              </a:rPr>
              <a:t>딥러닝은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 사실 </a:t>
            </a:r>
            <a:r>
              <a:rPr lang="ko-KR" altLang="en-US" sz="2800" dirty="0" err="1">
                <a:solidFill>
                  <a:schemeClr val="bg1"/>
                </a:solidFill>
                <a:latin typeface="Malgun Gothic (Body)"/>
                <a:cs typeface="Arial" pitchFamily="34" charset="0"/>
              </a:rPr>
              <a:t>행렬곱이였다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D08C1-6D56-C534-16AA-59726FFD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95" y="1276538"/>
            <a:ext cx="4591195" cy="26558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F7B83C-89B5-F18B-AB23-267E176DB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50" y="3932431"/>
            <a:ext cx="4492240" cy="10863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0E3C0B-BDA0-79FB-D161-25D6B6454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87" y="5058242"/>
            <a:ext cx="3243966" cy="523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4CE00-ACBD-AAB0-D3C7-61B91364E45C}"/>
              </a:ext>
            </a:extLst>
          </p:cNvPr>
          <p:cNvSpPr txBox="1"/>
          <p:nvPr/>
        </p:nvSpPr>
        <p:spPr>
          <a:xfrm>
            <a:off x="505102" y="1237772"/>
            <a:ext cx="5443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컴퓨터 내에서 딥러닝 연산은 입력 데이터와 가중치 </a:t>
            </a:r>
            <a:r>
              <a:rPr lang="ko-KR" altLang="en-US" dirty="0" err="1"/>
              <a:t>행렬간의</a:t>
            </a:r>
            <a:r>
              <a:rPr lang="ko-KR" altLang="en-US" dirty="0"/>
              <a:t> 곱으로 이루어짐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이를 여러 번 거치면 레이어가 여러 개 쌓여진 딥러닝 구조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752B6-6258-E633-84D7-49D0E1FA1739}"/>
              </a:ext>
            </a:extLst>
          </p:cNvPr>
          <p:cNvSpPr txBox="1"/>
          <p:nvPr/>
        </p:nvSpPr>
        <p:spPr>
          <a:xfrm>
            <a:off x="7686391" y="1409788"/>
            <a:ext cx="56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C000"/>
                </a:solidFill>
              </a:rPr>
              <a:t>w1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BB68D-5F06-AFA2-D80B-1B6E201C34CD}"/>
              </a:ext>
            </a:extLst>
          </p:cNvPr>
          <p:cNvSpPr txBox="1"/>
          <p:nvPr/>
        </p:nvSpPr>
        <p:spPr>
          <a:xfrm>
            <a:off x="7802034" y="1789259"/>
            <a:ext cx="56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C000"/>
                </a:solidFill>
              </a:rPr>
              <a:t>w2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3D6A6-632F-9FAB-8000-028AFC6E3D41}"/>
              </a:ext>
            </a:extLst>
          </p:cNvPr>
          <p:cNvSpPr txBox="1"/>
          <p:nvPr/>
        </p:nvSpPr>
        <p:spPr>
          <a:xfrm>
            <a:off x="8150275" y="2131347"/>
            <a:ext cx="56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C000"/>
                </a:solidFill>
              </a:rPr>
              <a:t>w3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7C9BE-AED4-DD64-7980-8331316208BB}"/>
              </a:ext>
            </a:extLst>
          </p:cNvPr>
          <p:cNvSpPr txBox="1"/>
          <p:nvPr/>
        </p:nvSpPr>
        <p:spPr>
          <a:xfrm>
            <a:off x="6906285" y="1690674"/>
            <a:ext cx="56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</a:rPr>
              <a:t>w4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1AA04-48F9-B809-E1BE-1567092732B2}"/>
              </a:ext>
            </a:extLst>
          </p:cNvPr>
          <p:cNvSpPr txBox="1"/>
          <p:nvPr/>
        </p:nvSpPr>
        <p:spPr>
          <a:xfrm>
            <a:off x="7118181" y="2185812"/>
            <a:ext cx="56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</a:rPr>
              <a:t>w5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B04E6-2803-0BC7-847E-64838FFAEF5B}"/>
              </a:ext>
            </a:extLst>
          </p:cNvPr>
          <p:cNvSpPr txBox="1"/>
          <p:nvPr/>
        </p:nvSpPr>
        <p:spPr>
          <a:xfrm>
            <a:off x="7679496" y="2604484"/>
            <a:ext cx="56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</a:rPr>
              <a:t>w6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9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40D3D-DEE5-35DE-53A4-34781208D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7F8272-5D06-B779-2271-AF1B0501D736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Recap)</a:t>
            </a:r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 그래프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B205A7-46A4-57A4-F2DD-42CBDCD5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01" y="4062249"/>
            <a:ext cx="9348238" cy="21846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9C8846-7AC5-5CEA-0108-07ECD31B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1379"/>
            <a:ext cx="3118560" cy="2812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670403-BD57-F954-A87D-FE128D9B202C}"/>
              </a:ext>
            </a:extLst>
          </p:cNvPr>
          <p:cNvSpPr txBox="1"/>
          <p:nvPr/>
        </p:nvSpPr>
        <p:spPr>
          <a:xfrm>
            <a:off x="505102" y="1237772"/>
            <a:ext cx="5443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그래프는 연결성을 바탕으로 한 데이터 구조임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노드</a:t>
            </a:r>
            <a:r>
              <a:rPr lang="en-US" altLang="ko-KR" dirty="0"/>
              <a:t>(</a:t>
            </a:r>
            <a:r>
              <a:rPr lang="ko-KR" altLang="en-US" dirty="0"/>
              <a:t>점</a:t>
            </a:r>
            <a:r>
              <a:rPr lang="en-US" altLang="ko-KR" dirty="0"/>
              <a:t>), </a:t>
            </a:r>
            <a:r>
              <a:rPr lang="ko-KR" altLang="en-US" dirty="0" err="1"/>
              <a:t>엣지</a:t>
            </a:r>
            <a:r>
              <a:rPr lang="en-US" altLang="ko-KR" dirty="0"/>
              <a:t>(</a:t>
            </a:r>
            <a:r>
              <a:rPr lang="ko-KR" altLang="en-US" dirty="0"/>
              <a:t>선</a:t>
            </a:r>
            <a:r>
              <a:rPr lang="en-US" altLang="ko-KR" dirty="0"/>
              <a:t>) </a:t>
            </a:r>
            <a:r>
              <a:rPr lang="ko-KR" altLang="en-US" dirty="0"/>
              <a:t>으로 이루어져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029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5389C-04D2-9932-A9B4-68DFDC48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5087BB-80F8-872B-B406-FD6173E03DA3}"/>
              </a:ext>
            </a:extLst>
          </p:cNvPr>
          <p:cNvSpPr txBox="1"/>
          <p:nvPr/>
        </p:nvSpPr>
        <p:spPr>
          <a:xfrm>
            <a:off x="190502" y="114302"/>
            <a:ext cx="981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solidFill>
                  <a:schemeClr val="bg1"/>
                </a:solidFill>
                <a:latin typeface="Malgun Gothic (Body)"/>
                <a:cs typeface="Arial" pitchFamily="34" charset="0"/>
              </a:rPr>
              <a:t>인접행렬</a:t>
            </a:r>
            <a:endParaRPr lang="en-US" altLang="ko-KR" sz="2800" dirty="0">
              <a:solidFill>
                <a:schemeClr val="bg1"/>
              </a:solidFill>
              <a:latin typeface="Malgun Gothic (Body)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B591E5-B99D-B890-0B75-81F60A6C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82" y="4028215"/>
            <a:ext cx="6762709" cy="2020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3DE45-B44D-652D-0A0D-6B5D198F1C6F}"/>
              </a:ext>
            </a:extLst>
          </p:cNvPr>
          <p:cNvSpPr txBox="1"/>
          <p:nvPr/>
        </p:nvSpPr>
        <p:spPr>
          <a:xfrm>
            <a:off x="505102" y="1237772"/>
            <a:ext cx="11001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인접행렬은 그래프의 연결구조를 행렬의 형태로 표현한 데이터임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자신과 연결되어 있으면 </a:t>
            </a:r>
            <a:r>
              <a:rPr lang="en-US" altLang="ko-KR" dirty="0"/>
              <a:t>1, </a:t>
            </a:r>
            <a:r>
              <a:rPr lang="ko-KR" altLang="en-US" dirty="0"/>
              <a:t>연결되어 있지 않으면 </a:t>
            </a:r>
            <a:r>
              <a:rPr lang="en-US" altLang="ko-KR" dirty="0"/>
              <a:t>0</a:t>
            </a:r>
            <a:r>
              <a:rPr lang="ko-KR" altLang="en-US" dirty="0"/>
              <a:t>을 저장함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96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318</Words>
  <Application>Microsoft Office PowerPoint</Application>
  <PresentationFormat>와이드스크린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Malgun Gothic (Body)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서진호</dc:creator>
  <cp:lastModifiedBy>- 양호찬 FKII</cp:lastModifiedBy>
  <cp:revision>81</cp:revision>
  <dcterms:created xsi:type="dcterms:W3CDTF">2024-07-01T13:03:41Z</dcterms:created>
  <dcterms:modified xsi:type="dcterms:W3CDTF">2025-05-09T07:24:55Z</dcterms:modified>
</cp:coreProperties>
</file>