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73" r:id="rId7"/>
    <p:sldId id="260" r:id="rId8"/>
    <p:sldId id="262" r:id="rId9"/>
    <p:sldId id="268" r:id="rId10"/>
    <p:sldId id="269" r:id="rId11"/>
    <p:sldId id="270" r:id="rId12"/>
    <p:sldId id="272" r:id="rId13"/>
    <p:sldId id="274" r:id="rId14"/>
    <p:sldId id="263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84434" autoAdjust="0"/>
  </p:normalViewPr>
  <p:slideViewPr>
    <p:cSldViewPr snapToGrid="0">
      <p:cViewPr varScale="1">
        <p:scale>
          <a:sx n="101" d="100"/>
          <a:sy n="101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5BDA-B952-4F47-B4FB-179F70C07D3F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C4516-081E-4627-8086-EC4067AA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1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7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1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2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2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2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1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1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F6C8D-4EA6-4E12-925F-8ECD515E9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CD259-63FC-4D6E-A70D-805BE4FDE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338DC-D979-4989-B41E-AE8D749D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1AC8-E869-47B3-B871-9788DF47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BC0A7-10BA-4596-B094-A7BA381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7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66275-34C8-481B-AA6B-782251B7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79525-F1A7-41FE-9BE8-263C5F384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D4B09-AF29-4451-9FEB-1D858BDC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E9B3-14F5-4D25-8CCA-57766610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096F3-850C-417F-B775-C37CB45F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0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77A47-41D1-443D-96FB-C65B67C43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A974D-9B68-480A-8D11-773EDE1B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CD3B8-EDD8-4845-8B9B-1F7B52A9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2731D-23C5-44C6-A4A3-272FECB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16654-3567-40C3-AFDC-E4B6DA52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724A-C265-4192-BDE5-C6F392A9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581AE-DB39-405E-B1D3-B212C297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C7F55-6D25-427F-8260-A559059C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06DB5-9A30-410D-BDC7-2CAFDF8A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A73E1-E083-42FF-BB58-E343D833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0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E935B-0421-40B5-BD6D-E7062C92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82C51-BC47-451B-B2ED-3F738525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2D3E6-8F0F-43AC-ADF3-7FC1F630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96111-5C67-407D-80C5-6B954A22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83EB2-CDB1-47BC-A785-5732556A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5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96C3B-40E1-4864-9E0F-241318BB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4B6D8-CF29-4C03-923B-29E3619AA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AEF4C-C044-44F3-A04E-0405615E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71ED2-5B60-4582-A408-3329EE82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F3B8A-CF80-4504-9B22-8B4D90DE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0DDC4-7940-4AA2-B181-67D18185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301D7-6952-48F2-8D14-3828D4C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24E2A-8257-47F0-AF41-4EE6535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4C25A-68A6-4CB5-8FBD-472D40EA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F93E9A-20CD-4EB6-BF5D-B5B26A965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53114-4433-4E66-ADC8-C760A7F21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13516-2B0A-43BE-8733-77C7BCE8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A01E2-2846-4B09-80F2-9F9E272B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B51B0-1CB2-4672-BE73-4F5E6704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0C1B2-3CD8-41F4-B587-95F3AC9A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790D6D-5C7A-4875-AA15-3BB23031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F2314-D4F1-4924-BB13-BDA2D1AE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ADEDC-5346-4319-81B4-E0CC8D5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45F51-09FF-48E1-9ECA-BDFC2E47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80C770-AED3-4248-A430-11E2350D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1B5D3-6E9B-49A4-9C26-B3EC79B1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E45A2-8072-4FC0-A62F-DC4E0B36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B4971-E82F-4F0C-87B6-92EAD46E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A99F1-A34F-4228-906C-4112229E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C4F08-03A8-465E-9BCA-D3CC4EA9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9ED33-102C-4C5E-8C8E-A8B30B5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7653-7933-4E2C-BF05-1E34A577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519CC-E1E1-4BBB-9F37-4594452F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8314F3-2AE4-477A-9189-C3E781D5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81D56-8DFA-4FD7-958B-1A8A4E73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91095-BE74-4A99-9FBF-B054285B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0B1C0-19E0-4F59-BB90-9485E92C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FE519-1BB3-4F2F-ADFF-16D44E9F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C6D55-1824-4420-B354-0B4AA7F5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97170-1C69-424B-96F3-A22ED741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C2C91-956B-4FDD-91BC-25451AA0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3DF6-D89E-4EFE-99E1-F666A91103E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1130C-878A-4160-B2BA-6ED8EF54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F015F-6875-4F77-AB06-EAFADF64A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9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3BECE-F238-4B4E-8D87-3CD03C1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나만의 인공세포 만들기</a:t>
            </a:r>
            <a:br>
              <a:rPr lang="en-US" altLang="ko-KR" b="1" dirty="0"/>
            </a:br>
            <a:r>
              <a:rPr lang="ko-KR" altLang="en-US" sz="3000" dirty="0"/>
              <a:t>일반인을 위한 인공지능 세미나</a:t>
            </a:r>
            <a:endParaRPr lang="ko-KR" altLang="en-US" sz="3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23234-980E-4FEF-B39D-561C6627A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김운기</a:t>
            </a:r>
            <a:endParaRPr lang="en-US" altLang="ko-KR" dirty="0"/>
          </a:p>
          <a:p>
            <a:r>
              <a:rPr lang="en-US" altLang="ko-KR" dirty="0" err="1"/>
              <a:t>dnsrl1753@gmail.com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829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95581-504F-46BB-9D29-52D84B7D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네트워크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8860F-74B8-4253-8B0E-43C96631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레이어들을 엄청나게 많이 쌓으면 </a:t>
            </a:r>
            <a:r>
              <a:rPr lang="ko-KR" altLang="en-US" dirty="0" err="1"/>
              <a:t>딥러닝</a:t>
            </a:r>
            <a:r>
              <a:rPr lang="ko-KR" altLang="en-US" dirty="0"/>
              <a:t> 기본 구조가 완성</a:t>
            </a:r>
            <a:endParaRPr lang="en-US" altLang="ko-KR" dirty="0"/>
          </a:p>
          <a:p>
            <a:r>
              <a:rPr lang="ko-KR" altLang="en-US" dirty="0"/>
              <a:t>대개 세포가 천만개가 넘어가게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39AFEFB2-0051-4386-96F3-8CF64C899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5" b="4674"/>
          <a:stretch/>
        </p:blipFill>
        <p:spPr bwMode="auto">
          <a:xfrm>
            <a:off x="385762" y="3033712"/>
            <a:ext cx="11420475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7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6CC2A-99BE-4125-8428-318635C4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학습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AE4A8-899E-4D79-89BB-B4EF08CC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학습이란 각 세포 하나에 있는 곱셈</a:t>
            </a:r>
            <a:r>
              <a:rPr lang="en-US" altLang="ko-KR" dirty="0"/>
              <a:t>(w)</a:t>
            </a:r>
            <a:r>
              <a:rPr lang="ko-KR" altLang="en-US" dirty="0"/>
              <a:t>와 덧셈</a:t>
            </a:r>
            <a:r>
              <a:rPr lang="en-US" altLang="ko-KR" dirty="0"/>
              <a:t>(b) </a:t>
            </a:r>
            <a:r>
              <a:rPr lang="ko-KR" altLang="en-US" dirty="0"/>
              <a:t>변수를 </a:t>
            </a:r>
            <a:endParaRPr lang="en-US" altLang="ko-KR" dirty="0"/>
          </a:p>
          <a:p>
            <a:r>
              <a:rPr lang="ko-KR" altLang="en-US" dirty="0"/>
              <a:t>적절한 값으로 찾아가는 것</a:t>
            </a:r>
            <a:endParaRPr lang="en-US" altLang="ko-KR" dirty="0"/>
          </a:p>
          <a:p>
            <a:r>
              <a:rPr lang="ko-KR" altLang="en-US" dirty="0"/>
              <a:t>어떻게</a:t>
            </a:r>
            <a:r>
              <a:rPr lang="en-US" altLang="ko-KR" dirty="0"/>
              <a:t>? </a:t>
            </a:r>
            <a:r>
              <a:rPr lang="ko-KR" altLang="en-US" dirty="0"/>
              <a:t>목표와 방향만 있으면 가능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13" name="Picture 2" descr="ì¸ê³µì ê²½ë§ì ëí ì´ë¯¸ì§ ê²ìê²°ê³¼">
            <a:extLst>
              <a:ext uri="{FF2B5EF4-FFF2-40B4-BE49-F238E27FC236}">
                <a16:creationId xmlns:a16="http://schemas.microsoft.com/office/drawing/2014/main" id="{8EF0D803-E1A4-4F34-B39E-450BE0B79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498554" y="3429000"/>
            <a:ext cx="3194891" cy="18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62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D9C05-0E3E-4D75-BB12-19963FCD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목표 </a:t>
            </a:r>
            <a:r>
              <a:rPr lang="en-US" altLang="ko-KR" dirty="0"/>
              <a:t>== </a:t>
            </a:r>
            <a:r>
              <a:rPr lang="ko-KR" altLang="en-US" dirty="0"/>
              <a:t>오차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390DE-11BE-44E2-8B94-8AA221D6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우리가 정답을 알고 있다면</a:t>
            </a:r>
            <a:endParaRPr lang="en-US" altLang="ko-KR" dirty="0"/>
          </a:p>
          <a:p>
            <a:r>
              <a:rPr lang="ko-KR" altLang="en-US" dirty="0" err="1"/>
              <a:t>예측값과</a:t>
            </a:r>
            <a:r>
              <a:rPr lang="ko-KR" altLang="en-US" dirty="0"/>
              <a:t> 정답의 차이를 통해 오차를 구할 수 있고</a:t>
            </a:r>
            <a:endParaRPr lang="en-US" altLang="ko-KR" dirty="0"/>
          </a:p>
          <a:p>
            <a:r>
              <a:rPr lang="ko-KR" altLang="en-US" dirty="0"/>
              <a:t>이 차이가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되는것이</a:t>
            </a:r>
            <a:r>
              <a:rPr lang="ko-KR" altLang="en-US" dirty="0"/>
              <a:t> 목표가 됩니다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ko-KR" altLang="en-US" b="1" dirty="0"/>
              <a:t>차이의 </a:t>
            </a:r>
            <a:r>
              <a:rPr lang="ko-KR" altLang="en-US" b="1" dirty="0" err="1"/>
              <a:t>제곱</a:t>
            </a:r>
            <a:r>
              <a:rPr lang="ko-KR" altLang="en-US" dirty="0" err="1"/>
              <a:t>값이</a:t>
            </a:r>
            <a:r>
              <a:rPr lang="ko-KR" altLang="en-US" b="1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되는것을</a:t>
            </a:r>
            <a:r>
              <a:rPr lang="ko-KR" altLang="en-US" dirty="0"/>
              <a:t> 목표로 합니다</a:t>
            </a:r>
            <a:endParaRPr lang="en-US" altLang="ko-KR" dirty="0"/>
          </a:p>
        </p:txBody>
      </p:sp>
      <p:pic>
        <p:nvPicPr>
          <p:cNvPr id="4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A2E065E0-973E-4ED0-BB03-B690510BA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8" t="26632" b="26460"/>
          <a:stretch/>
        </p:blipFill>
        <p:spPr bwMode="auto">
          <a:xfrm>
            <a:off x="3924301" y="4295775"/>
            <a:ext cx="16192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523F64C-FFBD-47F6-8EA9-AE7552F085B3}"/>
              </a:ext>
            </a:extLst>
          </p:cNvPr>
          <p:cNvSpPr/>
          <p:nvPr/>
        </p:nvSpPr>
        <p:spPr>
          <a:xfrm>
            <a:off x="6800850" y="4557712"/>
            <a:ext cx="601663" cy="601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633947-24B6-4337-8125-83D94B1A7AA1}"/>
              </a:ext>
            </a:extLst>
          </p:cNvPr>
          <p:cNvSpPr/>
          <p:nvPr/>
        </p:nvSpPr>
        <p:spPr>
          <a:xfrm>
            <a:off x="4410076" y="4729955"/>
            <a:ext cx="495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614D5-142A-41A4-A4D7-974849B06257}"/>
              </a:ext>
            </a:extLst>
          </p:cNvPr>
          <p:cNvSpPr/>
          <p:nvPr/>
        </p:nvSpPr>
        <p:spPr>
          <a:xfrm>
            <a:off x="6854031" y="4729955"/>
            <a:ext cx="495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3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E6AD9-9D2E-4786-BF57-D5F1BAAB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방향 </a:t>
            </a:r>
            <a:r>
              <a:rPr lang="en-US" altLang="ko-KR" dirty="0"/>
              <a:t>== </a:t>
            </a:r>
            <a:r>
              <a:rPr lang="ko-KR" altLang="en-US" dirty="0"/>
              <a:t>경사도</a:t>
            </a:r>
            <a:r>
              <a:rPr lang="en-US" altLang="ko-KR" dirty="0"/>
              <a:t>(</a:t>
            </a:r>
            <a:r>
              <a:rPr lang="ko-KR" altLang="en-US" dirty="0"/>
              <a:t>미분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F7F7D0-FEC1-4DF8-BB96-D9E5AFE04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/>
                  <a:t>딥러닝은 곱셈과 덧셈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및 일부 변형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이루어지기 때문에</a:t>
                </a:r>
                <a:endParaRPr lang="en-US" altLang="ko-KR" dirty="0"/>
              </a:p>
              <a:p>
                <a:r>
                  <a:rPr lang="ko-KR" altLang="en-US" dirty="0"/>
                  <a:t>미분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 계산 가능합니다</a:t>
                </a:r>
                <a:endParaRPr lang="en-US" altLang="ko-KR" dirty="0"/>
              </a:p>
              <a:p>
                <a:r>
                  <a:rPr lang="ko-KR" altLang="en-US" dirty="0"/>
                  <a:t>이 그래프 위에 구슬을 </a:t>
                </a:r>
                <a:r>
                  <a:rPr lang="ko-KR" altLang="en-US" dirty="0" err="1"/>
                  <a:t>올려두는</a:t>
                </a:r>
                <a:r>
                  <a:rPr lang="ko-KR" altLang="en-US" dirty="0"/>
                  <a:t> 상황과 동일합니다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F7F7D0-FEC1-4DF8-BB96-D9E5AFE04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ì´ì°¨í¨ìì ëí ì´ë¯¸ì§ ê²ìê²°ê³¼">
            <a:extLst>
              <a:ext uri="{FF2B5EF4-FFF2-40B4-BE49-F238E27FC236}">
                <a16:creationId xmlns:a16="http://schemas.microsoft.com/office/drawing/2014/main" id="{BCE40475-C708-4790-8AB3-0BF632FEB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0149"/>
          <a:stretch/>
        </p:blipFill>
        <p:spPr bwMode="auto">
          <a:xfrm>
            <a:off x="4524374" y="4001294"/>
            <a:ext cx="3143252" cy="28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83D640-FFE4-4ECD-A2C6-F553FA3FDA8A}"/>
              </a:ext>
            </a:extLst>
          </p:cNvPr>
          <p:cNvSpPr/>
          <p:nvPr/>
        </p:nvSpPr>
        <p:spPr>
          <a:xfrm>
            <a:off x="5305425" y="4076700"/>
            <a:ext cx="21145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= L = </a:t>
            </a:r>
            <a:r>
              <a:rPr lang="ko-KR" altLang="en-US" dirty="0">
                <a:solidFill>
                  <a:schemeClr val="tx1"/>
                </a:solidFill>
              </a:rPr>
              <a:t>차이의 제곱</a:t>
            </a:r>
          </a:p>
        </p:txBody>
      </p:sp>
    </p:spTree>
    <p:extLst>
      <p:ext uri="{BB962C8B-B14F-4D97-AF65-F5344CB8AC3E}">
        <p14:creationId xmlns:p14="http://schemas.microsoft.com/office/powerpoint/2010/main" val="9562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F14C-0084-4893-B3ED-3F693EDF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적용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B9259-6D2B-46C3-A6EF-092CF207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w=b=0 </a:t>
            </a:r>
            <a:r>
              <a:rPr lang="ko-KR" altLang="en-US" sz="2400" dirty="0"/>
              <a:t>인 세포 하나에 </a:t>
            </a:r>
            <a:r>
              <a:rPr lang="en-US" altLang="ko-KR" sz="2400" dirty="0"/>
              <a:t>x=1, y=1 </a:t>
            </a:r>
            <a:r>
              <a:rPr lang="ko-KR" altLang="en-US" sz="2400" dirty="0" err="1"/>
              <a:t>입력시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w</a:t>
            </a:r>
            <a:r>
              <a:rPr lang="ko-KR" altLang="en-US" sz="2400" dirty="0"/>
              <a:t>변화량 </a:t>
            </a:r>
            <a:r>
              <a:rPr lang="en-US" altLang="ko-KR" sz="2400" dirty="0"/>
              <a:t>= </a:t>
            </a:r>
            <a:r>
              <a:rPr lang="ko-KR" altLang="en-US" sz="2400" dirty="0" err="1"/>
              <a:t>학습률</a:t>
            </a:r>
            <a:r>
              <a:rPr lang="ko-KR" altLang="en-US" sz="2400" dirty="0"/>
              <a:t> </a:t>
            </a:r>
            <a:r>
              <a:rPr lang="en-US" altLang="ko-KR" sz="2400" dirty="0"/>
              <a:t>* x * </a:t>
            </a:r>
            <a:r>
              <a:rPr lang="ko-KR" altLang="en-US" sz="2400" dirty="0"/>
              <a:t>오차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0.5 * 1 * 1 = 0.5</a:t>
            </a:r>
          </a:p>
          <a:p>
            <a:r>
              <a:rPr lang="en-US" altLang="ko-KR" sz="2400" dirty="0"/>
              <a:t>b</a:t>
            </a:r>
            <a:r>
              <a:rPr lang="ko-KR" altLang="en-US" sz="2400" dirty="0"/>
              <a:t>변화량 </a:t>
            </a:r>
            <a:r>
              <a:rPr lang="en-US" altLang="ko-KR" sz="2400" dirty="0"/>
              <a:t>= </a:t>
            </a:r>
            <a:r>
              <a:rPr lang="ko-KR" altLang="en-US" sz="2400" dirty="0" err="1"/>
              <a:t>학습률</a:t>
            </a:r>
            <a:r>
              <a:rPr lang="ko-KR" altLang="en-US" sz="2400" dirty="0"/>
              <a:t> </a:t>
            </a:r>
            <a:r>
              <a:rPr lang="en-US" altLang="ko-KR" sz="2400" dirty="0"/>
              <a:t>* </a:t>
            </a:r>
            <a:r>
              <a:rPr lang="ko-KR" altLang="en-US" sz="2400" dirty="0"/>
              <a:t>오차 </a:t>
            </a:r>
            <a:r>
              <a:rPr lang="en-US" altLang="ko-KR" sz="2400" dirty="0"/>
              <a:t>= 0.5 * 1 = 0.5</a:t>
            </a:r>
            <a:endParaRPr lang="ko-KR" altLang="en-US" sz="2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86DDDDC-5AA1-43F7-AE78-38CB0015F03C}"/>
              </a:ext>
            </a:extLst>
          </p:cNvPr>
          <p:cNvGrpSpPr/>
          <p:nvPr/>
        </p:nvGrpSpPr>
        <p:grpSpPr>
          <a:xfrm>
            <a:off x="2709863" y="2320925"/>
            <a:ext cx="6772273" cy="2600326"/>
            <a:chOff x="2709863" y="2320925"/>
            <a:chExt cx="6772273" cy="260032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2F37E1C-54B9-4BEB-A089-D1397AD7F993}"/>
                </a:ext>
              </a:extLst>
            </p:cNvPr>
            <p:cNvGrpSpPr/>
            <p:nvPr/>
          </p:nvGrpSpPr>
          <p:grpSpPr>
            <a:xfrm>
              <a:off x="2709863" y="2320925"/>
              <a:ext cx="6772273" cy="1701800"/>
              <a:chOff x="4581527" y="681037"/>
              <a:chExt cx="6772273" cy="1701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6CA1152-AF32-4E00-B72D-E386E700B0F1}"/>
                  </a:ext>
                </a:extLst>
              </p:cNvPr>
              <p:cNvSpPr/>
              <p:nvPr/>
            </p:nvSpPr>
            <p:spPr>
              <a:xfrm>
                <a:off x="6429376" y="681038"/>
                <a:ext cx="1228725" cy="923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w(0) </a:t>
                </a:r>
              </a:p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b(0)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4F58F9-0D6B-42C8-9E7C-CA107BA98165}"/>
                  </a:ext>
                </a:extLst>
              </p:cNvPr>
              <p:cNvSpPr/>
              <p:nvPr/>
            </p:nvSpPr>
            <p:spPr>
              <a:xfrm>
                <a:off x="4581527" y="681037"/>
                <a:ext cx="1228724" cy="9239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x(1)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21F3740-2FE8-4447-8FD4-B5F32367022B}"/>
                  </a:ext>
                </a:extLst>
              </p:cNvPr>
              <p:cNvSpPr/>
              <p:nvPr/>
            </p:nvSpPr>
            <p:spPr>
              <a:xfrm>
                <a:off x="8277226" y="681038"/>
                <a:ext cx="1228725" cy="923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</a:rPr>
                  <a:t>y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예측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(0)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80EEE55-FDB1-4CDE-AFC7-3C04E0763DFD}"/>
                  </a:ext>
                </a:extLst>
              </p:cNvPr>
              <p:cNvSpPr/>
              <p:nvPr/>
            </p:nvSpPr>
            <p:spPr>
              <a:xfrm>
                <a:off x="10125076" y="681037"/>
                <a:ext cx="1228724" cy="9239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</a:rPr>
                  <a:t>y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참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(1)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58F78F8-14CA-4EF5-BE63-C71E766F3556}"/>
                  </a:ext>
                </a:extLst>
              </p:cNvPr>
              <p:cNvCxnSpPr>
                <a:stCxn id="10" idx="3"/>
                <a:endCxn id="12" idx="1"/>
              </p:cNvCxnSpPr>
              <p:nvPr/>
            </p:nvCxnSpPr>
            <p:spPr>
              <a:xfrm>
                <a:off x="7658101" y="1143001"/>
                <a:ext cx="619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2EAA8058-3442-4603-A0FA-CF61AF82145F}"/>
                  </a:ext>
                </a:extLst>
              </p:cNvPr>
              <p:cNvCxnSpPr>
                <a:cxnSpLocks/>
                <a:stCxn id="11" idx="3"/>
                <a:endCxn id="10" idx="1"/>
              </p:cNvCxnSpPr>
              <p:nvPr/>
            </p:nvCxnSpPr>
            <p:spPr>
              <a:xfrm>
                <a:off x="5810251" y="1143000"/>
                <a:ext cx="61912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화살표: 아래쪽 15">
                <a:extLst>
                  <a:ext uri="{FF2B5EF4-FFF2-40B4-BE49-F238E27FC236}">
                    <a16:creationId xmlns:a16="http://schemas.microsoft.com/office/drawing/2014/main" id="{5275E129-3128-460F-A3DE-E2BBDC15F788}"/>
                  </a:ext>
                </a:extLst>
              </p:cNvPr>
              <p:cNvSpPr/>
              <p:nvPr/>
            </p:nvSpPr>
            <p:spPr>
              <a:xfrm>
                <a:off x="9658350" y="1143000"/>
                <a:ext cx="333375" cy="5476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C0E1C4-A3C0-439D-814F-A74132E98B2F}"/>
                  </a:ext>
                </a:extLst>
              </p:cNvPr>
              <p:cNvSpPr/>
              <p:nvPr/>
            </p:nvSpPr>
            <p:spPr>
              <a:xfrm>
                <a:off x="9277350" y="1701800"/>
                <a:ext cx="1162050" cy="681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오차</a:t>
                </a:r>
                <a:r>
                  <a:rPr lang="en-US" altLang="ko-KR" dirty="0"/>
                  <a:t>(1)</a:t>
                </a:r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DC1D7F-69D1-4F70-9268-EE5A7064219D}"/>
                </a:ext>
              </a:extLst>
            </p:cNvPr>
            <p:cNvSpPr/>
            <p:nvPr/>
          </p:nvSpPr>
          <p:spPr>
            <a:xfrm>
              <a:off x="4557711" y="3997326"/>
              <a:ext cx="1228725" cy="923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w(0.5) b(0.5)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C40CA74-8E9D-4885-A800-0DF74607FE40}"/>
                </a:ext>
              </a:extLst>
            </p:cNvPr>
            <p:cNvCxnSpPr>
              <a:stCxn id="10" idx="2"/>
              <a:endCxn id="22" idx="0"/>
            </p:cNvCxnSpPr>
            <p:nvPr/>
          </p:nvCxnSpPr>
          <p:spPr>
            <a:xfrm flipH="1">
              <a:off x="5172074" y="3244851"/>
              <a:ext cx="1" cy="752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7F7E0A-408D-4AE4-9047-AF3AE26E4538}"/>
                </a:ext>
              </a:extLst>
            </p:cNvPr>
            <p:cNvCxnSpPr>
              <a:stCxn id="17" idx="1"/>
            </p:cNvCxnSpPr>
            <p:nvPr/>
          </p:nvCxnSpPr>
          <p:spPr>
            <a:xfrm flipH="1" flipV="1">
              <a:off x="5172073" y="3682206"/>
              <a:ext cx="22336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04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69A7A-B876-40D3-ADCE-50D2A942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D2EFC-89F2-42FE-AB22-8BD0F472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레이어 </a:t>
            </a:r>
            <a:r>
              <a:rPr lang="ko-KR" altLang="en-US" dirty="0" err="1"/>
              <a:t>부터</a:t>
            </a:r>
            <a:r>
              <a:rPr lang="ko-KR" altLang="en-US" dirty="0"/>
              <a:t> 오차가 이전 레이어로 전달되면서 </a:t>
            </a:r>
            <a:endParaRPr lang="en-US" altLang="ko-KR" dirty="0"/>
          </a:p>
          <a:p>
            <a:r>
              <a:rPr lang="ko-KR" altLang="en-US" dirty="0"/>
              <a:t>레이어 별로 각각의 세포가 학습됩니다</a:t>
            </a:r>
          </a:p>
        </p:txBody>
      </p:sp>
      <p:pic>
        <p:nvPicPr>
          <p:cNvPr id="4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9D0BDB47-76BA-4496-91D7-A64BBEA6D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797175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5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0C475D-B9E1-45C2-8D04-2F615E04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코드 실습 </a:t>
            </a:r>
            <a:r>
              <a:rPr lang="en-US" altLang="ko-KR" sz="4000" dirty="0"/>
              <a:t>| </a:t>
            </a:r>
            <a:r>
              <a:rPr lang="ko-KR" altLang="en-US" sz="4000" dirty="0"/>
              <a:t>분류기</a:t>
            </a:r>
          </a:p>
        </p:txBody>
      </p:sp>
      <p:pic>
        <p:nvPicPr>
          <p:cNvPr id="1038" name="Picture 14" descr="êµ¬ê¸ colabì ëí ì´ë¯¸ì§ ê²ìê²°ê³¼">
            <a:extLst>
              <a:ext uri="{FF2B5EF4-FFF2-40B4-BE49-F238E27FC236}">
                <a16:creationId xmlns:a16="http://schemas.microsoft.com/office/drawing/2014/main" id="{11FF67C7-0614-4DD1-A01E-59E9CEAB1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790" y="4459667"/>
            <a:ext cx="1758252" cy="17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F93C6-A235-40BF-BC51-F1C4C396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사용할 컴퓨터 언어</a:t>
            </a:r>
            <a:endParaRPr lang="en-US" altLang="ko-KR" sz="2400" dirty="0"/>
          </a:p>
          <a:p>
            <a:r>
              <a:rPr lang="ko-KR" altLang="en-US" sz="2400" dirty="0" err="1"/>
              <a:t>케라스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딥러닝</a:t>
            </a:r>
            <a:r>
              <a:rPr lang="ko-KR" altLang="en-US" sz="2400" dirty="0"/>
              <a:t> 함수가 많이 들어있음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     (</a:t>
            </a:r>
            <a:r>
              <a:rPr lang="ko-KR" altLang="en-US" sz="2400" dirty="0" err="1"/>
              <a:t>텐서플로우</a:t>
            </a:r>
            <a:r>
              <a:rPr lang="ko-KR" altLang="en-US" sz="2400" dirty="0"/>
              <a:t> 라는 친구도 있어요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구글 </a:t>
            </a:r>
            <a:r>
              <a:rPr lang="en-US" altLang="ko-KR" sz="2400" dirty="0" err="1"/>
              <a:t>colab</a:t>
            </a:r>
            <a:r>
              <a:rPr lang="en-US" altLang="ko-KR" sz="2400" dirty="0"/>
              <a:t> : </a:t>
            </a:r>
            <a:r>
              <a:rPr lang="ko-KR" altLang="en-US" sz="2400" dirty="0"/>
              <a:t>구글에서 빌려주는 컴퓨터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     (</a:t>
            </a:r>
            <a:r>
              <a:rPr lang="ko-KR" altLang="en-US" sz="2400" dirty="0"/>
              <a:t>계정당 약 </a:t>
            </a:r>
            <a:r>
              <a:rPr lang="en-US" altLang="ko-KR" sz="2400" dirty="0"/>
              <a:t>100 </a:t>
            </a:r>
            <a:r>
              <a:rPr lang="ko-KR" altLang="en-US" sz="2400" dirty="0"/>
              <a:t>만원 가량 성능</a:t>
            </a:r>
            <a:r>
              <a:rPr lang="en-US" altLang="ko-KR" sz="2400" dirty="0"/>
              <a:t>)</a:t>
            </a:r>
          </a:p>
          <a:p>
            <a:endParaRPr lang="ko-KR" altLang="en-US" sz="2400" dirty="0"/>
          </a:p>
        </p:txBody>
      </p:sp>
      <p:pic>
        <p:nvPicPr>
          <p:cNvPr id="1030" name="Picture 6" descr="ì¼ë¼ì¤ì ëí ì´ë¯¸ì§ ê²ìê²°ê³¼">
            <a:extLst>
              <a:ext uri="{FF2B5EF4-FFF2-40B4-BE49-F238E27FC236}">
                <a16:creationId xmlns:a16="http://schemas.microsoft.com/office/drawing/2014/main" id="{21173190-6CAD-43CF-9B3D-8C449B47D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5" r="68993"/>
          <a:stretch/>
        </p:blipFill>
        <p:spPr bwMode="auto">
          <a:xfrm>
            <a:off x="9175511" y="2386895"/>
            <a:ext cx="1650810" cy="17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33472F46-5D3F-47BA-A92E-CAFE04AF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11" y="456359"/>
            <a:ext cx="1765864" cy="176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7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64CCF-C577-4065-94C4-E7A9D843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98651-DE18-487E-9FC3-3259C63C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24F1F-C900-498C-984A-022DDB074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7944"/>
            <a:ext cx="9144000" cy="4953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930A1D-2629-48A2-B6AA-0308E6B6B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2837656"/>
            <a:ext cx="5019675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4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F529-993A-4423-9E78-DDAAC4C9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DAEB3-FCAA-4A9E-B897-E6BD0DD7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무슨 생각으로 세미나를 하게 되었는지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(5) </a:t>
            </a:r>
            <a:r>
              <a:rPr lang="ko-KR" altLang="en-US" dirty="0"/>
              <a:t>인공지능이 </a:t>
            </a:r>
            <a:r>
              <a:rPr lang="ko-KR" altLang="en-US" dirty="0" err="1"/>
              <a:t>뭐고</a:t>
            </a:r>
            <a:r>
              <a:rPr lang="ko-KR" altLang="en-US" dirty="0"/>
              <a:t> 왜 알아야 하지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(8) </a:t>
            </a:r>
            <a:r>
              <a:rPr lang="ko-KR" altLang="en-US" dirty="0" err="1"/>
              <a:t>딥러닝</a:t>
            </a:r>
            <a:r>
              <a:rPr lang="ko-KR" altLang="en-US" dirty="0"/>
              <a:t> 원리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같이 해보는 예제들 </a:t>
            </a:r>
            <a:r>
              <a:rPr lang="en-US" altLang="ko-KR" dirty="0"/>
              <a:t>| </a:t>
            </a:r>
            <a:r>
              <a:rPr lang="ko-KR" altLang="en-US" dirty="0"/>
              <a:t>분류기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0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88AF2-6C42-4A4B-AB09-AB6232CF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인공지능이 </a:t>
            </a:r>
            <a:r>
              <a:rPr lang="ko-KR" altLang="en-US" dirty="0" err="1"/>
              <a:t>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FFED4-58AD-4232-967D-2C0A0CD0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인공지능에 대한 구체적인 학문적 정의는 아직 없음</a:t>
            </a:r>
            <a:endParaRPr lang="en-US" altLang="ko-KR" dirty="0"/>
          </a:p>
          <a:p>
            <a:r>
              <a:rPr lang="ko-KR" altLang="en-US" dirty="0"/>
              <a:t>보고 듣고 이해하고 학습하고 행동하게 하는 기술에서 사람 </a:t>
            </a:r>
            <a:r>
              <a:rPr lang="ko-KR" altLang="en-US" dirty="0" err="1"/>
              <a:t>처럼</a:t>
            </a:r>
            <a:r>
              <a:rPr lang="ko-KR" altLang="en-US" dirty="0"/>
              <a:t> 잘하면 그걸 인공지능이라 </a:t>
            </a:r>
            <a:r>
              <a:rPr lang="ko-KR" altLang="en-US" dirty="0" err="1"/>
              <a:t>할게요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0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2BE8-FA1D-48A1-92AD-DE1AA113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알아야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06271-22EF-4C3C-B6BB-D2B16602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476850-875B-4A45-A316-9DD95CEC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1629569"/>
            <a:ext cx="4743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2AF8C-AB86-48F3-A510-96D14A74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알아야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12D4C-5331-4D3D-801E-FDB3152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컴퓨터가 실생활에 주는 영향력이 비약적으로 커질 것</a:t>
            </a:r>
            <a:endParaRPr lang="en-US" altLang="ko-KR" dirty="0"/>
          </a:p>
          <a:p>
            <a:r>
              <a:rPr lang="ko-KR" altLang="en-US" dirty="0"/>
              <a:t>직접 배우고 공부하지 않아도 오픈소스를 활용할 줄 안다면</a:t>
            </a:r>
            <a:endParaRPr lang="en-US" altLang="ko-KR" dirty="0"/>
          </a:p>
          <a:p>
            <a:r>
              <a:rPr lang="ko-KR" altLang="en-US" dirty="0"/>
              <a:t>본인만의 아이디어가 있는데 현행 기술과 잘 맞는다면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기회는 여러분의 것이 될 수 있어요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23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5E7A-AA93-4FFE-A00B-B5426FF0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알아야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0F8A2-7C3C-4C00-A0DE-3CBB682D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ì½ì ëí ì´ë¯¸ì§ ê²ìê²°ê³¼">
            <a:extLst>
              <a:ext uri="{FF2B5EF4-FFF2-40B4-BE49-F238E27FC236}">
                <a16:creationId xmlns:a16="http://schemas.microsoft.com/office/drawing/2014/main" id="{29B72DD7-CC29-4E0B-9EF4-99514550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815308"/>
            <a:ext cx="5829300" cy="43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9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7D13-BC24-4B23-9D42-18682CA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어떻게 될 것 같아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4CD2C-CA62-449C-85F0-7CBC8B97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인공지능이 일자리를 뺏을 것이다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ko-KR" altLang="en-US" dirty="0"/>
              <a:t>인공지능이 나중에 인류를 위협할지도 모른다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1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10E47-94B5-4B79-9A61-51E4DF33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세포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4306BD-C840-43E6-8A43-0380EB38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딥러닝은</a:t>
            </a:r>
            <a:r>
              <a:rPr lang="ko-KR" altLang="en-US" sz="2400" dirty="0"/>
              <a:t> 사람의 신경망의 신호 전달방식을 모티브로 합니다</a:t>
            </a:r>
            <a:endParaRPr lang="en-US" altLang="ko-KR" sz="2400" dirty="0"/>
          </a:p>
          <a:p>
            <a:r>
              <a:rPr lang="ko-KR" altLang="en-US" sz="2400" dirty="0"/>
              <a:t>각 세포 하나는 각 입력에 대해 곱셈</a:t>
            </a:r>
            <a:r>
              <a:rPr lang="en-US" altLang="ko-KR" sz="2400" dirty="0"/>
              <a:t>(w), </a:t>
            </a:r>
            <a:r>
              <a:rPr lang="ko-KR" altLang="en-US" sz="2400" dirty="0"/>
              <a:t>덧셈</a:t>
            </a:r>
            <a:r>
              <a:rPr lang="en-US" altLang="ko-KR" sz="2400" dirty="0"/>
              <a:t>(b)</a:t>
            </a:r>
            <a:r>
              <a:rPr lang="ko-KR" altLang="en-US" sz="2400" dirty="0"/>
              <a:t> 한번씩으로 구성됩니다</a:t>
            </a:r>
            <a:endParaRPr lang="en-US" altLang="ko-KR" sz="2400" dirty="0"/>
          </a:p>
          <a:p>
            <a:r>
              <a:rPr lang="ko-KR" altLang="en-US" sz="2400" dirty="0"/>
              <a:t>정답과의 차이를 정의 할 수 있다면 변수에 피드백 학습이 가능합니다</a:t>
            </a:r>
            <a:r>
              <a:rPr lang="en-US" altLang="ko-KR" sz="2400" dirty="0"/>
              <a:t>.</a:t>
            </a:r>
          </a:p>
        </p:txBody>
      </p:sp>
      <p:pic>
        <p:nvPicPr>
          <p:cNvPr id="9" name="Picture 2" descr="ì¸ê³µì ê²½ë§ì ëí ì´ë¯¸ì§ ê²ìê²°ê³¼">
            <a:extLst>
              <a:ext uri="{FF2B5EF4-FFF2-40B4-BE49-F238E27FC236}">
                <a16:creationId xmlns:a16="http://schemas.microsoft.com/office/drawing/2014/main" id="{67DEE774-9696-4FA4-86E5-2260A566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09" y="3429000"/>
            <a:ext cx="6389782" cy="18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6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36FA-BEFC-4BD3-BD98-A3961C24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원리 </a:t>
            </a:r>
            <a:r>
              <a:rPr lang="en-US" altLang="ko-KR" dirty="0"/>
              <a:t>| </a:t>
            </a:r>
            <a:r>
              <a:rPr lang="ko-KR" altLang="en-US" dirty="0"/>
              <a:t>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BC8A9-0E67-4758-9FBB-C60B0490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이러한 세포들을 한 뭉텅이로 묶어서 레이어 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endParaRPr lang="en-US" altLang="ko-KR" dirty="0"/>
          </a:p>
          <a:p>
            <a:r>
              <a:rPr lang="ko-KR" altLang="en-US" dirty="0"/>
              <a:t>같은 레이어의 세포들 </a:t>
            </a:r>
            <a:r>
              <a:rPr lang="ko-KR" altLang="en-US" dirty="0" err="1"/>
              <a:t>끼리는</a:t>
            </a:r>
            <a:r>
              <a:rPr lang="ko-KR" altLang="en-US" dirty="0"/>
              <a:t> 서로에게 영향을 주지 않아요</a:t>
            </a:r>
          </a:p>
        </p:txBody>
      </p:sp>
      <p:pic>
        <p:nvPicPr>
          <p:cNvPr id="1026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0455F67B-FFD8-472E-86CE-71A86E2C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797175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60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423</Words>
  <Application>Microsoft Office PowerPoint</Application>
  <PresentationFormat>와이드스크린</PresentationFormat>
  <Paragraphs>90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나만의 인공세포 만들기 일반인을 위한 인공지능 세미나</vt:lpstr>
      <vt:lpstr>구성</vt:lpstr>
      <vt:lpstr>인공지능이 뭐야?</vt:lpstr>
      <vt:lpstr>왜 알아야 하지?</vt:lpstr>
      <vt:lpstr>왜 알아야 하지?</vt:lpstr>
      <vt:lpstr>왜 알아야 하지?</vt:lpstr>
      <vt:lpstr>앞으로 어떻게 될 것 같아?</vt:lpstr>
      <vt:lpstr>딥러닝 원리 | 세포</vt:lpstr>
      <vt:lpstr>딥러닝 원리 | 레이어</vt:lpstr>
      <vt:lpstr>딥러닝 원리 | 네트워크</vt:lpstr>
      <vt:lpstr>딥러닝 원리 | 학습 </vt:lpstr>
      <vt:lpstr>딥러닝 원리 | 목표 == 오차</vt:lpstr>
      <vt:lpstr>딥러닝 원리 | 방향 == 경사도(미분)</vt:lpstr>
      <vt:lpstr>딥러닝 원리 | 적용 예시</vt:lpstr>
      <vt:lpstr>딥러닝 원리 | 역전파</vt:lpstr>
      <vt:lpstr>코드 실습 | 분류기</vt:lpstr>
      <vt:lpstr>코드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일반인을 위한  인공지능 세미나</dc:title>
  <dc:creator>김 운기</dc:creator>
  <cp:lastModifiedBy>김 운기</cp:lastModifiedBy>
  <cp:revision>5</cp:revision>
  <dcterms:created xsi:type="dcterms:W3CDTF">2019-02-21T03:28:39Z</dcterms:created>
  <dcterms:modified xsi:type="dcterms:W3CDTF">2019-02-22T03:58:38Z</dcterms:modified>
</cp:coreProperties>
</file>