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3CD52-454A-4C72-A11F-63C2E9BE992E}"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4222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CD52-454A-4C72-A11F-63C2E9BE992E}"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215316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CD52-454A-4C72-A11F-63C2E9BE992E}"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388664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CD52-454A-4C72-A11F-63C2E9BE992E}"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154852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3CD52-454A-4C72-A11F-63C2E9BE992E}"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191542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3CD52-454A-4C72-A11F-63C2E9BE992E}"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257379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3CD52-454A-4C72-A11F-63C2E9BE992E}" type="datetimeFigureOut">
              <a:rPr lang="en-US" smtClean="0"/>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37281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3CD52-454A-4C72-A11F-63C2E9BE992E}" type="datetimeFigureOut">
              <a:rPr lang="en-US" smtClean="0"/>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143822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3CD52-454A-4C72-A11F-63C2E9BE992E}" type="datetimeFigureOut">
              <a:rPr lang="en-US" smtClean="0"/>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231545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CD52-454A-4C72-A11F-63C2E9BE992E}"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221346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CD52-454A-4C72-A11F-63C2E9BE992E}"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6D484-034F-41DD-A345-8788D1ADBEFD}" type="slidenum">
              <a:rPr lang="en-US" smtClean="0"/>
              <a:t>‹#›</a:t>
            </a:fld>
            <a:endParaRPr lang="en-US"/>
          </a:p>
        </p:txBody>
      </p:sp>
    </p:spTree>
    <p:extLst>
      <p:ext uri="{BB962C8B-B14F-4D97-AF65-F5344CB8AC3E}">
        <p14:creationId xmlns:p14="http://schemas.microsoft.com/office/powerpoint/2010/main" val="304620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3CD52-454A-4C72-A11F-63C2E9BE992E}" type="datetimeFigureOut">
              <a:rPr lang="en-US" smtClean="0"/>
              <a:t>9/14/2016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6D484-034F-41DD-A345-8788D1ADBEFD}" type="slidenum">
              <a:rPr lang="en-US" smtClean="0"/>
              <a:t>‹#›</a:t>
            </a:fld>
            <a:endParaRPr lang="en-US"/>
          </a:p>
        </p:txBody>
      </p:sp>
    </p:spTree>
    <p:extLst>
      <p:ext uri="{BB962C8B-B14F-4D97-AF65-F5344CB8AC3E}">
        <p14:creationId xmlns:p14="http://schemas.microsoft.com/office/powerpoint/2010/main" val="353367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 529</a:t>
            </a:r>
            <a:br>
              <a:rPr lang="en-US" dirty="0" smtClean="0"/>
            </a:br>
            <a:r>
              <a:rPr lang="en-US" dirty="0" smtClean="0"/>
              <a:t>Project Description</a:t>
            </a:r>
            <a:endParaRPr lang="en-US" dirty="0"/>
          </a:p>
        </p:txBody>
      </p:sp>
      <p:sp>
        <p:nvSpPr>
          <p:cNvPr id="3" name="Subtitle 2"/>
          <p:cNvSpPr>
            <a:spLocks noGrp="1"/>
          </p:cNvSpPr>
          <p:nvPr>
            <p:ph type="subTitle" idx="1"/>
          </p:nvPr>
        </p:nvSpPr>
        <p:spPr/>
        <p:txBody>
          <a:bodyPr/>
          <a:lstStyle/>
          <a:p>
            <a:r>
              <a:rPr lang="en-US" dirty="0" smtClean="0"/>
              <a:t>Jonathan F. Gemmell</a:t>
            </a:r>
            <a:endParaRPr lang="en-US" dirty="0"/>
          </a:p>
        </p:txBody>
      </p:sp>
    </p:spTree>
    <p:extLst>
      <p:ext uri="{BB962C8B-B14F-4D97-AF65-F5344CB8AC3E}">
        <p14:creationId xmlns:p14="http://schemas.microsoft.com/office/powerpoint/2010/main" val="504332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b="1" u="sng"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Continue working on your individual milestone.  This week you should </a:t>
            </a:r>
            <a:r>
              <a:rPr lang="en-US" dirty="0" smtClean="0"/>
              <a:t>work on </a:t>
            </a:r>
            <a:r>
              <a:rPr lang="en-US" dirty="0"/>
              <a:t>improving your models and formulating a richer </a:t>
            </a:r>
            <a:r>
              <a:rPr lang="en-US" dirty="0" smtClean="0"/>
              <a:t>analysis.</a:t>
            </a:r>
          </a:p>
          <a:p>
            <a:pPr algn="just"/>
            <a:endParaRPr lang="en-US" dirty="0" smtClean="0"/>
          </a:p>
          <a:p>
            <a:pPr algn="just"/>
            <a:r>
              <a:rPr lang="en-US" dirty="0" smtClean="0"/>
              <a:t>Extend </a:t>
            </a:r>
            <a:r>
              <a:rPr lang="en-US" dirty="0"/>
              <a:t>your 2 page PDF from last week into a 3-4 page summary of your </a:t>
            </a:r>
            <a:r>
              <a:rPr lang="en-US" dirty="0" smtClean="0"/>
              <a:t>results.</a:t>
            </a:r>
          </a:p>
          <a:p>
            <a:pPr algn="just"/>
            <a:endParaRPr lang="en-US" dirty="0" smtClean="0"/>
          </a:p>
          <a:p>
            <a:pPr algn="just"/>
            <a:r>
              <a:rPr lang="en-US" b="1" u="sng" dirty="0" smtClean="0"/>
              <a:t>Everyone </a:t>
            </a:r>
            <a:r>
              <a:rPr lang="en-US" b="1" u="sng" dirty="0"/>
              <a:t>submits their own report</a:t>
            </a:r>
            <a:r>
              <a:rPr lang="en-US" b="1" u="sng" dirty="0" smtClean="0"/>
              <a:t>.</a:t>
            </a:r>
          </a:p>
          <a:p>
            <a:pPr algn="just"/>
            <a:endParaRPr lang="en-US" b="1" u="sng" dirty="0"/>
          </a:p>
          <a:p>
            <a:pPr algn="just"/>
            <a:endParaRPr lang="en-US" b="1" u="sng" dirty="0" smtClean="0"/>
          </a:p>
          <a:p>
            <a:pPr algn="just"/>
            <a:endParaRPr lang="en-US" b="1" u="sng" dirty="0"/>
          </a:p>
          <a:p>
            <a:pPr algn="just"/>
            <a:endParaRPr lang="en-US" b="1" u="sng" dirty="0" smtClean="0"/>
          </a:p>
          <a:p>
            <a:pPr algn="just"/>
            <a:endParaRPr lang="en-US" b="1" u="sng" dirty="0"/>
          </a:p>
          <a:p>
            <a:pPr algn="just"/>
            <a:endParaRPr lang="en-US" b="1" u="sng" dirty="0" smtClean="0"/>
          </a:p>
          <a:p>
            <a:pPr algn="just"/>
            <a:endParaRPr lang="en-US" b="1" u="sng" dirty="0"/>
          </a:p>
          <a:p>
            <a:pPr algn="just"/>
            <a:endParaRPr lang="en-US" b="1" u="sng" dirty="0" smtClean="0"/>
          </a:p>
          <a:p>
            <a:pPr algn="just"/>
            <a:endParaRPr lang="en-US" b="1" u="sng" dirty="0"/>
          </a:p>
          <a:p>
            <a:pPr algn="just"/>
            <a:endParaRPr lang="en-US" b="1" u="sng" dirty="0" smtClean="0"/>
          </a:p>
          <a:p>
            <a:pPr algn="just"/>
            <a:endParaRPr lang="en-US" b="1" u="sng" dirty="0"/>
          </a:p>
          <a:p>
            <a:pPr algn="just"/>
            <a:endParaRPr lang="en-US" b="1" u="sng" smtClean="0"/>
          </a:p>
          <a:p>
            <a:pPr algn="just"/>
            <a:endParaRPr lang="en-US" b="1" u="sng"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837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b="1" u="sng"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The goal of this milestone is to complete the analysis of your models and draw meaningful and potentially actionable conclusions. </a:t>
            </a:r>
            <a:endParaRPr lang="en-US" dirty="0" smtClean="0"/>
          </a:p>
          <a:p>
            <a:pPr algn="just"/>
            <a:r>
              <a:rPr lang="en-US" dirty="0" smtClean="0"/>
              <a:t>Each </a:t>
            </a:r>
            <a:r>
              <a:rPr lang="en-US" dirty="0"/>
              <a:t>member of the group should present their models to the rest of the </a:t>
            </a:r>
            <a:r>
              <a:rPr lang="en-US" dirty="0" smtClean="0"/>
              <a:t>group.  This </a:t>
            </a:r>
            <a:r>
              <a:rPr lang="en-US" dirty="0"/>
              <a:t>discussion should lead to an aggregation of insights that the group thinks is important.</a:t>
            </a:r>
          </a:p>
          <a:p>
            <a:pPr marL="285750" indent="-285750" algn="just">
              <a:buFont typeface="Arial" panose="020B0604020202020204" pitchFamily="34" charset="0"/>
              <a:buChar char="•"/>
            </a:pPr>
            <a:r>
              <a:rPr lang="en-US" dirty="0" smtClean="0"/>
              <a:t>What </a:t>
            </a:r>
            <a:r>
              <a:rPr lang="en-US" dirty="0"/>
              <a:t>are the major </a:t>
            </a:r>
            <a:r>
              <a:rPr lang="en-US" dirty="0" smtClean="0"/>
              <a:t>findings?</a:t>
            </a:r>
          </a:p>
          <a:p>
            <a:pPr marL="285750" indent="-285750" algn="just">
              <a:buFont typeface="Arial" panose="020B0604020202020204" pitchFamily="34" charset="0"/>
              <a:buChar char="•"/>
            </a:pPr>
            <a:r>
              <a:rPr lang="en-US" dirty="0" smtClean="0"/>
              <a:t>Does </a:t>
            </a:r>
            <a:r>
              <a:rPr lang="en-US" dirty="0"/>
              <a:t>your </a:t>
            </a:r>
            <a:r>
              <a:rPr lang="en-US" dirty="0" smtClean="0"/>
              <a:t>model(s) </a:t>
            </a:r>
            <a:r>
              <a:rPr lang="en-US" dirty="0"/>
              <a:t>tell us something about the domain you have </a:t>
            </a:r>
            <a:r>
              <a:rPr lang="en-US" dirty="0" smtClean="0"/>
              <a:t>chosen?</a:t>
            </a:r>
          </a:p>
          <a:p>
            <a:pPr marL="285750" indent="-285750" algn="just">
              <a:buFont typeface="Arial" panose="020B0604020202020204" pitchFamily="34" charset="0"/>
              <a:buChar char="•"/>
            </a:pPr>
            <a:r>
              <a:rPr lang="en-US" dirty="0" smtClean="0"/>
              <a:t>Are </a:t>
            </a:r>
            <a:r>
              <a:rPr lang="en-US" dirty="0"/>
              <a:t>you able to compare models? Techniques? </a:t>
            </a:r>
            <a:r>
              <a:rPr lang="en-US" dirty="0" smtClean="0"/>
              <a:t>Dataset?</a:t>
            </a:r>
          </a:p>
          <a:p>
            <a:pPr marL="285750" indent="-285750" algn="just">
              <a:buFont typeface="Arial" panose="020B0604020202020204" pitchFamily="34" charset="0"/>
              <a:buChar char="•"/>
            </a:pPr>
            <a:r>
              <a:rPr lang="en-US" dirty="0" smtClean="0"/>
              <a:t>Was </a:t>
            </a:r>
            <a:r>
              <a:rPr lang="en-US" dirty="0"/>
              <a:t>the target variable easy to model or hard?  What does that tell us?  And what are the practical </a:t>
            </a:r>
            <a:r>
              <a:rPr lang="en-US" dirty="0" smtClean="0"/>
              <a:t>implications.</a:t>
            </a:r>
          </a:p>
          <a:p>
            <a:pPr marL="285750" indent="-285750" algn="just">
              <a:buFont typeface="Arial" panose="020B0604020202020204" pitchFamily="34" charset="0"/>
              <a:buChar char="•"/>
            </a:pPr>
            <a:r>
              <a:rPr lang="en-US" dirty="0" smtClean="0"/>
              <a:t>What </a:t>
            </a:r>
            <a:r>
              <a:rPr lang="en-US" dirty="0"/>
              <a:t>were the most meaningful explanatory variables?  Are they what you </a:t>
            </a:r>
            <a:r>
              <a:rPr lang="en-US" dirty="0" smtClean="0"/>
              <a:t>expected?</a:t>
            </a:r>
          </a:p>
          <a:p>
            <a:pPr marL="285750" indent="-285750" algn="just">
              <a:buFont typeface="Arial" panose="020B0604020202020204" pitchFamily="34" charset="0"/>
              <a:buChar char="•"/>
            </a:pPr>
            <a:r>
              <a:rPr lang="en-US" dirty="0" smtClean="0"/>
              <a:t>Finally</a:t>
            </a:r>
            <a:r>
              <a:rPr lang="en-US" dirty="0"/>
              <a:t>, the executive summary should conclude with advice and/or goals for follow up work</a:t>
            </a:r>
            <a:r>
              <a:rPr lang="en-US" dirty="0" smtClean="0"/>
              <a:t>.</a:t>
            </a:r>
          </a:p>
          <a:p>
            <a:pPr algn="just"/>
            <a:r>
              <a:rPr lang="en-US" dirty="0" smtClean="0"/>
              <a:t>One person should submit a PDF to the D2L.</a:t>
            </a:r>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178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b="1" u="sng"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Each group will present their project to the class.  Everyone should present his or her part.  The class presentation is not the place to go into the details about how the data was cleaned or processed.  Focus on the insights you collected for the executive summary.  </a:t>
            </a:r>
            <a:r>
              <a:rPr lang="en-US" dirty="0" smtClean="0"/>
              <a:t>Each group </a:t>
            </a:r>
            <a:r>
              <a:rPr lang="en-US" dirty="0"/>
              <a:t>should submit </a:t>
            </a:r>
            <a:r>
              <a:rPr lang="en-US" dirty="0" smtClean="0"/>
              <a:t>slides </a:t>
            </a:r>
            <a:r>
              <a:rPr lang="en-US" dirty="0"/>
              <a:t>to the </a:t>
            </a:r>
            <a:r>
              <a:rPr lang="en-US" dirty="0" smtClean="0"/>
              <a:t>D2L.</a:t>
            </a:r>
          </a:p>
          <a:p>
            <a:pPr algn="just"/>
            <a:endParaRPr lang="en-US" dirty="0"/>
          </a:p>
          <a:p>
            <a:pPr algn="just"/>
            <a:r>
              <a:rPr lang="en-US" dirty="0" smtClean="0"/>
              <a:t>Online </a:t>
            </a:r>
            <a:r>
              <a:rPr lang="en-US" dirty="0"/>
              <a:t>students should create a YouTube video (Camtasia makes this easy) and email me the link</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015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b="1" u="sng"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smtClean="0"/>
              <a:t>Your </a:t>
            </a:r>
            <a:r>
              <a:rPr lang="en-US" dirty="0"/>
              <a:t>goal for the report is to tell a complete, concise and coherent story of the project.  </a:t>
            </a:r>
            <a:r>
              <a:rPr lang="en-US" dirty="0" smtClean="0"/>
              <a:t>The outline should look something </a:t>
            </a:r>
            <a:r>
              <a:rPr lang="en-US" dirty="0"/>
              <a:t>like this:</a:t>
            </a:r>
          </a:p>
          <a:p>
            <a:pPr marL="285750" lvl="0" indent="-285750" algn="just">
              <a:buFont typeface="Arial" panose="020B0604020202020204" pitchFamily="34" charset="0"/>
              <a:buChar char="•"/>
            </a:pPr>
            <a:r>
              <a:rPr lang="en-US" dirty="0"/>
              <a:t>Abstract – Provide a single paragraph describing the main thrust of your </a:t>
            </a:r>
            <a:r>
              <a:rPr lang="en-US" dirty="0" smtClean="0"/>
              <a:t>paper.</a:t>
            </a:r>
          </a:p>
          <a:p>
            <a:pPr marL="285750" lvl="0" indent="-285750" algn="just">
              <a:buFont typeface="Arial" panose="020B0604020202020204" pitchFamily="34" charset="0"/>
              <a:buChar char="•"/>
            </a:pPr>
            <a:r>
              <a:rPr lang="en-US" dirty="0" smtClean="0"/>
              <a:t>Introduction </a:t>
            </a:r>
            <a:r>
              <a:rPr lang="en-US" dirty="0"/>
              <a:t>– Modify </a:t>
            </a:r>
            <a:r>
              <a:rPr lang="en-US" dirty="0" smtClean="0"/>
              <a:t>the proposal </a:t>
            </a:r>
            <a:r>
              <a:rPr lang="en-US" dirty="0"/>
              <a:t>to introduce the </a:t>
            </a:r>
            <a:r>
              <a:rPr lang="en-US" dirty="0" smtClean="0"/>
              <a:t>problem.</a:t>
            </a:r>
          </a:p>
          <a:p>
            <a:pPr marL="285750" lvl="0" indent="-285750" algn="just">
              <a:buFont typeface="Arial" panose="020B0604020202020204" pitchFamily="34" charset="0"/>
              <a:buChar char="•"/>
            </a:pPr>
            <a:r>
              <a:rPr lang="en-US" dirty="0" smtClean="0"/>
              <a:t>Data </a:t>
            </a:r>
            <a:r>
              <a:rPr lang="en-US" dirty="0"/>
              <a:t>Preparation – Modify </a:t>
            </a:r>
            <a:r>
              <a:rPr lang="en-US" dirty="0" smtClean="0"/>
              <a:t>the Data </a:t>
            </a:r>
            <a:r>
              <a:rPr lang="en-US" dirty="0"/>
              <a:t>Preparation to explain how you collected and processed the </a:t>
            </a:r>
            <a:r>
              <a:rPr lang="en-US" dirty="0" smtClean="0"/>
              <a:t>data.</a:t>
            </a:r>
          </a:p>
          <a:p>
            <a:pPr marL="285750" lvl="0" indent="-285750" algn="just">
              <a:buFont typeface="Arial" panose="020B0604020202020204" pitchFamily="34" charset="0"/>
              <a:buChar char="•"/>
            </a:pPr>
            <a:r>
              <a:rPr lang="en-US" dirty="0" smtClean="0"/>
              <a:t>Data </a:t>
            </a:r>
            <a:r>
              <a:rPr lang="en-US" dirty="0"/>
              <a:t>Summary – Modify </a:t>
            </a:r>
            <a:r>
              <a:rPr lang="en-US" dirty="0" smtClean="0"/>
              <a:t>your Data </a:t>
            </a:r>
            <a:r>
              <a:rPr lang="en-US" dirty="0"/>
              <a:t>Analysis to present your </a:t>
            </a:r>
            <a:r>
              <a:rPr lang="en-US" dirty="0" smtClean="0"/>
              <a:t>dataset and draw initial conclusions.</a:t>
            </a:r>
          </a:p>
          <a:p>
            <a:pPr marL="285750" lvl="0" indent="-285750" algn="just">
              <a:buFont typeface="Arial" panose="020B0604020202020204" pitchFamily="34" charset="0"/>
              <a:buChar char="•"/>
            </a:pPr>
            <a:r>
              <a:rPr lang="en-US" dirty="0" smtClean="0"/>
              <a:t>Model </a:t>
            </a:r>
            <a:r>
              <a:rPr lang="en-US" dirty="0"/>
              <a:t>Building – Aggregate and modify </a:t>
            </a:r>
            <a:r>
              <a:rPr lang="en-US" dirty="0"/>
              <a:t>I</a:t>
            </a:r>
            <a:r>
              <a:rPr lang="en-US" dirty="0" smtClean="0"/>
              <a:t>ndividual Milestones 1 and 2, describing each of the individual assignments.</a:t>
            </a:r>
          </a:p>
          <a:p>
            <a:pPr marL="285750" lvl="0" indent="-285750" algn="just">
              <a:buFont typeface="Arial" panose="020B0604020202020204" pitchFamily="34" charset="0"/>
              <a:buChar char="•"/>
            </a:pPr>
            <a:r>
              <a:rPr lang="en-US" dirty="0" smtClean="0"/>
              <a:t>Analysis </a:t>
            </a:r>
            <a:r>
              <a:rPr lang="en-US" dirty="0"/>
              <a:t>– Modify </a:t>
            </a:r>
            <a:r>
              <a:rPr lang="en-US" dirty="0" smtClean="0"/>
              <a:t>the Executive Summary </a:t>
            </a:r>
            <a:r>
              <a:rPr lang="en-US" dirty="0"/>
              <a:t>to give a high-level analysis of your models and summarize your </a:t>
            </a:r>
            <a:r>
              <a:rPr lang="en-US" dirty="0" smtClean="0"/>
              <a:t>finding.</a:t>
            </a:r>
          </a:p>
          <a:p>
            <a:pPr marL="285750" lvl="0" indent="-285750" algn="just">
              <a:buFont typeface="Arial" panose="020B0604020202020204" pitchFamily="34" charset="0"/>
              <a:buChar char="•"/>
            </a:pPr>
            <a:r>
              <a:rPr lang="en-US" dirty="0" smtClean="0"/>
              <a:t>Conclusions </a:t>
            </a:r>
            <a:r>
              <a:rPr lang="en-US" dirty="0"/>
              <a:t>– Summarize your finding and propose future work</a:t>
            </a:r>
            <a:r>
              <a:rPr lang="en-US" dirty="0" smtClean="0"/>
              <a:t>.</a:t>
            </a:r>
          </a:p>
          <a:p>
            <a:pPr lvl="0" algn="just"/>
            <a:r>
              <a:rPr lang="en-US" b="1" u="sng" dirty="0" smtClean="0"/>
              <a:t>Peer reviews are also due this week.</a:t>
            </a:r>
            <a:endParaRPr lang="en-US" b="1" u="sng"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48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 few notes</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Your </a:t>
            </a:r>
            <a:r>
              <a:rPr lang="en-US" dirty="0"/>
              <a:t>paper should be approximately 20 pages long.  At least 15 pages should be text.  You may include as many charts and graphs as you like, but you will be graded on the depth of your analysis.  Turning in a 50-page report, with 45 pages of charts will not result in a good grade.</a:t>
            </a:r>
          </a:p>
          <a:p>
            <a:pPr algn="just"/>
            <a:r>
              <a:rPr lang="en-US" dirty="0"/>
              <a:t>The paper should be double-spaced, with standard fonts and font sizes.</a:t>
            </a:r>
          </a:p>
          <a:p>
            <a:r>
              <a:rPr lang="en-US" dirty="0"/>
              <a:t>The grade on the final report will be largely weighted toward the depth of your </a:t>
            </a:r>
            <a:r>
              <a:rPr lang="en-US" dirty="0" smtClean="0"/>
              <a:t>insights.</a:t>
            </a:r>
          </a:p>
          <a:p>
            <a:pPr lvl="1"/>
            <a:r>
              <a:rPr lang="en-US" dirty="0" smtClean="0"/>
              <a:t>Reporting </a:t>
            </a:r>
            <a:r>
              <a:rPr lang="en-US" dirty="0"/>
              <a:t>an RMSE or R-squared is not </a:t>
            </a:r>
            <a:r>
              <a:rPr lang="en-US" dirty="0" smtClean="0"/>
              <a:t>insightful.</a:t>
            </a:r>
          </a:p>
          <a:p>
            <a:pPr lvl="1"/>
            <a:r>
              <a:rPr lang="en-US" dirty="0" smtClean="0"/>
              <a:t>Reporting </a:t>
            </a:r>
            <a:r>
              <a:rPr lang="en-US" dirty="0"/>
              <a:t>that X1 is more useful than X2 in predicting Y is not </a:t>
            </a:r>
            <a:r>
              <a:rPr lang="en-US" dirty="0" smtClean="0"/>
              <a:t>insightful.</a:t>
            </a:r>
          </a:p>
          <a:p>
            <a:pPr lvl="1"/>
            <a:r>
              <a:rPr lang="en-US" dirty="0" smtClean="0"/>
              <a:t>Reporting </a:t>
            </a:r>
            <a:r>
              <a:rPr lang="en-US" dirty="0"/>
              <a:t>that X1 and X3 have strong loadings to Z2 is not </a:t>
            </a:r>
            <a:r>
              <a:rPr lang="en-US" dirty="0" smtClean="0"/>
              <a:t>insightful.</a:t>
            </a:r>
          </a:p>
          <a:p>
            <a:pPr lvl="1"/>
            <a:r>
              <a:rPr lang="en-US" b="1" u="sng" dirty="0" smtClean="0"/>
              <a:t>Use </a:t>
            </a:r>
            <a:r>
              <a:rPr lang="en-US" b="1" u="sng" dirty="0"/>
              <a:t>these findings to draw insights and tell the data’s story.</a:t>
            </a:r>
            <a:endParaRPr lang="en-US" b="1" u="sng" dirty="0"/>
          </a:p>
        </p:txBody>
      </p:sp>
    </p:spTree>
    <p:extLst>
      <p:ext uri="{BB962C8B-B14F-4D97-AF65-F5344CB8AC3E}">
        <p14:creationId xmlns:p14="http://schemas.microsoft.com/office/powerpoint/2010/main" val="156688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85645476"/>
              </p:ext>
            </p:extLst>
          </p:nvPr>
        </p:nvGraphicFramePr>
        <p:xfrm>
          <a:off x="510441" y="345749"/>
          <a:ext cx="11214833" cy="6197925"/>
        </p:xfrm>
        <a:graphic>
          <a:graphicData uri="http://schemas.openxmlformats.org/drawingml/2006/table">
            <a:tbl>
              <a:tblPr firstRow="1" bandRow="1">
                <a:tableStyleId>{5C22544A-7EE6-4342-B048-85BDC9FD1C3A}</a:tableStyleId>
              </a:tblPr>
              <a:tblGrid>
                <a:gridCol w="1994634"/>
                <a:gridCol w="9220199"/>
              </a:tblGrid>
              <a:tr h="448413">
                <a:tc>
                  <a:txBody>
                    <a:bodyPr/>
                    <a:lstStyle/>
                    <a:p>
                      <a:r>
                        <a:rPr lang="en-US" dirty="0" smtClean="0"/>
                        <a:t>Deadlines</a:t>
                      </a:r>
                      <a:endParaRPr lang="en-US" dirty="0"/>
                    </a:p>
                  </a:txBody>
                  <a:tcPr/>
                </a:tc>
                <a:tc>
                  <a:txBody>
                    <a:bodyPr/>
                    <a:lstStyle/>
                    <a:p>
                      <a:r>
                        <a:rPr lang="en-US" dirty="0" smtClean="0"/>
                        <a:t>Milestones</a:t>
                      </a:r>
                      <a:endParaRPr lang="en-US" dirty="0"/>
                    </a:p>
                  </a:txBody>
                  <a:tcPr/>
                </a:tc>
              </a:tr>
              <a:tr h="479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9/13 @ 11:59**</a:t>
                      </a:r>
                    </a:p>
                  </a:txBody>
                  <a:tcPr/>
                </a:tc>
                <a:tc>
                  <a:txBody>
                    <a:bodyPr/>
                    <a:lstStyle/>
                    <a:p>
                      <a:r>
                        <a:rPr lang="en-US" sz="2000" dirty="0" smtClean="0"/>
                        <a:t>Interest Survey (Look for</a:t>
                      </a:r>
                      <a:r>
                        <a:rPr lang="en-US" sz="2000" baseline="0" dirty="0" smtClean="0"/>
                        <a:t> </a:t>
                      </a:r>
                      <a:r>
                        <a:rPr lang="en-US" sz="2000" baseline="0" dirty="0" smtClean="0"/>
                        <a:t>an email </a:t>
                      </a:r>
                      <a:r>
                        <a:rPr lang="en-US" sz="2000" baseline="0" dirty="0" smtClean="0"/>
                        <a:t>with link)</a:t>
                      </a:r>
                      <a:endParaRPr lang="en-US" sz="2000" dirty="0"/>
                    </a:p>
                  </a:txBody>
                  <a:tcPr/>
                </a:tc>
              </a:tr>
              <a:tr h="479126">
                <a:tc>
                  <a:txBody>
                    <a:bodyPr/>
                    <a:lstStyle/>
                    <a:p>
                      <a:r>
                        <a:rPr lang="en-US" sz="2000" dirty="0" smtClean="0"/>
                        <a:t>9/21 @ 5:45</a:t>
                      </a:r>
                      <a:endParaRPr lang="en-US" sz="2000" dirty="0"/>
                    </a:p>
                  </a:txBody>
                  <a:tcPr/>
                </a:tc>
                <a:tc>
                  <a:txBody>
                    <a:bodyPr/>
                    <a:lstStyle/>
                    <a:p>
                      <a:r>
                        <a:rPr lang="en-US" sz="2000" dirty="0" smtClean="0"/>
                        <a:t>Data Selection (ONE SUB PER GROUP)</a:t>
                      </a:r>
                      <a:endParaRPr lang="en-US" sz="2000" dirty="0"/>
                    </a:p>
                  </a:txBody>
                  <a:tcPr/>
                </a:tc>
              </a:tr>
              <a:tr h="479126">
                <a:tc>
                  <a:txBody>
                    <a:bodyPr/>
                    <a:lstStyle/>
                    <a:p>
                      <a:r>
                        <a:rPr lang="en-US" sz="2000" dirty="0" smtClean="0"/>
                        <a:t>9/28 @ 5:45</a:t>
                      </a:r>
                      <a:endParaRPr lang="en-US" sz="2000" dirty="0"/>
                    </a:p>
                  </a:txBody>
                  <a:tcPr/>
                </a:tc>
                <a:tc>
                  <a:txBody>
                    <a:bodyPr/>
                    <a:lstStyle/>
                    <a:p>
                      <a:r>
                        <a:rPr lang="en-US" sz="2000" dirty="0" smtClean="0"/>
                        <a:t>Data Preparation (ONE SUB PER GROUP)</a:t>
                      </a:r>
                      <a:endParaRPr lang="en-US" sz="2000" dirty="0"/>
                    </a:p>
                  </a:txBody>
                  <a:tcPr/>
                </a:tc>
              </a:tr>
              <a:tr h="479126">
                <a:tc>
                  <a:txBody>
                    <a:bodyPr/>
                    <a:lstStyle/>
                    <a:p>
                      <a:r>
                        <a:rPr lang="en-US" sz="2000" dirty="0" smtClean="0"/>
                        <a:t>10/5 @ 5:45</a:t>
                      </a:r>
                      <a:endParaRPr lang="en-US" sz="2000" dirty="0"/>
                    </a:p>
                  </a:txBody>
                  <a:tcPr/>
                </a:tc>
                <a:tc>
                  <a:txBody>
                    <a:bodyPr/>
                    <a:lstStyle/>
                    <a:p>
                      <a:r>
                        <a:rPr lang="en-US" sz="2000" dirty="0" smtClean="0"/>
                        <a:t>Data Analysis (ONE SUB PER GROUP)</a:t>
                      </a:r>
                      <a:endParaRPr lang="en-US" sz="2000" dirty="0"/>
                    </a:p>
                  </a:txBody>
                  <a:tcPr/>
                </a:tc>
              </a:tr>
              <a:tr h="479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10/11 @ 11:59**</a:t>
                      </a:r>
                    </a:p>
                  </a:txBody>
                  <a:tcPr/>
                </a:tc>
                <a:tc>
                  <a:txBody>
                    <a:bodyPr/>
                    <a:lstStyle/>
                    <a:p>
                      <a:r>
                        <a:rPr lang="en-US" sz="2000" dirty="0" smtClean="0"/>
                        <a:t>Peer Survey (INDIVIDUAL SUBMISSIONS)</a:t>
                      </a:r>
                      <a:endParaRPr lang="en-US" sz="2000" dirty="0"/>
                    </a:p>
                  </a:txBody>
                  <a:tcPr/>
                </a:tc>
              </a:tr>
              <a:tr h="479126">
                <a:tc>
                  <a:txBody>
                    <a:bodyPr/>
                    <a:lstStyle/>
                    <a:p>
                      <a:r>
                        <a:rPr lang="en-US" sz="2000" dirty="0" smtClean="0"/>
                        <a:t>10/12 @ 5:45</a:t>
                      </a:r>
                      <a:endParaRPr lang="en-US" sz="2000" dirty="0"/>
                    </a:p>
                  </a:txBody>
                  <a:tcPr/>
                </a:tc>
                <a:tc>
                  <a:txBody>
                    <a:bodyPr/>
                    <a:lstStyle/>
                    <a:p>
                      <a:r>
                        <a:rPr lang="en-US" sz="2000" dirty="0" smtClean="0"/>
                        <a:t>Midflight Interview (--NO SUBMISSION--)</a:t>
                      </a:r>
                      <a:endParaRPr lang="en-US" sz="2000" dirty="0"/>
                    </a:p>
                  </a:txBody>
                  <a:tcPr/>
                </a:tc>
              </a:tr>
              <a:tr h="479126">
                <a:tc>
                  <a:txBody>
                    <a:bodyPr/>
                    <a:lstStyle/>
                    <a:p>
                      <a:r>
                        <a:rPr lang="en-US" sz="2000" dirty="0" smtClean="0"/>
                        <a:t>10/19 @ 5:45</a:t>
                      </a:r>
                      <a:endParaRPr lang="en-US" sz="2000" dirty="0"/>
                    </a:p>
                  </a:txBody>
                  <a:tcPr/>
                </a:tc>
                <a:tc>
                  <a:txBody>
                    <a:bodyPr/>
                    <a:lstStyle/>
                    <a:p>
                      <a:r>
                        <a:rPr lang="en-US" sz="2000" dirty="0" smtClean="0"/>
                        <a:t>Individual Analysis 1 (INDIVIDUAL SUBMISSIONS)</a:t>
                      </a:r>
                      <a:endParaRPr lang="en-US" sz="2000" dirty="0"/>
                    </a:p>
                  </a:txBody>
                  <a:tcPr/>
                </a:tc>
              </a:tr>
              <a:tr h="479126">
                <a:tc>
                  <a:txBody>
                    <a:bodyPr/>
                    <a:lstStyle/>
                    <a:p>
                      <a:r>
                        <a:rPr lang="en-US" sz="2000" dirty="0" smtClean="0"/>
                        <a:t>10/26 @ 5:45</a:t>
                      </a:r>
                      <a:endParaRPr lang="en-US" sz="2000" dirty="0"/>
                    </a:p>
                  </a:txBody>
                  <a:tcPr/>
                </a:tc>
                <a:tc>
                  <a:txBody>
                    <a:bodyPr/>
                    <a:lstStyle/>
                    <a:p>
                      <a:r>
                        <a:rPr lang="en-US" sz="2000" dirty="0" smtClean="0"/>
                        <a:t>Individual Analysis 2 (INDIVIDUAL SUBMISSIONS)</a:t>
                      </a:r>
                      <a:endParaRPr lang="en-US" sz="2000" dirty="0"/>
                    </a:p>
                  </a:txBody>
                  <a:tcPr/>
                </a:tc>
              </a:tr>
              <a:tr h="479126">
                <a:tc>
                  <a:txBody>
                    <a:bodyPr/>
                    <a:lstStyle/>
                    <a:p>
                      <a:r>
                        <a:rPr lang="en-US" sz="2000" dirty="0" smtClean="0"/>
                        <a:t>11/2 @ 5:45</a:t>
                      </a:r>
                      <a:endParaRPr lang="en-US" sz="2000" dirty="0"/>
                    </a:p>
                  </a:txBody>
                  <a:tcPr/>
                </a:tc>
                <a:tc>
                  <a:txBody>
                    <a:bodyPr/>
                    <a:lstStyle/>
                    <a:p>
                      <a:r>
                        <a:rPr lang="en-US" sz="2000" dirty="0" smtClean="0"/>
                        <a:t>Executive Summary (ONE SUB PER GROUP)</a:t>
                      </a:r>
                      <a:endParaRPr lang="en-US" sz="2000" dirty="0"/>
                    </a:p>
                  </a:txBody>
                  <a:tcPr/>
                </a:tc>
              </a:tr>
              <a:tr h="479126">
                <a:tc>
                  <a:txBody>
                    <a:bodyPr/>
                    <a:lstStyle/>
                    <a:p>
                      <a:r>
                        <a:rPr lang="en-US" sz="2000" dirty="0" smtClean="0"/>
                        <a:t>11/9 @ 5:45</a:t>
                      </a:r>
                      <a:endParaRPr lang="en-US" sz="2000" dirty="0"/>
                    </a:p>
                  </a:txBody>
                  <a:tcPr/>
                </a:tc>
                <a:tc>
                  <a:txBody>
                    <a:bodyPr/>
                    <a:lstStyle/>
                    <a:p>
                      <a:r>
                        <a:rPr lang="en-US" sz="2000" dirty="0" smtClean="0"/>
                        <a:t>Presentation (ONE SUB PER GROUP)</a:t>
                      </a:r>
                      <a:endParaRPr lang="en-US" sz="2000" dirty="0"/>
                    </a:p>
                  </a:txBody>
                  <a:tcPr/>
                </a:tc>
              </a:tr>
              <a:tr h="479126">
                <a:tc>
                  <a:txBody>
                    <a:bodyPr/>
                    <a:lstStyle/>
                    <a:p>
                      <a:r>
                        <a:rPr lang="en-US" sz="2000" dirty="0" smtClean="0"/>
                        <a:t>11/18 @ 11:59</a:t>
                      </a:r>
                      <a:endParaRPr lang="en-US" sz="2000" dirty="0"/>
                    </a:p>
                  </a:txBody>
                  <a:tcPr/>
                </a:tc>
                <a:tc>
                  <a:txBody>
                    <a:bodyPr/>
                    <a:lstStyle/>
                    <a:p>
                      <a:r>
                        <a:rPr lang="en-US" sz="2000" dirty="0" smtClean="0"/>
                        <a:t>Final Report (ONE SUB PER GROUP)</a:t>
                      </a:r>
                      <a:endParaRPr lang="en-US" sz="2000" dirty="0"/>
                    </a:p>
                  </a:txBody>
                  <a:tcPr/>
                </a:tc>
              </a:tr>
              <a:tr h="479126">
                <a:tc>
                  <a:txBody>
                    <a:bodyPr/>
                    <a:lstStyle/>
                    <a:p>
                      <a:r>
                        <a:rPr lang="en-US" sz="2000" dirty="0" smtClean="0"/>
                        <a:t>11/18 @ 11:59</a:t>
                      </a:r>
                      <a:endParaRPr lang="en-US" sz="2000" dirty="0"/>
                    </a:p>
                  </a:txBody>
                  <a:tcPr/>
                </a:tc>
                <a:tc>
                  <a:txBody>
                    <a:bodyPr/>
                    <a:lstStyle/>
                    <a:p>
                      <a:r>
                        <a:rPr lang="en-US" sz="2000" dirty="0" smtClean="0"/>
                        <a:t>Peer Survey (INDIVIDUAL SUBMISSIONS)</a:t>
                      </a:r>
                      <a:endParaRPr lang="en-US" sz="2000" dirty="0"/>
                    </a:p>
                  </a:txBody>
                  <a:tcPr/>
                </a:tc>
              </a:tr>
            </a:tbl>
          </a:graphicData>
        </a:graphic>
      </p:graphicFrame>
    </p:spTree>
    <p:extLst>
      <p:ext uri="{BB962C8B-B14F-4D97-AF65-F5344CB8AC3E}">
        <p14:creationId xmlns:p14="http://schemas.microsoft.com/office/powerpoint/2010/main" val="240758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b="1" u="sng"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smtClean="0"/>
              <a:t>We will discuss the project in great detail at the start of the quarter.</a:t>
            </a:r>
          </a:p>
          <a:p>
            <a:pPr algn="just"/>
            <a:endParaRPr lang="en-US" dirty="0" smtClean="0"/>
          </a:p>
          <a:p>
            <a:pPr algn="just"/>
            <a:r>
              <a:rPr lang="en-US" dirty="0" smtClean="0"/>
              <a:t>We will discuss the project almost every week</a:t>
            </a:r>
            <a:r>
              <a:rPr lang="en-US" dirty="0" smtClean="0"/>
              <a:t>.</a:t>
            </a:r>
          </a:p>
          <a:p>
            <a:pPr algn="just"/>
            <a:endParaRPr lang="en-US" dirty="0"/>
          </a:p>
          <a:p>
            <a:pPr algn="just"/>
            <a:r>
              <a:rPr lang="en-US" dirty="0" smtClean="0"/>
              <a:t>In short, the goal of the project is for each grou</a:t>
            </a:r>
            <a:r>
              <a:rPr lang="en-US" dirty="0" smtClean="0"/>
              <a:t>p to produce a rigorous meaningful final report using tools learned in class.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14" name="5-Point Star 11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114"/>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09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b="1" u="sng"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smtClean="0"/>
              <a:t>The online survey will help me assign groups.</a:t>
            </a:r>
          </a:p>
          <a:p>
            <a:pPr algn="just"/>
            <a:endParaRPr lang="en-US" dirty="0"/>
          </a:p>
          <a:p>
            <a:pPr algn="just"/>
            <a:r>
              <a:rPr lang="en-US" dirty="0" smtClean="0"/>
              <a:t>I try to assign groups based </a:t>
            </a:r>
            <a:r>
              <a:rPr lang="en-US" dirty="0" smtClean="0"/>
              <a:t>on</a:t>
            </a:r>
          </a:p>
          <a:p>
            <a:pPr marL="285750" indent="-285750" algn="just">
              <a:buFont typeface="Arial" panose="020B0604020202020204" pitchFamily="34" charset="0"/>
              <a:buChar char="•"/>
            </a:pPr>
            <a:r>
              <a:rPr lang="en-US" dirty="0" smtClean="0"/>
              <a:t>Schedule</a:t>
            </a:r>
          </a:p>
          <a:p>
            <a:pPr marL="285750" indent="-285750" algn="just">
              <a:buFont typeface="Arial" panose="020B0604020202020204" pitchFamily="34" charset="0"/>
              <a:buChar char="•"/>
            </a:pPr>
            <a:r>
              <a:rPr lang="en-US" dirty="0" smtClean="0"/>
              <a:t>Interest</a:t>
            </a:r>
          </a:p>
          <a:p>
            <a:pPr marL="285750" indent="-285750" algn="just">
              <a:buFont typeface="Arial" panose="020B0604020202020204" pitchFamily="34" charset="0"/>
              <a:buChar char="•"/>
            </a:pPr>
            <a:r>
              <a:rPr lang="en-US" dirty="0" smtClean="0"/>
              <a:t>Skillset</a:t>
            </a:r>
            <a:endParaRPr lang="en-US" dirty="0"/>
          </a:p>
          <a:p>
            <a:pPr marL="285750" indent="-285750" algn="just">
              <a:buFont typeface="Arial" panose="020B0604020202020204" pitchFamily="34" charset="0"/>
              <a:buChar char="•"/>
            </a:pPr>
            <a:endParaRPr lang="en-US" dirty="0" smtClean="0"/>
          </a:p>
          <a:p>
            <a:pPr algn="just"/>
            <a:r>
              <a:rPr lang="en-US" dirty="0" smtClean="0"/>
              <a:t>A few notes:</a:t>
            </a:r>
          </a:p>
          <a:p>
            <a:pPr marL="285750" indent="-285750" algn="just">
              <a:buFont typeface="Arial" panose="020B0604020202020204" pitchFamily="34" charset="0"/>
              <a:buChar char="•"/>
            </a:pPr>
            <a:r>
              <a:rPr lang="en-US" dirty="0" smtClean="0"/>
              <a:t>I am more than happy to fail one group member and give an A to another.</a:t>
            </a:r>
          </a:p>
          <a:p>
            <a:pPr marL="285750" indent="-285750" algn="just">
              <a:buFont typeface="Arial" panose="020B0604020202020204" pitchFamily="34" charset="0"/>
              <a:buChar char="•"/>
            </a:pPr>
            <a:r>
              <a:rPr lang="en-US" dirty="0" smtClean="0"/>
              <a:t>Do your best to be a good </a:t>
            </a:r>
            <a:r>
              <a:rPr lang="en-US" dirty="0" err="1" smtClean="0"/>
              <a:t>groupmate</a:t>
            </a:r>
            <a:r>
              <a:rPr lang="en-US" dirty="0" smtClean="0"/>
              <a:t>:</a:t>
            </a:r>
          </a:p>
          <a:p>
            <a:pPr marL="742950" lvl="1" indent="-285750" algn="just">
              <a:buFont typeface="Arial" panose="020B0604020202020204" pitchFamily="34" charset="0"/>
              <a:buChar char="•"/>
            </a:pPr>
            <a:r>
              <a:rPr lang="en-US" dirty="0" smtClean="0"/>
              <a:t>Show up on time.</a:t>
            </a:r>
          </a:p>
          <a:p>
            <a:pPr marL="742950" lvl="1" indent="-285750" algn="just">
              <a:buFont typeface="Arial" panose="020B0604020202020204" pitchFamily="34" charset="0"/>
              <a:buChar char="•"/>
            </a:pPr>
            <a:r>
              <a:rPr lang="en-US" dirty="0" smtClean="0"/>
              <a:t>Show up prepared.</a:t>
            </a:r>
          </a:p>
          <a:p>
            <a:pPr marL="742950" lvl="1" indent="-285750" algn="just">
              <a:buFont typeface="Arial" panose="020B0604020202020204" pitchFamily="34" charset="0"/>
              <a:buChar char="•"/>
            </a:pPr>
            <a:r>
              <a:rPr lang="en-US" dirty="0" smtClean="0"/>
              <a:t>Add something useful</a:t>
            </a:r>
          </a:p>
          <a:p>
            <a:pPr marL="742950" lvl="1" indent="-285750" algn="just">
              <a:buFont typeface="Arial" panose="020B0604020202020204" pitchFamily="34" charset="0"/>
              <a:buChar char="•"/>
            </a:pPr>
            <a:r>
              <a:rPr lang="en-US" dirty="0" smtClean="0"/>
              <a:t>Respond to emails.</a:t>
            </a:r>
          </a:p>
          <a:p>
            <a:pPr marL="285750" indent="-285750" algn="just">
              <a:buFont typeface="Arial" panose="020B0604020202020204" pitchFamily="34" charset="0"/>
              <a:buChar char="•"/>
            </a:pPr>
            <a:r>
              <a:rPr lang="en-US" dirty="0" smtClean="0"/>
              <a:t>There will be two peer reviews and two individual milestones.  I will certainly know if you helped or hindered your group.</a:t>
            </a:r>
          </a:p>
          <a:p>
            <a:pPr marL="285750" indent="-285750">
              <a:buFont typeface="Arial" panose="020B0604020202020204" pitchFamily="34" charset="0"/>
              <a:buChar char="•"/>
            </a:pPr>
            <a:endParaRPr lang="en-US" dirty="0"/>
          </a:p>
          <a:p>
            <a:endParaRPr lang="en-US" dirty="0"/>
          </a:p>
          <a:p>
            <a:endParaRPr lang="en-US" dirty="0" smtClean="0"/>
          </a:p>
          <a:p>
            <a:endParaRPr lang="en-US" dirty="0"/>
          </a:p>
        </p:txBody>
      </p:sp>
      <p:sp>
        <p:nvSpPr>
          <p:cNvPr id="67" name="5-Point Star 66"/>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869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b="1" u="sng"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smtClean="0"/>
              <a:t>In </a:t>
            </a:r>
            <a:r>
              <a:rPr lang="en-US" dirty="0"/>
              <a:t>this stage of the project, you have two extremely important goals.  First, the group should get to know each other.  Second, the group will decide upon a topic for their quarter-long research topic.  If there is a week to put in extra hours, this is it!  Setting a good foundation this week will make the rest of the quarter much easier</a:t>
            </a:r>
            <a:r>
              <a:rPr lang="en-US" dirty="0" smtClean="0"/>
              <a:t>.</a:t>
            </a:r>
          </a:p>
          <a:p>
            <a:pPr marL="285750" indent="-285750" algn="just">
              <a:buFont typeface="Arial" panose="020B0604020202020204" pitchFamily="34" charset="0"/>
              <a:buChar char="•"/>
            </a:pPr>
            <a:r>
              <a:rPr lang="en-US" dirty="0" smtClean="0"/>
              <a:t>Identify </a:t>
            </a:r>
            <a:r>
              <a:rPr lang="en-US" dirty="0"/>
              <a:t>a problem you want to investigate</a:t>
            </a:r>
            <a:r>
              <a:rPr lang="en-US" dirty="0" smtClean="0"/>
              <a:t>.</a:t>
            </a:r>
          </a:p>
          <a:p>
            <a:pPr marL="285750" indent="-285750" algn="just">
              <a:buFont typeface="Arial" panose="020B0604020202020204" pitchFamily="34" charset="0"/>
              <a:buChar char="•"/>
            </a:pPr>
            <a:r>
              <a:rPr lang="en-US" dirty="0" smtClean="0"/>
              <a:t>Explain </a:t>
            </a:r>
            <a:r>
              <a:rPr lang="en-US" dirty="0"/>
              <a:t>why this problem is interesting.  Why is it important</a:t>
            </a:r>
            <a:r>
              <a:rPr lang="en-US" dirty="0" smtClean="0"/>
              <a:t>?</a:t>
            </a:r>
          </a:p>
          <a:p>
            <a:pPr marL="285750" indent="-285750" algn="just">
              <a:buFont typeface="Arial" panose="020B0604020202020204" pitchFamily="34" charset="0"/>
              <a:buChar char="•"/>
            </a:pPr>
            <a:r>
              <a:rPr lang="en-US" dirty="0" smtClean="0"/>
              <a:t>What </a:t>
            </a:r>
            <a:r>
              <a:rPr lang="en-US" dirty="0"/>
              <a:t>datasets are available to explore this problem</a:t>
            </a:r>
            <a:r>
              <a:rPr lang="en-US" dirty="0" smtClean="0"/>
              <a:t>?</a:t>
            </a:r>
          </a:p>
          <a:p>
            <a:pPr marL="285750" indent="-285750" algn="just">
              <a:buFont typeface="Arial" panose="020B0604020202020204" pitchFamily="34" charset="0"/>
              <a:buChar char="•"/>
            </a:pPr>
            <a:r>
              <a:rPr lang="en-US" dirty="0" smtClean="0"/>
              <a:t>What </a:t>
            </a:r>
            <a:r>
              <a:rPr lang="en-US" dirty="0"/>
              <a:t>information does this data include</a:t>
            </a:r>
            <a:r>
              <a:rPr lang="en-US" dirty="0" smtClean="0"/>
              <a:t>?</a:t>
            </a:r>
          </a:p>
          <a:p>
            <a:pPr marL="285750" indent="-285750" algn="just">
              <a:buFont typeface="Arial" panose="020B0604020202020204" pitchFamily="34" charset="0"/>
              <a:buChar char="•"/>
            </a:pPr>
            <a:r>
              <a:rPr lang="en-US" dirty="0" smtClean="0"/>
              <a:t>What </a:t>
            </a:r>
            <a:r>
              <a:rPr lang="en-US" dirty="0"/>
              <a:t>fields?  What format?  How large?  Is it clean</a:t>
            </a:r>
            <a:r>
              <a:rPr lang="en-US" dirty="0" smtClean="0"/>
              <a:t>?</a:t>
            </a:r>
          </a:p>
          <a:p>
            <a:pPr marL="285750" indent="-285750" algn="just">
              <a:buFont typeface="Arial" panose="020B0604020202020204" pitchFamily="34" charset="0"/>
              <a:buChar char="•"/>
            </a:pPr>
            <a:r>
              <a:rPr lang="en-US" dirty="0" smtClean="0"/>
              <a:t>What </a:t>
            </a:r>
            <a:r>
              <a:rPr lang="en-US" dirty="0"/>
              <a:t>are the explanatory variables</a:t>
            </a:r>
            <a:r>
              <a:rPr lang="en-US" dirty="0" smtClean="0"/>
              <a:t>?</a:t>
            </a:r>
          </a:p>
          <a:p>
            <a:pPr marL="285750" indent="-285750" algn="just">
              <a:buFont typeface="Arial" panose="020B0604020202020204" pitchFamily="34" charset="0"/>
              <a:buChar char="•"/>
            </a:pPr>
            <a:r>
              <a:rPr lang="en-US" dirty="0" smtClean="0"/>
              <a:t>What </a:t>
            </a:r>
            <a:r>
              <a:rPr lang="en-US" dirty="0"/>
              <a:t>are the response variables?  (are there any?)</a:t>
            </a:r>
          </a:p>
          <a:p>
            <a:pPr algn="just"/>
            <a:r>
              <a:rPr lang="en-US" dirty="0" smtClean="0"/>
              <a:t>The group should submit a 2 page PDF</a:t>
            </a:r>
            <a:r>
              <a:rPr lang="en-US" dirty="0"/>
              <a:t> </a:t>
            </a:r>
            <a:r>
              <a:rPr lang="en-US" dirty="0" smtClean="0"/>
              <a:t>motivating the problem.  Done well, this is first draft of your papers introduction.</a:t>
            </a:r>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27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b="1" u="sng"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In this stage of the project, you will prepare your data.  In my experience, data preparation is often the most arduous part of the project.  At the end of the milestone, you should have a technical document describing how your dataset was </a:t>
            </a:r>
            <a:r>
              <a:rPr lang="en-US" dirty="0" smtClean="0"/>
              <a:t>prepared. You </a:t>
            </a:r>
            <a:r>
              <a:rPr lang="en-US" dirty="0"/>
              <a:t>might </a:t>
            </a:r>
            <a:r>
              <a:rPr lang="en-US" dirty="0" smtClean="0"/>
              <a:t>consider…</a:t>
            </a:r>
          </a:p>
          <a:p>
            <a:pPr marL="285750" indent="-285750" algn="just">
              <a:buFont typeface="Arial" panose="020B0604020202020204" pitchFamily="34" charset="0"/>
              <a:buChar char="•"/>
            </a:pPr>
            <a:r>
              <a:rPr lang="en-US" dirty="0" smtClean="0"/>
              <a:t>When </a:t>
            </a:r>
            <a:r>
              <a:rPr lang="en-US" dirty="0"/>
              <a:t>was it </a:t>
            </a:r>
            <a:r>
              <a:rPr lang="en-US" dirty="0" smtClean="0"/>
              <a:t>collected?</a:t>
            </a:r>
          </a:p>
          <a:p>
            <a:pPr marL="285750" indent="-285750" algn="just">
              <a:buFont typeface="Arial" panose="020B0604020202020204" pitchFamily="34" charset="0"/>
              <a:buChar char="•"/>
            </a:pPr>
            <a:r>
              <a:rPr lang="en-US" dirty="0" smtClean="0"/>
              <a:t>Why </a:t>
            </a:r>
            <a:r>
              <a:rPr lang="en-US" dirty="0"/>
              <a:t>was is </a:t>
            </a:r>
            <a:r>
              <a:rPr lang="en-US" dirty="0" smtClean="0"/>
              <a:t>collected?</a:t>
            </a:r>
          </a:p>
          <a:p>
            <a:pPr marL="285750" indent="-285750" algn="just">
              <a:buFont typeface="Arial" panose="020B0604020202020204" pitchFamily="34" charset="0"/>
              <a:buChar char="•"/>
            </a:pPr>
            <a:r>
              <a:rPr lang="en-US" dirty="0" smtClean="0"/>
              <a:t>Are </a:t>
            </a:r>
            <a:r>
              <a:rPr lang="en-US" dirty="0"/>
              <a:t>you merging </a:t>
            </a:r>
            <a:r>
              <a:rPr lang="en-US" dirty="0" smtClean="0"/>
              <a:t>datasets?</a:t>
            </a:r>
          </a:p>
          <a:p>
            <a:pPr marL="285750" indent="-285750" algn="just">
              <a:buFont typeface="Arial" panose="020B0604020202020204" pitchFamily="34" charset="0"/>
              <a:buChar char="•"/>
            </a:pPr>
            <a:r>
              <a:rPr lang="en-US" dirty="0" smtClean="0"/>
              <a:t>How </a:t>
            </a:r>
            <a:r>
              <a:rPr lang="en-US" dirty="0"/>
              <a:t>are you dealing with categorical data? </a:t>
            </a:r>
            <a:endParaRPr lang="en-US" dirty="0" smtClean="0"/>
          </a:p>
          <a:p>
            <a:pPr marL="285750" indent="-285750" algn="just">
              <a:buFont typeface="Arial" panose="020B0604020202020204" pitchFamily="34" charset="0"/>
              <a:buChar char="•"/>
            </a:pPr>
            <a:r>
              <a:rPr lang="en-US" dirty="0" smtClean="0"/>
              <a:t>How </a:t>
            </a:r>
            <a:r>
              <a:rPr lang="en-US" dirty="0"/>
              <a:t>are you dealing with skewed </a:t>
            </a:r>
            <a:r>
              <a:rPr lang="en-US" dirty="0" smtClean="0"/>
              <a:t>distribution?</a:t>
            </a:r>
          </a:p>
          <a:p>
            <a:pPr marL="285750" indent="-285750" algn="just">
              <a:buFont typeface="Arial" panose="020B0604020202020204" pitchFamily="34" charset="0"/>
              <a:buChar char="•"/>
            </a:pPr>
            <a:r>
              <a:rPr lang="en-US" dirty="0" smtClean="0"/>
              <a:t>Did </a:t>
            </a:r>
            <a:r>
              <a:rPr lang="en-US" dirty="0"/>
              <a:t>you transform any </a:t>
            </a:r>
            <a:r>
              <a:rPr lang="en-US" dirty="0" smtClean="0"/>
              <a:t>variables?</a:t>
            </a:r>
          </a:p>
          <a:p>
            <a:pPr algn="just"/>
            <a:r>
              <a:rPr lang="en-US" dirty="0" smtClean="0"/>
              <a:t>A </a:t>
            </a:r>
            <a:r>
              <a:rPr lang="en-US" dirty="0"/>
              <a:t>common question is "how much detail should be in the report?"  There should be enough detail that someone else could reproduce your </a:t>
            </a:r>
            <a:r>
              <a:rPr lang="en-US" dirty="0" smtClean="0"/>
              <a:t>experiment.</a:t>
            </a:r>
          </a:p>
          <a:p>
            <a:pPr algn="just"/>
            <a:r>
              <a:rPr lang="en-US" dirty="0" smtClean="0"/>
              <a:t>The </a:t>
            </a:r>
            <a:r>
              <a:rPr lang="en-US" dirty="0"/>
              <a:t>result should be about three </a:t>
            </a:r>
            <a:r>
              <a:rPr lang="en-US" dirty="0" smtClean="0"/>
              <a:t>to four pages.  </a:t>
            </a:r>
            <a:r>
              <a:rPr lang="en-US" dirty="0"/>
              <a:t>It may </a:t>
            </a:r>
            <a:r>
              <a:rPr lang="en-US" dirty="0" smtClean="0"/>
              <a:t>be </a:t>
            </a:r>
            <a:r>
              <a:rPr lang="en-US" dirty="0"/>
              <a:t>much longer depending on how much effort you put into it.  </a:t>
            </a:r>
            <a:r>
              <a:rPr lang="en-US" dirty="0" smtClean="0"/>
              <a:t>One member of the group should submit a PDF the D2L.</a:t>
            </a:r>
          </a:p>
          <a:p>
            <a:pPr algn="just"/>
            <a:endParaRPr lang="en-US"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987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b="1" u="sng"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In this stage of the project, you will begin your analysis of the data. Ostensibly, the goal is to present your dataset to the reader.  Practically, the goal is to gain a deeper understanding of the data before you begin </a:t>
            </a:r>
            <a:r>
              <a:rPr lang="en-US" dirty="0" smtClean="0"/>
              <a:t>modeling. You should </a:t>
            </a:r>
            <a:r>
              <a:rPr lang="en-US" dirty="0"/>
              <a:t>consider…</a:t>
            </a:r>
          </a:p>
          <a:p>
            <a:pPr marL="285750" indent="-285750" algn="just">
              <a:buFont typeface="Arial" panose="020B0604020202020204" pitchFamily="34" charset="0"/>
              <a:buChar char="•"/>
            </a:pPr>
            <a:r>
              <a:rPr lang="en-US" dirty="0" smtClean="0"/>
              <a:t>Histograms </a:t>
            </a:r>
            <a:r>
              <a:rPr lang="en-US" dirty="0"/>
              <a:t>showing the distribution of relevant numeric variables.</a:t>
            </a:r>
          </a:p>
          <a:p>
            <a:pPr marL="285750" indent="-285750" algn="just">
              <a:buFont typeface="Arial" panose="020B0604020202020204" pitchFamily="34" charset="0"/>
              <a:buChar char="•"/>
            </a:pPr>
            <a:r>
              <a:rPr lang="en-US" dirty="0" smtClean="0"/>
              <a:t>Five </a:t>
            </a:r>
            <a:r>
              <a:rPr lang="en-US" dirty="0"/>
              <a:t>number summaries showing the center and spread of the variables.</a:t>
            </a:r>
          </a:p>
          <a:p>
            <a:pPr marL="285750" indent="-285750" algn="just">
              <a:buFont typeface="Arial" panose="020B0604020202020204" pitchFamily="34" charset="0"/>
              <a:buChar char="•"/>
            </a:pPr>
            <a:r>
              <a:rPr lang="en-US" dirty="0" smtClean="0"/>
              <a:t>Box </a:t>
            </a:r>
            <a:r>
              <a:rPr lang="en-US" dirty="0"/>
              <a:t>plots showing the distributions of variables over two or more classes.</a:t>
            </a:r>
          </a:p>
          <a:p>
            <a:pPr marL="285750" indent="-285750" algn="just">
              <a:buFont typeface="Arial" panose="020B0604020202020204" pitchFamily="34" charset="0"/>
              <a:buChar char="•"/>
            </a:pPr>
            <a:r>
              <a:rPr lang="en-US" dirty="0" smtClean="0"/>
              <a:t>Bar </a:t>
            </a:r>
            <a:r>
              <a:rPr lang="en-US" dirty="0"/>
              <a:t>charts showing the distribution of categorical variables.</a:t>
            </a:r>
          </a:p>
          <a:p>
            <a:pPr marL="285750" indent="-285750" algn="just">
              <a:buFont typeface="Arial" panose="020B0604020202020204" pitchFamily="34" charset="0"/>
              <a:buChar char="•"/>
            </a:pPr>
            <a:r>
              <a:rPr lang="en-US" dirty="0" smtClean="0"/>
              <a:t>Scatter </a:t>
            </a:r>
            <a:r>
              <a:rPr lang="en-US" dirty="0"/>
              <a:t>plots showing the relationship between variables.</a:t>
            </a:r>
          </a:p>
          <a:p>
            <a:pPr marL="285750" indent="-285750" algn="just">
              <a:buFont typeface="Arial" panose="020B0604020202020204" pitchFamily="34" charset="0"/>
              <a:buChar char="•"/>
            </a:pPr>
            <a:r>
              <a:rPr lang="en-US" dirty="0" smtClean="0"/>
              <a:t>Correlation </a:t>
            </a:r>
            <a:r>
              <a:rPr lang="en-US" dirty="0"/>
              <a:t>matrixes showing how variables are related.</a:t>
            </a:r>
          </a:p>
          <a:p>
            <a:pPr marL="285750" indent="-285750" algn="just">
              <a:buFont typeface="Arial" panose="020B0604020202020204" pitchFamily="34" charset="0"/>
              <a:buChar char="•"/>
            </a:pPr>
            <a:r>
              <a:rPr lang="en-US" dirty="0" smtClean="0"/>
              <a:t>Pivot </a:t>
            </a:r>
            <a:r>
              <a:rPr lang="en-US" dirty="0"/>
              <a:t>tables instead of correlation matrixes if your variables are categorical</a:t>
            </a:r>
            <a:r>
              <a:rPr lang="en-US" dirty="0" smtClean="0"/>
              <a:t>.</a:t>
            </a:r>
          </a:p>
          <a:p>
            <a:pPr algn="just"/>
            <a:r>
              <a:rPr lang="en-US" dirty="0" smtClean="0"/>
              <a:t>The result should be 3 page PDF summarizing your findings.</a:t>
            </a:r>
            <a:endParaRPr lang="en-US"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086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b="1" u="sng"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algn="just"/>
            <a:r>
              <a:rPr lang="en-US" dirty="0"/>
              <a:t>There is no submission for the midflight interview.  I will speak with each group for about 20-30 minutes.  At this meeting, you will present your progress.  The goal of the meeting is to give each member an independent but complimentary project goal.  Students will </a:t>
            </a:r>
            <a:r>
              <a:rPr lang="en-US" dirty="0" smtClean="0"/>
              <a:t>complete </a:t>
            </a:r>
            <a:r>
              <a:rPr lang="en-US" dirty="0"/>
              <a:t>these </a:t>
            </a:r>
            <a:r>
              <a:rPr lang="en-US" dirty="0" smtClean="0"/>
              <a:t>goals independently </a:t>
            </a:r>
            <a:r>
              <a:rPr lang="en-US" dirty="0"/>
              <a:t>and then meet to discuss their results</a:t>
            </a:r>
            <a:r>
              <a:rPr lang="en-US" dirty="0" smtClean="0"/>
              <a:t>.</a:t>
            </a:r>
          </a:p>
          <a:p>
            <a:pPr algn="just"/>
            <a:endParaRPr lang="en-US" dirty="0"/>
          </a:p>
          <a:p>
            <a:pPr algn="just"/>
            <a:r>
              <a:rPr lang="en-US" dirty="0"/>
              <a:t>I will meet with DL students through Google Hangout</a:t>
            </a:r>
            <a:r>
              <a:rPr lang="en-US" dirty="0" smtClean="0"/>
              <a:t>.</a:t>
            </a:r>
          </a:p>
          <a:p>
            <a:pPr algn="just"/>
            <a:endParaRPr lang="en-US" dirty="0"/>
          </a:p>
          <a:p>
            <a:pPr algn="just"/>
            <a:r>
              <a:rPr lang="en-US" dirty="0" smtClean="0"/>
              <a:t>Also due this week is the peer review.</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256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1393"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269"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2561"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01977"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1685" y="321276"/>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01977" y="907785"/>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1977" y="149429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1977" y="326514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1393"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82269"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62561"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01977"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1685" y="385165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4" idx="4"/>
            <a:endCxn id="9" idx="0"/>
          </p:cNvCxnSpPr>
          <p:nvPr/>
        </p:nvCxnSpPr>
        <p:spPr>
          <a:xfrm>
            <a:off x="424273"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0" idx="0"/>
          </p:cNvCxnSpPr>
          <p:nvPr/>
        </p:nvCxnSpPr>
        <p:spPr>
          <a:xfrm>
            <a:off x="1384857" y="1273545"/>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63" idx="0"/>
          </p:cNvCxnSpPr>
          <p:nvPr/>
        </p:nvCxnSpPr>
        <p:spPr>
          <a:xfrm>
            <a:off x="1384857" y="186005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2" idx="0"/>
          </p:cNvCxnSpPr>
          <p:nvPr/>
        </p:nvCxnSpPr>
        <p:spPr>
          <a:xfrm flipH="1">
            <a:off x="424273"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3" idx="0"/>
          </p:cNvCxnSpPr>
          <p:nvPr/>
        </p:nvCxnSpPr>
        <p:spPr>
          <a:xfrm>
            <a:off x="1384857"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5" idx="0"/>
          </p:cNvCxnSpPr>
          <p:nvPr/>
        </p:nvCxnSpPr>
        <p:spPr>
          <a:xfrm>
            <a:off x="1384857" y="3630909"/>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1384857" y="687036"/>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4"/>
            <a:endCxn id="9" idx="0"/>
          </p:cNvCxnSpPr>
          <p:nvPr/>
        </p:nvCxnSpPr>
        <p:spPr>
          <a:xfrm flipH="1">
            <a:off x="1384857"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9" idx="0"/>
          </p:cNvCxnSpPr>
          <p:nvPr/>
        </p:nvCxnSpPr>
        <p:spPr>
          <a:xfrm>
            <a:off x="1384857" y="687036"/>
            <a:ext cx="0"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9" idx="0"/>
          </p:cNvCxnSpPr>
          <p:nvPr/>
        </p:nvCxnSpPr>
        <p:spPr>
          <a:xfrm>
            <a:off x="904565" y="687036"/>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5672" y="319490"/>
            <a:ext cx="3841737" cy="369332"/>
          </a:xfrm>
          <a:prstGeom prst="rect">
            <a:avLst/>
          </a:prstGeom>
          <a:noFill/>
        </p:spPr>
        <p:txBody>
          <a:bodyPr wrap="square" rtlCol="0">
            <a:spAutoFit/>
          </a:bodyPr>
          <a:lstStyle/>
          <a:p>
            <a:r>
              <a:rPr lang="en-US" dirty="0" smtClean="0"/>
              <a:t>Week 1: Review project milestones.</a:t>
            </a:r>
          </a:p>
        </p:txBody>
      </p:sp>
      <p:cxnSp>
        <p:nvCxnSpPr>
          <p:cNvPr id="46" name="Straight Connector 45"/>
          <p:cNvCxnSpPr>
            <a:stCxn id="11" idx="4"/>
            <a:endCxn id="16" idx="0"/>
          </p:cNvCxnSpPr>
          <p:nvPr/>
        </p:nvCxnSpPr>
        <p:spPr>
          <a:xfrm flipH="1">
            <a:off x="904565" y="3630909"/>
            <a:ext cx="480292"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4"/>
            <a:endCxn id="14" idx="0"/>
          </p:cNvCxnSpPr>
          <p:nvPr/>
        </p:nvCxnSpPr>
        <p:spPr>
          <a:xfrm>
            <a:off x="1384857" y="3630909"/>
            <a:ext cx="960584" cy="22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5667" y="3829206"/>
            <a:ext cx="3841737" cy="369332"/>
          </a:xfrm>
          <a:prstGeom prst="rect">
            <a:avLst/>
          </a:prstGeom>
          <a:noFill/>
        </p:spPr>
        <p:txBody>
          <a:bodyPr wrap="square" rtlCol="0">
            <a:spAutoFit/>
          </a:bodyPr>
          <a:lstStyle/>
          <a:p>
            <a:r>
              <a:rPr lang="en-US" b="1" u="sng" dirty="0" smtClean="0"/>
              <a:t>Week 7: Individual milestones 1.</a:t>
            </a:r>
          </a:p>
        </p:txBody>
      </p:sp>
      <p:sp>
        <p:nvSpPr>
          <p:cNvPr id="55" name="TextBox 54"/>
          <p:cNvSpPr txBox="1"/>
          <p:nvPr/>
        </p:nvSpPr>
        <p:spPr>
          <a:xfrm>
            <a:off x="3015667" y="3246473"/>
            <a:ext cx="3841737" cy="369332"/>
          </a:xfrm>
          <a:prstGeom prst="rect">
            <a:avLst/>
          </a:prstGeom>
          <a:noFill/>
        </p:spPr>
        <p:txBody>
          <a:bodyPr wrap="square" rtlCol="0">
            <a:spAutoFit/>
          </a:bodyPr>
          <a:lstStyle/>
          <a:p>
            <a:r>
              <a:rPr lang="en-US" dirty="0" smtClean="0"/>
              <a:t>Week 6: Midflight interview.</a:t>
            </a:r>
          </a:p>
        </p:txBody>
      </p:sp>
      <p:sp>
        <p:nvSpPr>
          <p:cNvPr id="56" name="TextBox 55"/>
          <p:cNvSpPr txBox="1"/>
          <p:nvPr/>
        </p:nvSpPr>
        <p:spPr>
          <a:xfrm>
            <a:off x="3015668" y="910284"/>
            <a:ext cx="4373423" cy="369332"/>
          </a:xfrm>
          <a:prstGeom prst="rect">
            <a:avLst/>
          </a:prstGeom>
          <a:noFill/>
        </p:spPr>
        <p:txBody>
          <a:bodyPr wrap="square" rtlCol="0">
            <a:spAutoFit/>
          </a:bodyPr>
          <a:lstStyle/>
          <a:p>
            <a:r>
              <a:rPr lang="en-US" dirty="0" smtClean="0"/>
              <a:t>Week 2: Complete survey.  Assigned groups.</a:t>
            </a:r>
          </a:p>
        </p:txBody>
      </p:sp>
      <p:sp>
        <p:nvSpPr>
          <p:cNvPr id="57" name="TextBox 56"/>
          <p:cNvSpPr txBox="1"/>
          <p:nvPr/>
        </p:nvSpPr>
        <p:spPr>
          <a:xfrm>
            <a:off x="3015667" y="1492508"/>
            <a:ext cx="3841737" cy="369332"/>
          </a:xfrm>
          <a:prstGeom prst="rect">
            <a:avLst/>
          </a:prstGeom>
          <a:noFill/>
        </p:spPr>
        <p:txBody>
          <a:bodyPr wrap="square" rtlCol="0">
            <a:spAutoFit/>
          </a:bodyPr>
          <a:lstStyle/>
          <a:p>
            <a:r>
              <a:rPr lang="en-US" dirty="0" smtClean="0"/>
              <a:t>Week 3: Select data.  Write proposal.</a:t>
            </a:r>
          </a:p>
        </p:txBody>
      </p:sp>
      <p:sp>
        <p:nvSpPr>
          <p:cNvPr id="58" name="TextBox 57"/>
          <p:cNvSpPr txBox="1"/>
          <p:nvPr/>
        </p:nvSpPr>
        <p:spPr>
          <a:xfrm>
            <a:off x="3015667" y="2081007"/>
            <a:ext cx="3841737" cy="369332"/>
          </a:xfrm>
          <a:prstGeom prst="rect">
            <a:avLst/>
          </a:prstGeom>
          <a:noFill/>
        </p:spPr>
        <p:txBody>
          <a:bodyPr wrap="square" rtlCol="0">
            <a:spAutoFit/>
          </a:bodyPr>
          <a:lstStyle/>
          <a:p>
            <a:r>
              <a:rPr lang="en-US" dirty="0" smtClean="0"/>
              <a:t>Week 4: Clean and prepare data.</a:t>
            </a:r>
          </a:p>
        </p:txBody>
      </p:sp>
      <p:sp>
        <p:nvSpPr>
          <p:cNvPr id="59" name="TextBox 58"/>
          <p:cNvSpPr txBox="1"/>
          <p:nvPr/>
        </p:nvSpPr>
        <p:spPr>
          <a:xfrm>
            <a:off x="3015667" y="2663740"/>
            <a:ext cx="3841737" cy="369332"/>
          </a:xfrm>
          <a:prstGeom prst="rect">
            <a:avLst/>
          </a:prstGeom>
          <a:noFill/>
        </p:spPr>
        <p:txBody>
          <a:bodyPr wrap="square" rtlCol="0">
            <a:spAutoFit/>
          </a:bodyPr>
          <a:lstStyle/>
          <a:p>
            <a:r>
              <a:rPr lang="en-US" dirty="0" smtClean="0"/>
              <a:t>Week 5: Summary analysis.</a:t>
            </a:r>
          </a:p>
        </p:txBody>
      </p:sp>
      <p:sp>
        <p:nvSpPr>
          <p:cNvPr id="62" name="Oval 61"/>
          <p:cNvSpPr/>
          <p:nvPr/>
        </p:nvSpPr>
        <p:spPr>
          <a:xfrm>
            <a:off x="1201977" y="2674864"/>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201977" y="2084579"/>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2" idx="4"/>
            <a:endCxn id="11" idx="0"/>
          </p:cNvCxnSpPr>
          <p:nvPr/>
        </p:nvCxnSpPr>
        <p:spPr>
          <a:xfrm>
            <a:off x="1384857" y="3040624"/>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4"/>
            <a:endCxn id="62" idx="0"/>
          </p:cNvCxnSpPr>
          <p:nvPr/>
        </p:nvCxnSpPr>
        <p:spPr>
          <a:xfrm>
            <a:off x="1384857" y="2450339"/>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15667" y="4411939"/>
            <a:ext cx="3841737" cy="369332"/>
          </a:xfrm>
          <a:prstGeom prst="rect">
            <a:avLst/>
          </a:prstGeom>
          <a:noFill/>
        </p:spPr>
        <p:txBody>
          <a:bodyPr wrap="square" rtlCol="0">
            <a:spAutoFit/>
          </a:bodyPr>
          <a:lstStyle/>
          <a:p>
            <a:r>
              <a:rPr lang="en-US" dirty="0" smtClean="0"/>
              <a:t>Week 8: Individual milestones 2.</a:t>
            </a:r>
          </a:p>
        </p:txBody>
      </p:sp>
      <p:sp>
        <p:nvSpPr>
          <p:cNvPr id="73" name="TextBox 72"/>
          <p:cNvSpPr txBox="1"/>
          <p:nvPr/>
        </p:nvSpPr>
        <p:spPr>
          <a:xfrm>
            <a:off x="3015667" y="4994672"/>
            <a:ext cx="3841737" cy="369332"/>
          </a:xfrm>
          <a:prstGeom prst="rect">
            <a:avLst/>
          </a:prstGeom>
          <a:noFill/>
        </p:spPr>
        <p:txBody>
          <a:bodyPr wrap="square" rtlCol="0">
            <a:spAutoFit/>
          </a:bodyPr>
          <a:lstStyle/>
          <a:p>
            <a:r>
              <a:rPr lang="en-US" dirty="0" smtClean="0"/>
              <a:t>Week 9: Collaboration meeting.</a:t>
            </a:r>
          </a:p>
        </p:txBody>
      </p:sp>
      <p:sp>
        <p:nvSpPr>
          <p:cNvPr id="74" name="TextBox 73"/>
          <p:cNvSpPr txBox="1"/>
          <p:nvPr/>
        </p:nvSpPr>
        <p:spPr>
          <a:xfrm>
            <a:off x="3015667" y="5577405"/>
            <a:ext cx="3841737" cy="369332"/>
          </a:xfrm>
          <a:prstGeom prst="rect">
            <a:avLst/>
          </a:prstGeom>
          <a:noFill/>
        </p:spPr>
        <p:txBody>
          <a:bodyPr wrap="square" rtlCol="0">
            <a:spAutoFit/>
          </a:bodyPr>
          <a:lstStyle/>
          <a:p>
            <a:r>
              <a:rPr lang="en-US" dirty="0" smtClean="0"/>
              <a:t>Week 10: Group presentations.</a:t>
            </a:r>
          </a:p>
        </p:txBody>
      </p:sp>
      <p:sp>
        <p:nvSpPr>
          <p:cNvPr id="75" name="TextBox 74"/>
          <p:cNvSpPr txBox="1"/>
          <p:nvPr/>
        </p:nvSpPr>
        <p:spPr>
          <a:xfrm>
            <a:off x="3015667" y="6160138"/>
            <a:ext cx="3841737" cy="369332"/>
          </a:xfrm>
          <a:prstGeom prst="rect">
            <a:avLst/>
          </a:prstGeom>
          <a:noFill/>
        </p:spPr>
        <p:txBody>
          <a:bodyPr wrap="square" rtlCol="0">
            <a:spAutoFit/>
          </a:bodyPr>
          <a:lstStyle/>
          <a:p>
            <a:r>
              <a:rPr lang="en-US" dirty="0" smtClean="0"/>
              <a:t>Week 11: Final Report.</a:t>
            </a:r>
          </a:p>
        </p:txBody>
      </p:sp>
      <p:sp>
        <p:nvSpPr>
          <p:cNvPr id="76" name="Oval 75"/>
          <p:cNvSpPr/>
          <p:nvPr/>
        </p:nvSpPr>
        <p:spPr>
          <a:xfrm>
            <a:off x="241393"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82269"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62561"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201977"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1685" y="4438167"/>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201977" y="499058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4" idx="0"/>
          </p:cNvCxnSpPr>
          <p:nvPr/>
        </p:nvCxnSpPr>
        <p:spPr>
          <a:xfrm>
            <a:off x="1384857" y="5356343"/>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201977" y="6171153"/>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01977" y="5580868"/>
            <a:ext cx="365760" cy="365760"/>
          </a:xfrm>
          <a:prstGeom prst="ellipse">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a:endCxn id="83" idx="0"/>
          </p:cNvCxnSpPr>
          <p:nvPr/>
        </p:nvCxnSpPr>
        <p:spPr>
          <a:xfrm>
            <a:off x="1384857" y="594662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81" idx="0"/>
          </p:cNvCxnSpPr>
          <p:nvPr/>
        </p:nvCxnSpPr>
        <p:spPr>
          <a:xfrm>
            <a:off x="424273"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4"/>
            <a:endCxn id="81" idx="0"/>
          </p:cNvCxnSpPr>
          <p:nvPr/>
        </p:nvCxnSpPr>
        <p:spPr>
          <a:xfrm flipH="1">
            <a:off x="1384857" y="4803927"/>
            <a:ext cx="960584"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4"/>
            <a:endCxn id="81" idx="0"/>
          </p:cNvCxnSpPr>
          <p:nvPr/>
        </p:nvCxnSpPr>
        <p:spPr>
          <a:xfrm>
            <a:off x="1384857" y="4803927"/>
            <a:ext cx="0"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0"/>
            <a:endCxn id="77" idx="4"/>
          </p:cNvCxnSpPr>
          <p:nvPr/>
        </p:nvCxnSpPr>
        <p:spPr>
          <a:xfrm flipV="1">
            <a:off x="1384857"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4"/>
            <a:endCxn id="81" idx="0"/>
          </p:cNvCxnSpPr>
          <p:nvPr/>
        </p:nvCxnSpPr>
        <p:spPr>
          <a:xfrm>
            <a:off x="904565" y="4803927"/>
            <a:ext cx="480292" cy="186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865149"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502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08586"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24273"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349462" y="4217418"/>
            <a:ext cx="0" cy="224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89091" y="319490"/>
            <a:ext cx="4525817" cy="6186309"/>
          </a:xfrm>
          <a:prstGeom prst="rect">
            <a:avLst/>
          </a:prstGeom>
          <a:solidFill>
            <a:schemeClr val="bg2"/>
          </a:solidFill>
          <a:ln>
            <a:solidFill>
              <a:schemeClr val="tx1"/>
            </a:solidFill>
          </a:ln>
        </p:spPr>
        <p:txBody>
          <a:bodyPr wrap="square" rtlCol="0">
            <a:spAutoFit/>
          </a:bodyPr>
          <a:lstStyle/>
          <a:p>
            <a:pPr lvl="0" algn="just"/>
            <a:r>
              <a:rPr lang="en-US" dirty="0" smtClean="0"/>
              <a:t>For the next two weeks, students will work on individual contributions.  Your goals will differ wildly, but in general, you </a:t>
            </a:r>
            <a:r>
              <a:rPr lang="en-US" dirty="0"/>
              <a:t>might </a:t>
            </a:r>
            <a:r>
              <a:rPr lang="en-US" dirty="0" smtClean="0"/>
              <a:t>consider …</a:t>
            </a:r>
          </a:p>
          <a:p>
            <a:pPr marL="285750" lvl="0" indent="-285750" algn="just">
              <a:buFont typeface="Arial" panose="020B0604020202020204" pitchFamily="34" charset="0"/>
              <a:buChar char="•"/>
            </a:pPr>
            <a:r>
              <a:rPr lang="en-US" dirty="0" smtClean="0"/>
              <a:t>What </a:t>
            </a:r>
            <a:r>
              <a:rPr lang="en-US" dirty="0"/>
              <a:t>questions are you exploring in the </a:t>
            </a:r>
            <a:r>
              <a:rPr lang="en-US" dirty="0" smtClean="0"/>
              <a:t>data?</a:t>
            </a:r>
          </a:p>
          <a:p>
            <a:pPr marL="285750" lvl="0" indent="-285750" algn="just">
              <a:buFont typeface="Arial" panose="020B0604020202020204" pitchFamily="34" charset="0"/>
              <a:buChar char="•"/>
            </a:pPr>
            <a:r>
              <a:rPr lang="en-US" dirty="0" smtClean="0"/>
              <a:t>Which </a:t>
            </a:r>
            <a:r>
              <a:rPr lang="en-US" dirty="0"/>
              <a:t>techniques are you using?  </a:t>
            </a:r>
            <a:r>
              <a:rPr lang="en-US" dirty="0" smtClean="0"/>
              <a:t>What </a:t>
            </a:r>
            <a:r>
              <a:rPr lang="en-US" dirty="0"/>
              <a:t>are your </a:t>
            </a:r>
            <a:r>
              <a:rPr lang="en-US" dirty="0" smtClean="0"/>
              <a:t>variables?</a:t>
            </a:r>
          </a:p>
          <a:p>
            <a:pPr marL="285750" lvl="0" indent="-285750" algn="just">
              <a:buFont typeface="Arial" panose="020B0604020202020204" pitchFamily="34" charset="0"/>
              <a:buChar char="•"/>
            </a:pPr>
            <a:r>
              <a:rPr lang="en-US" dirty="0" smtClean="0"/>
              <a:t>What </a:t>
            </a:r>
            <a:r>
              <a:rPr lang="en-US" dirty="0"/>
              <a:t>design choices did you need to </a:t>
            </a:r>
            <a:r>
              <a:rPr lang="en-US" dirty="0" smtClean="0"/>
              <a:t>make?</a:t>
            </a:r>
          </a:p>
          <a:p>
            <a:pPr marL="285750" lvl="0" indent="-285750" algn="just">
              <a:buFont typeface="Arial" panose="020B0604020202020204" pitchFamily="34" charset="0"/>
              <a:buChar char="•"/>
            </a:pPr>
            <a:r>
              <a:rPr lang="en-US" dirty="0" smtClean="0"/>
              <a:t>What </a:t>
            </a:r>
            <a:r>
              <a:rPr lang="en-US" dirty="0"/>
              <a:t>metrics are you using to evaluate the model: MSE, adj-R2, </a:t>
            </a:r>
            <a:r>
              <a:rPr lang="en-US" dirty="0" smtClean="0"/>
              <a:t>F-value?</a:t>
            </a:r>
          </a:p>
          <a:p>
            <a:pPr marL="285750" lvl="0" indent="-285750" algn="just">
              <a:buFont typeface="Arial" panose="020B0604020202020204" pitchFamily="34" charset="0"/>
              <a:buChar char="•"/>
            </a:pPr>
            <a:r>
              <a:rPr lang="en-US" dirty="0" smtClean="0"/>
              <a:t>What </a:t>
            </a:r>
            <a:r>
              <a:rPr lang="en-US" dirty="0"/>
              <a:t>interesting results have you </a:t>
            </a:r>
            <a:r>
              <a:rPr lang="en-US" dirty="0" smtClean="0"/>
              <a:t>discovered?</a:t>
            </a:r>
          </a:p>
          <a:p>
            <a:pPr marL="285750" lvl="0" indent="-285750" algn="just">
              <a:buFont typeface="Arial" panose="020B0604020202020204" pitchFamily="34" charset="0"/>
              <a:buChar char="•"/>
            </a:pPr>
            <a:r>
              <a:rPr lang="en-US" dirty="0" smtClean="0"/>
              <a:t>Do </a:t>
            </a:r>
            <a:r>
              <a:rPr lang="en-US" dirty="0"/>
              <a:t>the findings point toward other research </a:t>
            </a:r>
            <a:r>
              <a:rPr lang="en-US" dirty="0" smtClean="0"/>
              <a:t>questions?</a:t>
            </a:r>
          </a:p>
          <a:p>
            <a:pPr marL="285750" lvl="0" indent="-285750" algn="just">
              <a:buFont typeface="Arial" panose="020B0604020202020204" pitchFamily="34" charset="0"/>
              <a:buChar char="•"/>
            </a:pPr>
            <a:r>
              <a:rPr lang="en-US" dirty="0" smtClean="0"/>
              <a:t>What </a:t>
            </a:r>
            <a:r>
              <a:rPr lang="en-US" dirty="0"/>
              <a:t>improvements can you </a:t>
            </a:r>
            <a:r>
              <a:rPr lang="en-US" dirty="0" smtClean="0"/>
              <a:t>make?</a:t>
            </a:r>
            <a:endParaRPr lang="en-US" dirty="0" smtClean="0"/>
          </a:p>
          <a:p>
            <a:pPr lvl="0" algn="just"/>
            <a:r>
              <a:rPr lang="en-US" dirty="0" smtClean="0"/>
              <a:t>Include </a:t>
            </a:r>
            <a:r>
              <a:rPr lang="en-US" dirty="0"/>
              <a:t>sufficient technical details so that someone could reproduce your </a:t>
            </a:r>
            <a:r>
              <a:rPr lang="en-US" dirty="0" smtClean="0"/>
              <a:t>experiment. Include </a:t>
            </a:r>
            <a:r>
              <a:rPr lang="en-US" dirty="0"/>
              <a:t>a summary understandable by someone without the technical expertise</a:t>
            </a:r>
            <a:r>
              <a:rPr lang="en-US" dirty="0" smtClean="0"/>
              <a:t>.</a:t>
            </a:r>
          </a:p>
          <a:p>
            <a:pPr algn="just"/>
            <a:r>
              <a:rPr lang="en-US" b="1" dirty="0"/>
              <a:t>Each group member will submit a </a:t>
            </a:r>
            <a:r>
              <a:rPr lang="en-US" b="1" dirty="0" smtClean="0"/>
              <a:t>2 page PDF </a:t>
            </a:r>
            <a:r>
              <a:rPr lang="en-US" b="1" dirty="0"/>
              <a:t>to the D2L dropbox. </a:t>
            </a:r>
          </a:p>
        </p:txBody>
      </p:sp>
      <p:sp>
        <p:nvSpPr>
          <p:cNvPr id="64" name="5-Point Star 63"/>
          <p:cNvSpPr/>
          <p:nvPr/>
        </p:nvSpPr>
        <p:spPr>
          <a:xfrm>
            <a:off x="2610349" y="3250045"/>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2610349" y="6171153"/>
            <a:ext cx="365760" cy="365760"/>
          </a:xfrm>
          <a:prstGeom prst="star5">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88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2332</Words>
  <Application>Microsoft Office PowerPoint</Application>
  <PresentationFormat>Widescreen</PresentationFormat>
  <Paragraphs>285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CSC 529 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few notes…</vt:lpstr>
    </vt:vector>
  </TitlesOfParts>
  <Company>DePaul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Gemmell, Jonathan</dc:creator>
  <cp:lastModifiedBy>Gemmell, Jonathan</cp:lastModifiedBy>
  <cp:revision>25</cp:revision>
  <dcterms:created xsi:type="dcterms:W3CDTF">2016-06-04T01:34:48Z</dcterms:created>
  <dcterms:modified xsi:type="dcterms:W3CDTF">2016-09-14T21:29:42Z</dcterms:modified>
</cp:coreProperties>
</file>