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3" r:id="rId4"/>
    <p:sldId id="262" r:id="rId5"/>
    <p:sldId id="261" r:id="rId6"/>
    <p:sldId id="260" r:id="rId7"/>
    <p:sldId id="257" r:id="rId8"/>
    <p:sldId id="258" r:id="rId9"/>
    <p:sldId id="266" r:id="rId10"/>
    <p:sldId id="271" r:id="rId11"/>
    <p:sldId id="270" r:id="rId12"/>
    <p:sldId id="269" r:id="rId13"/>
    <p:sldId id="268" r:id="rId14"/>
    <p:sldId id="267" r:id="rId15"/>
    <p:sldId id="272" r:id="rId16"/>
    <p:sldId id="276" r:id="rId17"/>
    <p:sldId id="275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C2FD-BFED-4025-A36C-EB608694BB9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460D-8066-47A8-9A5D-5E26CF41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9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7460D-8066-47A8-9A5D-5E26CF416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8E0C-B363-5024-88B9-1974D2336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8BCFB-FA7B-1391-1263-590A99647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337B-5D12-82A4-6C5D-DBB955F6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F4E1-1D66-BE2F-43C7-B03EAD72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40A3-18A4-1095-D223-AB3DD43F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D62F-CDB7-2BE1-E1DF-0285952A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968D0-9EFA-7355-FF07-3851C0CB0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47367-D750-A979-C9A1-8CD11381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32F6-BD10-F6F2-62C5-AE171D59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B422-6C96-14F5-FD4E-72A0131E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3FF05-4F63-3AD1-CE6C-1FB94FB9E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1ECCD-2098-DA97-7096-04F32DE1C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A556-F78C-8725-E939-34E11485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0AD28-382F-1DEA-D426-4573FFA2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DD9B-0D56-1FF8-2B23-CCD16751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15F4-395E-28C5-9D31-E64654B7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FEDF-1664-5D8B-4101-BEE2E535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BB538-A4F9-4C1B-E0E4-C7A9C19C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B251-621B-0526-1D7A-C11A968D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BBAF-ED1A-F51E-8BA1-56939A3D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9A69-0EB7-FDB1-1984-AA3610BB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2746A-164E-06AB-37AD-D8EAF399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0A19-E745-D933-E8DF-05439682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9D2B-E2A5-7B9E-C4F1-68B119B9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3C9D-FEA3-DED6-F38A-9FE1884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3587-D9D0-98C8-C307-26A6B665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7A68-815F-DB08-0DDF-8693BA378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E362-360D-011F-63EA-52CE5CBAC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243C-2B01-9EF1-A215-DA4F3048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69D01-D7B4-96B6-3F38-10F3E69B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D88D-F14D-B798-EB35-B0B165D6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C1DB-DEAD-E0E4-4796-E3AD9E94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B79F-7113-9293-1915-B1721C48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A6246-7F32-5FE1-BCF8-706AB0D75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36530-CB48-F01F-4904-52C2AAA1B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8D1B3-F5BD-4CA9-F7B6-3DD2EDC2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2C9A0-3B5C-DE85-EFC4-B7163F3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7FA88-4459-CEF5-F139-4CDB243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71E75-8ECD-3AD0-A6E4-917D2DBE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2780-F305-69E8-CCC0-DA3552CA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6E1C5-F099-3B73-8534-3686AC48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962AE-D87C-10F7-E8D8-DEB343E6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3C232-18D2-9115-DACA-76D250A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2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6B2F1-B50D-E311-438B-98BE7E0C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E99F-9084-D33B-65EC-A1A63CC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8A33-C8D9-AAF1-AE81-9BDA491A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A3A3-876D-208F-92FC-652776D5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0884-29ED-A6CB-6E36-3382C9E5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1B303-41EB-DABF-A53B-089B15ED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CF954-F591-A367-4B97-87626D41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8FFBE-4BA6-629F-5275-30639FD4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32D4A-AEF3-5F54-3240-E1F5A254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37C1-F665-A8A6-D3DE-AC53D5E5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1FF55-5C35-4C40-E161-B8A07E1DB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ADA6-967F-3093-84AB-7C380B246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1F192-900C-CEAA-C0AE-39C6840C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E7FEE-6859-8947-ECE1-272BCB25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C0313-595A-75C1-9951-4715111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30575-5A89-54A9-DF08-EF77BDF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ED497-F35E-47C8-79D2-0FBDC058C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A5CA-63CE-E716-E61B-6FA9E635C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421E-3BD6-422E-92D8-BCDEC718EA9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C036-2803-444D-F8AA-35DB72A5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3E827-20A5-13C8-2B91-B9AA2C164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E0DB-7E87-432E-B559-C768BD8E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4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5ECD-2973-281F-36A3-E1A8D88EB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302BA-85D4-A612-217A-95C106740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PCA: eigenfaces</a:t>
            </a:r>
          </a:p>
        </p:txBody>
      </p:sp>
    </p:spTree>
    <p:extLst>
      <p:ext uri="{BB962C8B-B14F-4D97-AF65-F5344CB8AC3E}">
        <p14:creationId xmlns:p14="http://schemas.microsoft.com/office/powerpoint/2010/main" val="337469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E3336-DE82-C383-1D0C-ACDB429998FE}"/>
              </a:ext>
            </a:extLst>
          </p:cNvPr>
          <p:cNvGrpSpPr/>
          <p:nvPr/>
        </p:nvGrpSpPr>
        <p:grpSpPr>
          <a:xfrm>
            <a:off x="935507" y="1108334"/>
            <a:ext cx="2096128" cy="2199461"/>
            <a:chOff x="6533375" y="4582234"/>
            <a:chExt cx="1865900" cy="2069104"/>
          </a:xfrm>
        </p:grpSpPr>
        <p:sp>
          <p:nvSpPr>
            <p:cNvPr id="5" name="Double Bracket 4">
              <a:extLst>
                <a:ext uri="{FF2B5EF4-FFF2-40B4-BE49-F238E27FC236}">
                  <a16:creationId xmlns:a16="http://schemas.microsoft.com/office/drawing/2014/main" id="{F2BCC54E-5989-3397-C732-B2D751E5B0A7}"/>
                </a:ext>
              </a:extLst>
            </p:cNvPr>
            <p:cNvSpPr/>
            <p:nvPr/>
          </p:nvSpPr>
          <p:spPr>
            <a:xfrm>
              <a:off x="6533375" y="4582234"/>
              <a:ext cx="1865900" cy="2069104"/>
            </a:xfrm>
            <a:prstGeom prst="bracketPair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B6238A-FA65-C2B3-2E4A-56922C36379D}"/>
                </a:ext>
              </a:extLst>
            </p:cNvPr>
            <p:cNvSpPr txBox="1"/>
            <p:nvPr/>
          </p:nvSpPr>
          <p:spPr>
            <a:xfrm>
              <a:off x="7744871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9E129E-FBBB-452B-7CF0-9893F021CFDC}"/>
                </a:ext>
              </a:extLst>
            </p:cNvPr>
            <p:cNvSpPr txBox="1"/>
            <p:nvPr/>
          </p:nvSpPr>
          <p:spPr>
            <a:xfrm>
              <a:off x="7446421" y="5221675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6A7F9-8705-8E89-6EAA-9C014C9EC1DA}"/>
                </a:ext>
              </a:extLst>
            </p:cNvPr>
            <p:cNvSpPr txBox="1"/>
            <p:nvPr/>
          </p:nvSpPr>
          <p:spPr>
            <a:xfrm>
              <a:off x="7582714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57D4F7-8D1A-9D97-49A7-480CE9AF2BB3}"/>
                </a:ext>
              </a:extLst>
            </p:cNvPr>
            <p:cNvSpPr/>
            <p:nvPr/>
          </p:nvSpPr>
          <p:spPr>
            <a:xfrm rot="16200000">
              <a:off x="5923815" y="5525058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F5BCAF-DC0F-5267-A565-998EBE2F526E}"/>
                </a:ext>
              </a:extLst>
            </p:cNvPr>
            <p:cNvSpPr/>
            <p:nvPr/>
          </p:nvSpPr>
          <p:spPr>
            <a:xfrm rot="16200000">
              <a:off x="6206277" y="5536777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971E19-5CCC-838B-684A-82D5EBA7356C}"/>
                </a:ext>
              </a:extLst>
            </p:cNvPr>
            <p:cNvSpPr/>
            <p:nvPr/>
          </p:nvSpPr>
          <p:spPr>
            <a:xfrm rot="16200000">
              <a:off x="6525445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603693-F9AE-B078-59FA-7C772A6AABA6}"/>
                </a:ext>
              </a:extLst>
            </p:cNvPr>
            <p:cNvSpPr/>
            <p:nvPr/>
          </p:nvSpPr>
          <p:spPr>
            <a:xfrm rot="16200000">
              <a:off x="7353699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CFD3D-3C52-83EC-3071-6CEB1BFF5DF8}"/>
              </a:ext>
            </a:extLst>
          </p:cNvPr>
          <p:cNvSpPr txBox="1"/>
          <p:nvPr/>
        </p:nvSpPr>
        <p:spPr>
          <a:xfrm>
            <a:off x="1326946" y="3244802"/>
            <a:ext cx="16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30000" dirty="0"/>
              <a:t>2 </a:t>
            </a:r>
            <a:r>
              <a:rPr lang="en-US" dirty="0"/>
              <a:t>X M matrix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74EE8-8F1A-5FD7-7E75-60C060FC87FF}"/>
              </a:ext>
            </a:extLst>
          </p:cNvPr>
          <p:cNvSpPr txBox="1"/>
          <p:nvPr/>
        </p:nvSpPr>
        <p:spPr>
          <a:xfrm>
            <a:off x="185931" y="542223"/>
            <a:ext cx="3595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 set of M eigenvectors</a:t>
            </a:r>
          </a:p>
          <a:p>
            <a:pPr algn="ctr"/>
            <a:r>
              <a:rPr lang="en-US" sz="1600" dirty="0"/>
              <a:t>each is a linear combination of all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6F2BF-A89E-C0B5-D4CD-B725C426F9A6}"/>
              </a:ext>
            </a:extLst>
          </p:cNvPr>
          <p:cNvSpPr txBox="1"/>
          <p:nvPr/>
        </p:nvSpPr>
        <p:spPr>
          <a:xfrm>
            <a:off x="3552700" y="56594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CC029B-42F3-4564-DC59-8DFD9AD6113E}"/>
              </a:ext>
            </a:extLst>
          </p:cNvPr>
          <p:cNvSpPr/>
          <p:nvPr/>
        </p:nvSpPr>
        <p:spPr>
          <a:xfrm>
            <a:off x="3723037" y="1849303"/>
            <a:ext cx="1886875" cy="6065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reshape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3513D-0387-7714-8191-5C0C84D70211}"/>
              </a:ext>
            </a:extLst>
          </p:cNvPr>
          <p:cNvSpPr txBox="1"/>
          <p:nvPr/>
        </p:nvSpPr>
        <p:spPr>
          <a:xfrm>
            <a:off x="3039442" y="2457673"/>
            <a:ext cx="329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reshaping a single eigenvector</a:t>
            </a:r>
          </a:p>
          <a:p>
            <a:pPr algn="ctr"/>
            <a:r>
              <a:rPr lang="en-US" dirty="0"/>
              <a:t>into a K x K matrix</a:t>
            </a:r>
          </a:p>
        </p:txBody>
      </p:sp>
    </p:spTree>
    <p:extLst>
      <p:ext uri="{BB962C8B-B14F-4D97-AF65-F5344CB8AC3E}">
        <p14:creationId xmlns:p14="http://schemas.microsoft.com/office/powerpoint/2010/main" val="22659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E3336-DE82-C383-1D0C-ACDB429998FE}"/>
              </a:ext>
            </a:extLst>
          </p:cNvPr>
          <p:cNvGrpSpPr/>
          <p:nvPr/>
        </p:nvGrpSpPr>
        <p:grpSpPr>
          <a:xfrm>
            <a:off x="935507" y="1108334"/>
            <a:ext cx="2096128" cy="2199461"/>
            <a:chOff x="6533375" y="4582234"/>
            <a:chExt cx="1865900" cy="2069104"/>
          </a:xfrm>
        </p:grpSpPr>
        <p:sp>
          <p:nvSpPr>
            <p:cNvPr id="5" name="Double Bracket 4">
              <a:extLst>
                <a:ext uri="{FF2B5EF4-FFF2-40B4-BE49-F238E27FC236}">
                  <a16:creationId xmlns:a16="http://schemas.microsoft.com/office/drawing/2014/main" id="{F2BCC54E-5989-3397-C732-B2D751E5B0A7}"/>
                </a:ext>
              </a:extLst>
            </p:cNvPr>
            <p:cNvSpPr/>
            <p:nvPr/>
          </p:nvSpPr>
          <p:spPr>
            <a:xfrm>
              <a:off x="6533375" y="4582234"/>
              <a:ext cx="1865900" cy="2069104"/>
            </a:xfrm>
            <a:prstGeom prst="bracketPair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B6238A-FA65-C2B3-2E4A-56922C36379D}"/>
                </a:ext>
              </a:extLst>
            </p:cNvPr>
            <p:cNvSpPr txBox="1"/>
            <p:nvPr/>
          </p:nvSpPr>
          <p:spPr>
            <a:xfrm>
              <a:off x="7744871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9E129E-FBBB-452B-7CF0-9893F021CFDC}"/>
                </a:ext>
              </a:extLst>
            </p:cNvPr>
            <p:cNvSpPr txBox="1"/>
            <p:nvPr/>
          </p:nvSpPr>
          <p:spPr>
            <a:xfrm>
              <a:off x="7446421" y="5221675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6A7F9-8705-8E89-6EAA-9C014C9EC1DA}"/>
                </a:ext>
              </a:extLst>
            </p:cNvPr>
            <p:cNvSpPr txBox="1"/>
            <p:nvPr/>
          </p:nvSpPr>
          <p:spPr>
            <a:xfrm>
              <a:off x="7582714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57D4F7-8D1A-9D97-49A7-480CE9AF2BB3}"/>
                </a:ext>
              </a:extLst>
            </p:cNvPr>
            <p:cNvSpPr/>
            <p:nvPr/>
          </p:nvSpPr>
          <p:spPr>
            <a:xfrm rot="16200000">
              <a:off x="5923815" y="5525058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F5BCAF-DC0F-5267-A565-998EBE2F526E}"/>
                </a:ext>
              </a:extLst>
            </p:cNvPr>
            <p:cNvSpPr/>
            <p:nvPr/>
          </p:nvSpPr>
          <p:spPr>
            <a:xfrm rot="16200000">
              <a:off x="6206277" y="5536777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971E19-5CCC-838B-684A-82D5EBA7356C}"/>
                </a:ext>
              </a:extLst>
            </p:cNvPr>
            <p:cNvSpPr/>
            <p:nvPr/>
          </p:nvSpPr>
          <p:spPr>
            <a:xfrm rot="16200000">
              <a:off x="6525445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603693-F9AE-B078-59FA-7C772A6AABA6}"/>
                </a:ext>
              </a:extLst>
            </p:cNvPr>
            <p:cNvSpPr/>
            <p:nvPr/>
          </p:nvSpPr>
          <p:spPr>
            <a:xfrm rot="16200000">
              <a:off x="7353699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CFD3D-3C52-83EC-3071-6CEB1BFF5DF8}"/>
              </a:ext>
            </a:extLst>
          </p:cNvPr>
          <p:cNvSpPr txBox="1"/>
          <p:nvPr/>
        </p:nvSpPr>
        <p:spPr>
          <a:xfrm>
            <a:off x="1326946" y="3244802"/>
            <a:ext cx="16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30000" dirty="0"/>
              <a:t>2 </a:t>
            </a:r>
            <a:r>
              <a:rPr lang="en-US" dirty="0"/>
              <a:t>X M matrix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74EE8-8F1A-5FD7-7E75-60C060FC87FF}"/>
              </a:ext>
            </a:extLst>
          </p:cNvPr>
          <p:cNvSpPr txBox="1"/>
          <p:nvPr/>
        </p:nvSpPr>
        <p:spPr>
          <a:xfrm>
            <a:off x="185931" y="542223"/>
            <a:ext cx="3595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 set of M eigenvectors</a:t>
            </a:r>
          </a:p>
          <a:p>
            <a:pPr algn="ctr"/>
            <a:r>
              <a:rPr lang="en-US" sz="1600" dirty="0"/>
              <a:t>each is a linear combination of all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6F2BF-A89E-C0B5-D4CD-B725C426F9A6}"/>
              </a:ext>
            </a:extLst>
          </p:cNvPr>
          <p:cNvSpPr txBox="1"/>
          <p:nvPr/>
        </p:nvSpPr>
        <p:spPr>
          <a:xfrm>
            <a:off x="3552700" y="56594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CC029B-42F3-4564-DC59-8DFD9AD6113E}"/>
              </a:ext>
            </a:extLst>
          </p:cNvPr>
          <p:cNvSpPr/>
          <p:nvPr/>
        </p:nvSpPr>
        <p:spPr>
          <a:xfrm>
            <a:off x="3723037" y="1849303"/>
            <a:ext cx="1886875" cy="6065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reshape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3513D-0387-7714-8191-5C0C84D70211}"/>
              </a:ext>
            </a:extLst>
          </p:cNvPr>
          <p:cNvSpPr txBox="1"/>
          <p:nvPr/>
        </p:nvSpPr>
        <p:spPr>
          <a:xfrm>
            <a:off x="3039442" y="2457673"/>
            <a:ext cx="329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reshaping a single eigenvector</a:t>
            </a:r>
          </a:p>
          <a:p>
            <a:pPr algn="ctr"/>
            <a:r>
              <a:rPr lang="en-US" dirty="0"/>
              <a:t>into a K x K matrix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0EA23-154B-63D3-A153-7CCAEA0B24CB}"/>
              </a:ext>
            </a:extLst>
          </p:cNvPr>
          <p:cNvSpPr txBox="1"/>
          <p:nvPr/>
        </p:nvSpPr>
        <p:spPr>
          <a:xfrm>
            <a:off x="6640858" y="3350754"/>
            <a:ext cx="2767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get the first </a:t>
            </a:r>
            <a:r>
              <a:rPr lang="en-US" sz="2000" dirty="0" err="1"/>
              <a:t>eigenpet</a:t>
            </a:r>
            <a:endParaRPr lang="en-US" sz="2000" dirty="0"/>
          </a:p>
        </p:txBody>
      </p:sp>
      <p:pic>
        <p:nvPicPr>
          <p:cNvPr id="22" name="Picture 21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004DE29D-C0E9-B02B-5334-D8E7B4A91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34" y="909104"/>
            <a:ext cx="3067716" cy="24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E3336-DE82-C383-1D0C-ACDB429998FE}"/>
              </a:ext>
            </a:extLst>
          </p:cNvPr>
          <p:cNvGrpSpPr/>
          <p:nvPr/>
        </p:nvGrpSpPr>
        <p:grpSpPr>
          <a:xfrm>
            <a:off x="935507" y="1108334"/>
            <a:ext cx="2096128" cy="2199461"/>
            <a:chOff x="6533375" y="4582234"/>
            <a:chExt cx="1865900" cy="2069104"/>
          </a:xfrm>
        </p:grpSpPr>
        <p:sp>
          <p:nvSpPr>
            <p:cNvPr id="5" name="Double Bracket 4">
              <a:extLst>
                <a:ext uri="{FF2B5EF4-FFF2-40B4-BE49-F238E27FC236}">
                  <a16:creationId xmlns:a16="http://schemas.microsoft.com/office/drawing/2014/main" id="{F2BCC54E-5989-3397-C732-B2D751E5B0A7}"/>
                </a:ext>
              </a:extLst>
            </p:cNvPr>
            <p:cNvSpPr/>
            <p:nvPr/>
          </p:nvSpPr>
          <p:spPr>
            <a:xfrm>
              <a:off x="6533375" y="4582234"/>
              <a:ext cx="1865900" cy="2069104"/>
            </a:xfrm>
            <a:prstGeom prst="bracketPair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B6238A-FA65-C2B3-2E4A-56922C36379D}"/>
                </a:ext>
              </a:extLst>
            </p:cNvPr>
            <p:cNvSpPr txBox="1"/>
            <p:nvPr/>
          </p:nvSpPr>
          <p:spPr>
            <a:xfrm>
              <a:off x="7744871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9E129E-FBBB-452B-7CF0-9893F021CFDC}"/>
                </a:ext>
              </a:extLst>
            </p:cNvPr>
            <p:cNvSpPr txBox="1"/>
            <p:nvPr/>
          </p:nvSpPr>
          <p:spPr>
            <a:xfrm>
              <a:off x="7446421" y="5221675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6A7F9-8705-8E89-6EAA-9C014C9EC1DA}"/>
                </a:ext>
              </a:extLst>
            </p:cNvPr>
            <p:cNvSpPr txBox="1"/>
            <p:nvPr/>
          </p:nvSpPr>
          <p:spPr>
            <a:xfrm>
              <a:off x="7582714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57D4F7-8D1A-9D97-49A7-480CE9AF2BB3}"/>
                </a:ext>
              </a:extLst>
            </p:cNvPr>
            <p:cNvSpPr/>
            <p:nvPr/>
          </p:nvSpPr>
          <p:spPr>
            <a:xfrm rot="16200000">
              <a:off x="5923815" y="5525058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F5BCAF-DC0F-5267-A565-998EBE2F526E}"/>
                </a:ext>
              </a:extLst>
            </p:cNvPr>
            <p:cNvSpPr/>
            <p:nvPr/>
          </p:nvSpPr>
          <p:spPr>
            <a:xfrm rot="16200000">
              <a:off x="6206277" y="5536777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971E19-5CCC-838B-684A-82D5EBA7356C}"/>
                </a:ext>
              </a:extLst>
            </p:cNvPr>
            <p:cNvSpPr/>
            <p:nvPr/>
          </p:nvSpPr>
          <p:spPr>
            <a:xfrm rot="16200000">
              <a:off x="6525445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603693-F9AE-B078-59FA-7C772A6AABA6}"/>
                </a:ext>
              </a:extLst>
            </p:cNvPr>
            <p:cNvSpPr/>
            <p:nvPr/>
          </p:nvSpPr>
          <p:spPr>
            <a:xfrm rot="16200000">
              <a:off x="7353699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CFD3D-3C52-83EC-3071-6CEB1BFF5DF8}"/>
              </a:ext>
            </a:extLst>
          </p:cNvPr>
          <p:cNvSpPr txBox="1"/>
          <p:nvPr/>
        </p:nvSpPr>
        <p:spPr>
          <a:xfrm>
            <a:off x="1326946" y="3244802"/>
            <a:ext cx="16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30000" dirty="0"/>
              <a:t>2 </a:t>
            </a:r>
            <a:r>
              <a:rPr lang="en-US" dirty="0"/>
              <a:t>X M matrix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74EE8-8F1A-5FD7-7E75-60C060FC87FF}"/>
              </a:ext>
            </a:extLst>
          </p:cNvPr>
          <p:cNvSpPr txBox="1"/>
          <p:nvPr/>
        </p:nvSpPr>
        <p:spPr>
          <a:xfrm>
            <a:off x="185931" y="542223"/>
            <a:ext cx="3595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 set of M eigenvectors</a:t>
            </a:r>
          </a:p>
          <a:p>
            <a:pPr algn="ctr"/>
            <a:r>
              <a:rPr lang="en-US" sz="1600" dirty="0"/>
              <a:t>each is a linear combination of all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6F2BF-A89E-C0B5-D4CD-B725C426F9A6}"/>
              </a:ext>
            </a:extLst>
          </p:cNvPr>
          <p:cNvSpPr txBox="1"/>
          <p:nvPr/>
        </p:nvSpPr>
        <p:spPr>
          <a:xfrm>
            <a:off x="3552700" y="56594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CC029B-42F3-4564-DC59-8DFD9AD6113E}"/>
              </a:ext>
            </a:extLst>
          </p:cNvPr>
          <p:cNvSpPr/>
          <p:nvPr/>
        </p:nvSpPr>
        <p:spPr>
          <a:xfrm>
            <a:off x="3723037" y="1849303"/>
            <a:ext cx="1886875" cy="6065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reshape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3513D-0387-7714-8191-5C0C84D70211}"/>
              </a:ext>
            </a:extLst>
          </p:cNvPr>
          <p:cNvSpPr txBox="1"/>
          <p:nvPr/>
        </p:nvSpPr>
        <p:spPr>
          <a:xfrm>
            <a:off x="3039442" y="2457673"/>
            <a:ext cx="329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reshaping a single eigenvector</a:t>
            </a:r>
          </a:p>
          <a:p>
            <a:pPr algn="ctr"/>
            <a:r>
              <a:rPr lang="en-US" dirty="0"/>
              <a:t>into a K x K matrix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0EA23-154B-63D3-A153-7CCAEA0B24CB}"/>
              </a:ext>
            </a:extLst>
          </p:cNvPr>
          <p:cNvSpPr txBox="1"/>
          <p:nvPr/>
        </p:nvSpPr>
        <p:spPr>
          <a:xfrm>
            <a:off x="6640858" y="3350754"/>
            <a:ext cx="2767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get the first </a:t>
            </a:r>
            <a:r>
              <a:rPr lang="en-US" sz="2000" dirty="0" err="1"/>
              <a:t>eigenpet</a:t>
            </a:r>
            <a:endParaRPr lang="en-US" sz="2000" dirty="0"/>
          </a:p>
        </p:txBody>
      </p:sp>
      <p:pic>
        <p:nvPicPr>
          <p:cNvPr id="22" name="Picture 21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004DE29D-C0E9-B02B-5334-D8E7B4A91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34" y="909104"/>
            <a:ext cx="3067716" cy="2486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FCAF52-1D95-5A69-2E40-E4C1B8A6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8" y="3860598"/>
            <a:ext cx="6101472" cy="24261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24D810-12A6-8E85-D33F-2699F5E607AB}"/>
              </a:ext>
            </a:extLst>
          </p:cNvPr>
          <p:cNvSpPr txBox="1"/>
          <p:nvPr/>
        </p:nvSpPr>
        <p:spPr>
          <a:xfrm>
            <a:off x="1950063" y="6286760"/>
            <a:ext cx="2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10 </a:t>
            </a:r>
            <a:r>
              <a:rPr lang="en-US" sz="2400" dirty="0" err="1"/>
              <a:t>eigenpets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647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E3336-DE82-C383-1D0C-ACDB429998FE}"/>
              </a:ext>
            </a:extLst>
          </p:cNvPr>
          <p:cNvGrpSpPr/>
          <p:nvPr/>
        </p:nvGrpSpPr>
        <p:grpSpPr>
          <a:xfrm>
            <a:off x="935507" y="1108334"/>
            <a:ext cx="2096128" cy="2199461"/>
            <a:chOff x="6533375" y="4582234"/>
            <a:chExt cx="1865900" cy="2069104"/>
          </a:xfrm>
        </p:grpSpPr>
        <p:sp>
          <p:nvSpPr>
            <p:cNvPr id="5" name="Double Bracket 4">
              <a:extLst>
                <a:ext uri="{FF2B5EF4-FFF2-40B4-BE49-F238E27FC236}">
                  <a16:creationId xmlns:a16="http://schemas.microsoft.com/office/drawing/2014/main" id="{F2BCC54E-5989-3397-C732-B2D751E5B0A7}"/>
                </a:ext>
              </a:extLst>
            </p:cNvPr>
            <p:cNvSpPr/>
            <p:nvPr/>
          </p:nvSpPr>
          <p:spPr>
            <a:xfrm>
              <a:off x="6533375" y="4582234"/>
              <a:ext cx="1865900" cy="2069104"/>
            </a:xfrm>
            <a:prstGeom prst="bracketPair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B6238A-FA65-C2B3-2E4A-56922C36379D}"/>
                </a:ext>
              </a:extLst>
            </p:cNvPr>
            <p:cNvSpPr txBox="1"/>
            <p:nvPr/>
          </p:nvSpPr>
          <p:spPr>
            <a:xfrm>
              <a:off x="7744871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9E129E-FBBB-452B-7CF0-9893F021CFDC}"/>
                </a:ext>
              </a:extLst>
            </p:cNvPr>
            <p:cNvSpPr txBox="1"/>
            <p:nvPr/>
          </p:nvSpPr>
          <p:spPr>
            <a:xfrm>
              <a:off x="7446421" y="5221675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6A7F9-8705-8E89-6EAA-9C014C9EC1DA}"/>
                </a:ext>
              </a:extLst>
            </p:cNvPr>
            <p:cNvSpPr txBox="1"/>
            <p:nvPr/>
          </p:nvSpPr>
          <p:spPr>
            <a:xfrm>
              <a:off x="7582714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57D4F7-8D1A-9D97-49A7-480CE9AF2BB3}"/>
                </a:ext>
              </a:extLst>
            </p:cNvPr>
            <p:cNvSpPr/>
            <p:nvPr/>
          </p:nvSpPr>
          <p:spPr>
            <a:xfrm rot="16200000">
              <a:off x="5923815" y="5525058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F5BCAF-DC0F-5267-A565-998EBE2F526E}"/>
                </a:ext>
              </a:extLst>
            </p:cNvPr>
            <p:cNvSpPr/>
            <p:nvPr/>
          </p:nvSpPr>
          <p:spPr>
            <a:xfrm rot="16200000">
              <a:off x="6206277" y="5536777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971E19-5CCC-838B-684A-82D5EBA7356C}"/>
                </a:ext>
              </a:extLst>
            </p:cNvPr>
            <p:cNvSpPr/>
            <p:nvPr/>
          </p:nvSpPr>
          <p:spPr>
            <a:xfrm rot="16200000">
              <a:off x="6525445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603693-F9AE-B078-59FA-7C772A6AABA6}"/>
                </a:ext>
              </a:extLst>
            </p:cNvPr>
            <p:cNvSpPr/>
            <p:nvPr/>
          </p:nvSpPr>
          <p:spPr>
            <a:xfrm rot="16200000">
              <a:off x="7353699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CFD3D-3C52-83EC-3071-6CEB1BFF5DF8}"/>
              </a:ext>
            </a:extLst>
          </p:cNvPr>
          <p:cNvSpPr txBox="1"/>
          <p:nvPr/>
        </p:nvSpPr>
        <p:spPr>
          <a:xfrm>
            <a:off x="1326946" y="3244802"/>
            <a:ext cx="16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30000" dirty="0"/>
              <a:t>2 </a:t>
            </a:r>
            <a:r>
              <a:rPr lang="en-US" dirty="0"/>
              <a:t>X M matrix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74EE8-8F1A-5FD7-7E75-60C060FC87FF}"/>
              </a:ext>
            </a:extLst>
          </p:cNvPr>
          <p:cNvSpPr txBox="1"/>
          <p:nvPr/>
        </p:nvSpPr>
        <p:spPr>
          <a:xfrm>
            <a:off x="185931" y="542223"/>
            <a:ext cx="3595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 set of M eigenvectors</a:t>
            </a:r>
          </a:p>
          <a:p>
            <a:pPr algn="ctr"/>
            <a:r>
              <a:rPr lang="en-US" sz="1600" dirty="0"/>
              <a:t>each is a linear combination of all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6F2BF-A89E-C0B5-D4CD-B725C426F9A6}"/>
              </a:ext>
            </a:extLst>
          </p:cNvPr>
          <p:cNvSpPr txBox="1"/>
          <p:nvPr/>
        </p:nvSpPr>
        <p:spPr>
          <a:xfrm>
            <a:off x="3552700" y="56594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CC029B-42F3-4564-DC59-8DFD9AD6113E}"/>
              </a:ext>
            </a:extLst>
          </p:cNvPr>
          <p:cNvSpPr/>
          <p:nvPr/>
        </p:nvSpPr>
        <p:spPr>
          <a:xfrm>
            <a:off x="3723037" y="1849303"/>
            <a:ext cx="1886875" cy="6065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reshape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3513D-0387-7714-8191-5C0C84D70211}"/>
              </a:ext>
            </a:extLst>
          </p:cNvPr>
          <p:cNvSpPr txBox="1"/>
          <p:nvPr/>
        </p:nvSpPr>
        <p:spPr>
          <a:xfrm>
            <a:off x="3039442" y="2457673"/>
            <a:ext cx="329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reshaping a single eigenvector</a:t>
            </a:r>
          </a:p>
          <a:p>
            <a:pPr algn="ctr"/>
            <a:r>
              <a:rPr lang="en-US" dirty="0"/>
              <a:t>into a K x K matrix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0EA23-154B-63D3-A153-7CCAEA0B24CB}"/>
              </a:ext>
            </a:extLst>
          </p:cNvPr>
          <p:cNvSpPr txBox="1"/>
          <p:nvPr/>
        </p:nvSpPr>
        <p:spPr>
          <a:xfrm>
            <a:off x="6640858" y="3350754"/>
            <a:ext cx="2767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get the first </a:t>
            </a:r>
            <a:r>
              <a:rPr lang="en-US" sz="2000" dirty="0" err="1"/>
              <a:t>eigenpet</a:t>
            </a:r>
            <a:endParaRPr lang="en-US" sz="2000" dirty="0"/>
          </a:p>
        </p:txBody>
      </p:sp>
      <p:pic>
        <p:nvPicPr>
          <p:cNvPr id="22" name="Picture 21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004DE29D-C0E9-B02B-5334-D8E7B4A91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34" y="909104"/>
            <a:ext cx="3067716" cy="2486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FCAF52-1D95-5A69-2E40-E4C1B8A6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8" y="3860598"/>
            <a:ext cx="6101472" cy="24261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24D810-12A6-8E85-D33F-2699F5E607AB}"/>
              </a:ext>
            </a:extLst>
          </p:cNvPr>
          <p:cNvSpPr txBox="1"/>
          <p:nvPr/>
        </p:nvSpPr>
        <p:spPr>
          <a:xfrm>
            <a:off x="1950063" y="6286760"/>
            <a:ext cx="2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10 </a:t>
            </a:r>
            <a:r>
              <a:rPr lang="en-US" sz="2400" dirty="0" err="1"/>
              <a:t>eigenpets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ED345-F80B-ED5E-53DB-C3DFE28F0380}"/>
              </a:ext>
            </a:extLst>
          </p:cNvPr>
          <p:cNvSpPr txBox="1"/>
          <p:nvPr/>
        </p:nvSpPr>
        <p:spPr>
          <a:xfrm>
            <a:off x="6587857" y="4150349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 can visualize each eigenvector</a:t>
            </a:r>
          </a:p>
        </p:txBody>
      </p:sp>
    </p:spTree>
    <p:extLst>
      <p:ext uri="{BB962C8B-B14F-4D97-AF65-F5344CB8AC3E}">
        <p14:creationId xmlns:p14="http://schemas.microsoft.com/office/powerpoint/2010/main" val="43334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E3336-DE82-C383-1D0C-ACDB429998FE}"/>
              </a:ext>
            </a:extLst>
          </p:cNvPr>
          <p:cNvGrpSpPr/>
          <p:nvPr/>
        </p:nvGrpSpPr>
        <p:grpSpPr>
          <a:xfrm>
            <a:off x="935507" y="1108334"/>
            <a:ext cx="2096128" cy="2199461"/>
            <a:chOff x="6533375" y="4582234"/>
            <a:chExt cx="1865900" cy="2069104"/>
          </a:xfrm>
        </p:grpSpPr>
        <p:sp>
          <p:nvSpPr>
            <p:cNvPr id="5" name="Double Bracket 4">
              <a:extLst>
                <a:ext uri="{FF2B5EF4-FFF2-40B4-BE49-F238E27FC236}">
                  <a16:creationId xmlns:a16="http://schemas.microsoft.com/office/drawing/2014/main" id="{F2BCC54E-5989-3397-C732-B2D751E5B0A7}"/>
                </a:ext>
              </a:extLst>
            </p:cNvPr>
            <p:cNvSpPr/>
            <p:nvPr/>
          </p:nvSpPr>
          <p:spPr>
            <a:xfrm>
              <a:off x="6533375" y="4582234"/>
              <a:ext cx="1865900" cy="2069104"/>
            </a:xfrm>
            <a:prstGeom prst="bracketPair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B6238A-FA65-C2B3-2E4A-56922C36379D}"/>
                </a:ext>
              </a:extLst>
            </p:cNvPr>
            <p:cNvSpPr txBox="1"/>
            <p:nvPr/>
          </p:nvSpPr>
          <p:spPr>
            <a:xfrm>
              <a:off x="7744871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9E129E-FBBB-452B-7CF0-9893F021CFDC}"/>
                </a:ext>
              </a:extLst>
            </p:cNvPr>
            <p:cNvSpPr txBox="1"/>
            <p:nvPr/>
          </p:nvSpPr>
          <p:spPr>
            <a:xfrm>
              <a:off x="7446421" y="5221675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6A7F9-8705-8E89-6EAA-9C014C9EC1DA}"/>
                </a:ext>
              </a:extLst>
            </p:cNvPr>
            <p:cNvSpPr txBox="1"/>
            <p:nvPr/>
          </p:nvSpPr>
          <p:spPr>
            <a:xfrm>
              <a:off x="7582714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57D4F7-8D1A-9D97-49A7-480CE9AF2BB3}"/>
                </a:ext>
              </a:extLst>
            </p:cNvPr>
            <p:cNvSpPr/>
            <p:nvPr/>
          </p:nvSpPr>
          <p:spPr>
            <a:xfrm rot="16200000">
              <a:off x="5923815" y="5525058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F5BCAF-DC0F-5267-A565-998EBE2F526E}"/>
                </a:ext>
              </a:extLst>
            </p:cNvPr>
            <p:cNvSpPr/>
            <p:nvPr/>
          </p:nvSpPr>
          <p:spPr>
            <a:xfrm rot="16200000">
              <a:off x="6206277" y="5536777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971E19-5CCC-838B-684A-82D5EBA7356C}"/>
                </a:ext>
              </a:extLst>
            </p:cNvPr>
            <p:cNvSpPr/>
            <p:nvPr/>
          </p:nvSpPr>
          <p:spPr>
            <a:xfrm rot="16200000">
              <a:off x="6525445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603693-F9AE-B078-59FA-7C772A6AABA6}"/>
                </a:ext>
              </a:extLst>
            </p:cNvPr>
            <p:cNvSpPr/>
            <p:nvPr/>
          </p:nvSpPr>
          <p:spPr>
            <a:xfrm rot="16200000">
              <a:off x="7353699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CFD3D-3C52-83EC-3071-6CEB1BFF5DF8}"/>
              </a:ext>
            </a:extLst>
          </p:cNvPr>
          <p:cNvSpPr txBox="1"/>
          <p:nvPr/>
        </p:nvSpPr>
        <p:spPr>
          <a:xfrm>
            <a:off x="1326946" y="3244802"/>
            <a:ext cx="16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30000" dirty="0"/>
              <a:t>2 </a:t>
            </a:r>
            <a:r>
              <a:rPr lang="en-US" dirty="0"/>
              <a:t>X M matrix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74EE8-8F1A-5FD7-7E75-60C060FC87FF}"/>
              </a:ext>
            </a:extLst>
          </p:cNvPr>
          <p:cNvSpPr txBox="1"/>
          <p:nvPr/>
        </p:nvSpPr>
        <p:spPr>
          <a:xfrm>
            <a:off x="185931" y="542223"/>
            <a:ext cx="3595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 set of M eigenvectors</a:t>
            </a:r>
          </a:p>
          <a:p>
            <a:pPr algn="ctr"/>
            <a:r>
              <a:rPr lang="en-US" sz="1600" dirty="0"/>
              <a:t>each is a linear combination of all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6F2BF-A89E-C0B5-D4CD-B725C426F9A6}"/>
              </a:ext>
            </a:extLst>
          </p:cNvPr>
          <p:cNvSpPr txBox="1"/>
          <p:nvPr/>
        </p:nvSpPr>
        <p:spPr>
          <a:xfrm>
            <a:off x="3552700" y="56594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CC029B-42F3-4564-DC59-8DFD9AD6113E}"/>
              </a:ext>
            </a:extLst>
          </p:cNvPr>
          <p:cNvSpPr/>
          <p:nvPr/>
        </p:nvSpPr>
        <p:spPr>
          <a:xfrm>
            <a:off x="3723037" y="1849303"/>
            <a:ext cx="1886875" cy="6065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reshape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3513D-0387-7714-8191-5C0C84D70211}"/>
              </a:ext>
            </a:extLst>
          </p:cNvPr>
          <p:cNvSpPr txBox="1"/>
          <p:nvPr/>
        </p:nvSpPr>
        <p:spPr>
          <a:xfrm>
            <a:off x="3039442" y="2457673"/>
            <a:ext cx="329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reshaping a single eigenvector</a:t>
            </a:r>
          </a:p>
          <a:p>
            <a:pPr algn="ctr"/>
            <a:r>
              <a:rPr lang="en-US" dirty="0"/>
              <a:t>into a K x K matrix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0EA23-154B-63D3-A153-7CCAEA0B24CB}"/>
              </a:ext>
            </a:extLst>
          </p:cNvPr>
          <p:cNvSpPr txBox="1"/>
          <p:nvPr/>
        </p:nvSpPr>
        <p:spPr>
          <a:xfrm>
            <a:off x="6640858" y="3350754"/>
            <a:ext cx="2767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get the first </a:t>
            </a:r>
            <a:r>
              <a:rPr lang="en-US" sz="2000" dirty="0" err="1"/>
              <a:t>eigenpet</a:t>
            </a:r>
            <a:endParaRPr lang="en-US" sz="2000" dirty="0"/>
          </a:p>
        </p:txBody>
      </p:sp>
      <p:pic>
        <p:nvPicPr>
          <p:cNvPr id="22" name="Picture 21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004DE29D-C0E9-B02B-5334-D8E7B4A91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34" y="909104"/>
            <a:ext cx="3067716" cy="2486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FCAF52-1D95-5A69-2E40-E4C1B8A6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8" y="3860598"/>
            <a:ext cx="6101472" cy="24261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24D810-12A6-8E85-D33F-2699F5E607AB}"/>
              </a:ext>
            </a:extLst>
          </p:cNvPr>
          <p:cNvSpPr txBox="1"/>
          <p:nvPr/>
        </p:nvSpPr>
        <p:spPr>
          <a:xfrm>
            <a:off x="1950063" y="6286760"/>
            <a:ext cx="2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10 </a:t>
            </a:r>
            <a:r>
              <a:rPr lang="en-US" sz="2400" dirty="0" err="1"/>
              <a:t>eigenpets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ED345-F80B-ED5E-53DB-C3DFE28F0380}"/>
              </a:ext>
            </a:extLst>
          </p:cNvPr>
          <p:cNvSpPr txBox="1"/>
          <p:nvPr/>
        </p:nvSpPr>
        <p:spPr>
          <a:xfrm>
            <a:off x="6587857" y="4150349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 can visualize each eigenvector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031E4D-7BA7-1BD7-4B73-D21C49ADCD02}"/>
              </a:ext>
            </a:extLst>
          </p:cNvPr>
          <p:cNvSpPr txBox="1"/>
          <p:nvPr/>
        </p:nvSpPr>
        <p:spPr>
          <a:xfrm>
            <a:off x="6587857" y="4612014"/>
            <a:ext cx="545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eigenvector captures certain features</a:t>
            </a:r>
          </a:p>
        </p:txBody>
      </p:sp>
    </p:spTree>
    <p:extLst>
      <p:ext uri="{BB962C8B-B14F-4D97-AF65-F5344CB8AC3E}">
        <p14:creationId xmlns:p14="http://schemas.microsoft.com/office/powerpoint/2010/main" val="119012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A4E9E-14D2-F77E-5861-3F820F374123}"/>
              </a:ext>
            </a:extLst>
          </p:cNvPr>
          <p:cNvSpPr txBox="1"/>
          <p:nvPr/>
        </p:nvSpPr>
        <p:spPr>
          <a:xfrm>
            <a:off x="2427132" y="694220"/>
            <a:ext cx="645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Reconstruct original image by using K eigenvectors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EC899-5533-F2AA-018A-F1933CF2D126}"/>
              </a:ext>
            </a:extLst>
          </p:cNvPr>
          <p:cNvSpPr txBox="1"/>
          <p:nvPr/>
        </p:nvSpPr>
        <p:spPr>
          <a:xfrm>
            <a:off x="3552700" y="56594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</p:spTree>
    <p:extLst>
      <p:ext uri="{BB962C8B-B14F-4D97-AF65-F5344CB8AC3E}">
        <p14:creationId xmlns:p14="http://schemas.microsoft.com/office/powerpoint/2010/main" val="3429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A4E9E-14D2-F77E-5861-3F820F374123}"/>
              </a:ext>
            </a:extLst>
          </p:cNvPr>
          <p:cNvSpPr txBox="1"/>
          <p:nvPr/>
        </p:nvSpPr>
        <p:spPr>
          <a:xfrm>
            <a:off x="2427132" y="694220"/>
            <a:ext cx="645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Reconstruct original image by using K eigenvectors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EC899-5533-F2AA-018A-F1933CF2D126}"/>
              </a:ext>
            </a:extLst>
          </p:cNvPr>
          <p:cNvSpPr txBox="1"/>
          <p:nvPr/>
        </p:nvSpPr>
        <p:spPr>
          <a:xfrm>
            <a:off x="3552700" y="56594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pic>
        <p:nvPicPr>
          <p:cNvPr id="7" name="Picture 6" descr="A picture containing text, cat, looking, blurry&#10;&#10;Description automatically generated">
            <a:extLst>
              <a:ext uri="{FF2B5EF4-FFF2-40B4-BE49-F238E27FC236}">
                <a16:creationId xmlns:a16="http://schemas.microsoft.com/office/drawing/2014/main" id="{794E9DB4-0965-3C47-05D9-DC655A422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7" y="1340551"/>
            <a:ext cx="1698432" cy="12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7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A4E9E-14D2-F77E-5861-3F820F374123}"/>
              </a:ext>
            </a:extLst>
          </p:cNvPr>
          <p:cNvSpPr txBox="1"/>
          <p:nvPr/>
        </p:nvSpPr>
        <p:spPr>
          <a:xfrm>
            <a:off x="2427132" y="694220"/>
            <a:ext cx="645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Reconstruct original image by using K eigenvectors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EC899-5533-F2AA-018A-F1933CF2D126}"/>
              </a:ext>
            </a:extLst>
          </p:cNvPr>
          <p:cNvSpPr txBox="1"/>
          <p:nvPr/>
        </p:nvSpPr>
        <p:spPr>
          <a:xfrm>
            <a:off x="3552700" y="56594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pic>
        <p:nvPicPr>
          <p:cNvPr id="7" name="Picture 6" descr="A picture containing text, cat, looking, blurry&#10;&#10;Description automatically generated">
            <a:extLst>
              <a:ext uri="{FF2B5EF4-FFF2-40B4-BE49-F238E27FC236}">
                <a16:creationId xmlns:a16="http://schemas.microsoft.com/office/drawing/2014/main" id="{794E9DB4-0965-3C47-05D9-DC655A422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7" y="1340551"/>
            <a:ext cx="1698432" cy="1268222"/>
          </a:xfrm>
          <a:prstGeom prst="rect">
            <a:avLst/>
          </a:prstGeom>
        </p:spPr>
      </p:pic>
      <p:sp>
        <p:nvSpPr>
          <p:cNvPr id="8" name="Equals 7">
            <a:extLst>
              <a:ext uri="{FF2B5EF4-FFF2-40B4-BE49-F238E27FC236}">
                <a16:creationId xmlns:a16="http://schemas.microsoft.com/office/drawing/2014/main" id="{2681176D-AFC7-12C7-8516-7B112F74B5ED}"/>
              </a:ext>
            </a:extLst>
          </p:cNvPr>
          <p:cNvSpPr/>
          <p:nvPr/>
        </p:nvSpPr>
        <p:spPr>
          <a:xfrm>
            <a:off x="2304394" y="1795281"/>
            <a:ext cx="558459" cy="461665"/>
          </a:xfrm>
          <a:prstGeom prst="mathEqual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76486-97D6-2D41-8109-B39E755036AA}"/>
              </a:ext>
            </a:extLst>
          </p:cNvPr>
          <p:cNvSpPr txBox="1"/>
          <p:nvPr/>
        </p:nvSpPr>
        <p:spPr>
          <a:xfrm>
            <a:off x="2862853" y="1776886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3DF9C-B64E-4FFC-D803-75943F3D9ED7}"/>
              </a:ext>
            </a:extLst>
          </p:cNvPr>
          <p:cNvSpPr txBox="1"/>
          <p:nvPr/>
        </p:nvSpPr>
        <p:spPr>
          <a:xfrm>
            <a:off x="4314505" y="1776886"/>
            <a:ext cx="8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 * </a:t>
            </a:r>
            <a:endParaRPr lang="en-US" dirty="0"/>
          </a:p>
        </p:txBody>
      </p:sp>
      <p:pic>
        <p:nvPicPr>
          <p:cNvPr id="12" name="Picture 11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DB5613B5-8250-F807-95E7-BCA598529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42" y="1521722"/>
            <a:ext cx="1137596" cy="922227"/>
          </a:xfrm>
          <a:prstGeom prst="rect">
            <a:avLst/>
          </a:prstGeom>
          <a:ln w="9525" cap="flat">
            <a:noFill/>
          </a:ln>
        </p:spPr>
      </p:pic>
      <p:sp>
        <p:nvSpPr>
          <p:cNvPr id="16" name="Plus Sign 15">
            <a:extLst>
              <a:ext uri="{FF2B5EF4-FFF2-40B4-BE49-F238E27FC236}">
                <a16:creationId xmlns:a16="http://schemas.microsoft.com/office/drawing/2014/main" id="{1B3FBBA3-DACF-70EE-D077-9D73543818CD}"/>
              </a:ext>
            </a:extLst>
          </p:cNvPr>
          <p:cNvSpPr/>
          <p:nvPr/>
        </p:nvSpPr>
        <p:spPr>
          <a:xfrm>
            <a:off x="3767427" y="1846734"/>
            <a:ext cx="405722" cy="35876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3D9848F5-6A94-78F5-577D-D4075034173E}"/>
              </a:ext>
            </a:extLst>
          </p:cNvPr>
          <p:cNvSpPr/>
          <p:nvPr/>
        </p:nvSpPr>
        <p:spPr>
          <a:xfrm>
            <a:off x="6333287" y="1846734"/>
            <a:ext cx="405722" cy="35876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BB259-57EA-541A-3496-0E19B2277107}"/>
              </a:ext>
            </a:extLst>
          </p:cNvPr>
          <p:cNvSpPr txBox="1"/>
          <p:nvPr/>
        </p:nvSpPr>
        <p:spPr>
          <a:xfrm>
            <a:off x="6739009" y="1795281"/>
            <a:ext cx="96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0.45 * </a:t>
            </a:r>
            <a:endParaRPr lang="en-US" dirty="0"/>
          </a:p>
        </p:txBody>
      </p:sp>
      <p:pic>
        <p:nvPicPr>
          <p:cNvPr id="21" name="Picture 20" descr="A picture containing blur&#10;&#10;Description automatically generated">
            <a:extLst>
              <a:ext uri="{FF2B5EF4-FFF2-40B4-BE49-F238E27FC236}">
                <a16:creationId xmlns:a16="http://schemas.microsoft.com/office/drawing/2014/main" id="{D7E9FAAE-68F4-D5F1-29CD-9898FA6A4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68" y="1573974"/>
            <a:ext cx="1155258" cy="869975"/>
          </a:xfrm>
          <a:prstGeom prst="rect">
            <a:avLst/>
          </a:prstGeom>
        </p:spPr>
      </p:pic>
      <p:sp>
        <p:nvSpPr>
          <p:cNvPr id="22" name="Minus Sign 21">
            <a:extLst>
              <a:ext uri="{FF2B5EF4-FFF2-40B4-BE49-F238E27FC236}">
                <a16:creationId xmlns:a16="http://schemas.microsoft.com/office/drawing/2014/main" id="{C28FC006-480D-0CB2-4F9A-D75B20D0CB49}"/>
              </a:ext>
            </a:extLst>
          </p:cNvPr>
          <p:cNvSpPr/>
          <p:nvPr/>
        </p:nvSpPr>
        <p:spPr>
          <a:xfrm>
            <a:off x="8990577" y="1902443"/>
            <a:ext cx="319119" cy="30305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02F7A5-222E-7E36-188D-5FB855F980EA}"/>
              </a:ext>
            </a:extLst>
          </p:cNvPr>
          <p:cNvSpPr txBox="1"/>
          <p:nvPr/>
        </p:nvSpPr>
        <p:spPr>
          <a:xfrm>
            <a:off x="9253376" y="1815149"/>
            <a:ext cx="96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 * </a:t>
            </a:r>
            <a:endParaRPr lang="en-US" dirty="0"/>
          </a:p>
        </p:txBody>
      </p:sp>
      <p:pic>
        <p:nvPicPr>
          <p:cNvPr id="24" name="Picture 23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01B2BD47-505C-8C23-952C-8BDA5C955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702" y="1573974"/>
            <a:ext cx="1173950" cy="907855"/>
          </a:xfrm>
          <a:prstGeom prst="rect">
            <a:avLst/>
          </a:prstGeom>
        </p:spPr>
      </p:pic>
      <p:sp>
        <p:nvSpPr>
          <p:cNvPr id="25" name="Plus Sign 24">
            <a:extLst>
              <a:ext uri="{FF2B5EF4-FFF2-40B4-BE49-F238E27FC236}">
                <a16:creationId xmlns:a16="http://schemas.microsoft.com/office/drawing/2014/main" id="{390F47F4-05D0-1C87-CDC1-2777A1103CA6}"/>
              </a:ext>
            </a:extLst>
          </p:cNvPr>
          <p:cNvSpPr/>
          <p:nvPr/>
        </p:nvSpPr>
        <p:spPr>
          <a:xfrm>
            <a:off x="11173022" y="1846732"/>
            <a:ext cx="405722" cy="35876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39861A-D1C8-49F3-CB30-1B84F5BFCBBB}"/>
              </a:ext>
            </a:extLst>
          </p:cNvPr>
          <p:cNvSpPr txBox="1"/>
          <p:nvPr/>
        </p:nvSpPr>
        <p:spPr>
          <a:xfrm>
            <a:off x="11612114" y="17707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277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A4E9E-14D2-F77E-5861-3F820F374123}"/>
              </a:ext>
            </a:extLst>
          </p:cNvPr>
          <p:cNvSpPr txBox="1"/>
          <p:nvPr/>
        </p:nvSpPr>
        <p:spPr>
          <a:xfrm>
            <a:off x="2427132" y="694220"/>
            <a:ext cx="645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Reconstruct original image by using K eigenvectors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EC899-5533-F2AA-018A-F1933CF2D126}"/>
              </a:ext>
            </a:extLst>
          </p:cNvPr>
          <p:cNvSpPr txBox="1"/>
          <p:nvPr/>
        </p:nvSpPr>
        <p:spPr>
          <a:xfrm>
            <a:off x="3552700" y="56594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pic>
        <p:nvPicPr>
          <p:cNvPr id="7" name="Picture 6" descr="A picture containing text, cat, looking, blurry&#10;&#10;Description automatically generated">
            <a:extLst>
              <a:ext uri="{FF2B5EF4-FFF2-40B4-BE49-F238E27FC236}">
                <a16:creationId xmlns:a16="http://schemas.microsoft.com/office/drawing/2014/main" id="{794E9DB4-0965-3C47-05D9-DC655A422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7" y="1340551"/>
            <a:ext cx="1698432" cy="1268222"/>
          </a:xfrm>
          <a:prstGeom prst="rect">
            <a:avLst/>
          </a:prstGeom>
        </p:spPr>
      </p:pic>
      <p:sp>
        <p:nvSpPr>
          <p:cNvPr id="8" name="Equals 7">
            <a:extLst>
              <a:ext uri="{FF2B5EF4-FFF2-40B4-BE49-F238E27FC236}">
                <a16:creationId xmlns:a16="http://schemas.microsoft.com/office/drawing/2014/main" id="{2681176D-AFC7-12C7-8516-7B112F74B5ED}"/>
              </a:ext>
            </a:extLst>
          </p:cNvPr>
          <p:cNvSpPr/>
          <p:nvPr/>
        </p:nvSpPr>
        <p:spPr>
          <a:xfrm>
            <a:off x="2304394" y="1795281"/>
            <a:ext cx="558459" cy="461665"/>
          </a:xfrm>
          <a:prstGeom prst="mathEqual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76486-97D6-2D41-8109-B39E755036AA}"/>
              </a:ext>
            </a:extLst>
          </p:cNvPr>
          <p:cNvSpPr txBox="1"/>
          <p:nvPr/>
        </p:nvSpPr>
        <p:spPr>
          <a:xfrm>
            <a:off x="2862853" y="1776886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3DF9C-B64E-4FFC-D803-75943F3D9ED7}"/>
              </a:ext>
            </a:extLst>
          </p:cNvPr>
          <p:cNvSpPr txBox="1"/>
          <p:nvPr/>
        </p:nvSpPr>
        <p:spPr>
          <a:xfrm>
            <a:off x="4314505" y="1776886"/>
            <a:ext cx="8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 * </a:t>
            </a:r>
            <a:endParaRPr lang="en-US" dirty="0"/>
          </a:p>
        </p:txBody>
      </p:sp>
      <p:pic>
        <p:nvPicPr>
          <p:cNvPr id="12" name="Picture 11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DB5613B5-8250-F807-95E7-BCA598529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42" y="1521722"/>
            <a:ext cx="1137596" cy="922227"/>
          </a:xfrm>
          <a:prstGeom prst="rect">
            <a:avLst/>
          </a:prstGeom>
          <a:ln w="9525" cap="flat">
            <a:noFill/>
          </a:ln>
        </p:spPr>
      </p:pic>
      <p:sp>
        <p:nvSpPr>
          <p:cNvPr id="16" name="Plus Sign 15">
            <a:extLst>
              <a:ext uri="{FF2B5EF4-FFF2-40B4-BE49-F238E27FC236}">
                <a16:creationId xmlns:a16="http://schemas.microsoft.com/office/drawing/2014/main" id="{1B3FBBA3-DACF-70EE-D077-9D73543818CD}"/>
              </a:ext>
            </a:extLst>
          </p:cNvPr>
          <p:cNvSpPr/>
          <p:nvPr/>
        </p:nvSpPr>
        <p:spPr>
          <a:xfrm>
            <a:off x="3767427" y="1846734"/>
            <a:ext cx="405722" cy="35876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3D9848F5-6A94-78F5-577D-D4075034173E}"/>
              </a:ext>
            </a:extLst>
          </p:cNvPr>
          <p:cNvSpPr/>
          <p:nvPr/>
        </p:nvSpPr>
        <p:spPr>
          <a:xfrm>
            <a:off x="6333287" y="1846734"/>
            <a:ext cx="405722" cy="35876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BB259-57EA-541A-3496-0E19B2277107}"/>
              </a:ext>
            </a:extLst>
          </p:cNvPr>
          <p:cNvSpPr txBox="1"/>
          <p:nvPr/>
        </p:nvSpPr>
        <p:spPr>
          <a:xfrm>
            <a:off x="6739009" y="1795281"/>
            <a:ext cx="96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0.45 * </a:t>
            </a:r>
            <a:endParaRPr lang="en-US" dirty="0"/>
          </a:p>
        </p:txBody>
      </p:sp>
      <p:pic>
        <p:nvPicPr>
          <p:cNvPr id="21" name="Picture 20" descr="A picture containing blur&#10;&#10;Description automatically generated">
            <a:extLst>
              <a:ext uri="{FF2B5EF4-FFF2-40B4-BE49-F238E27FC236}">
                <a16:creationId xmlns:a16="http://schemas.microsoft.com/office/drawing/2014/main" id="{D7E9FAAE-68F4-D5F1-29CD-9898FA6A4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68" y="1573974"/>
            <a:ext cx="1155258" cy="869975"/>
          </a:xfrm>
          <a:prstGeom prst="rect">
            <a:avLst/>
          </a:prstGeom>
        </p:spPr>
      </p:pic>
      <p:sp>
        <p:nvSpPr>
          <p:cNvPr id="22" name="Minus Sign 21">
            <a:extLst>
              <a:ext uri="{FF2B5EF4-FFF2-40B4-BE49-F238E27FC236}">
                <a16:creationId xmlns:a16="http://schemas.microsoft.com/office/drawing/2014/main" id="{C28FC006-480D-0CB2-4F9A-D75B20D0CB49}"/>
              </a:ext>
            </a:extLst>
          </p:cNvPr>
          <p:cNvSpPr/>
          <p:nvPr/>
        </p:nvSpPr>
        <p:spPr>
          <a:xfrm>
            <a:off x="8990577" y="1902443"/>
            <a:ext cx="319119" cy="30305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02F7A5-222E-7E36-188D-5FB855F980EA}"/>
              </a:ext>
            </a:extLst>
          </p:cNvPr>
          <p:cNvSpPr txBox="1"/>
          <p:nvPr/>
        </p:nvSpPr>
        <p:spPr>
          <a:xfrm>
            <a:off x="9253376" y="1815149"/>
            <a:ext cx="96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 * </a:t>
            </a:r>
            <a:endParaRPr lang="en-US" dirty="0"/>
          </a:p>
        </p:txBody>
      </p:sp>
      <p:pic>
        <p:nvPicPr>
          <p:cNvPr id="24" name="Picture 23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01B2BD47-505C-8C23-952C-8BDA5C955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702" y="1573974"/>
            <a:ext cx="1173950" cy="907855"/>
          </a:xfrm>
          <a:prstGeom prst="rect">
            <a:avLst/>
          </a:prstGeom>
        </p:spPr>
      </p:pic>
      <p:sp>
        <p:nvSpPr>
          <p:cNvPr id="25" name="Plus Sign 24">
            <a:extLst>
              <a:ext uri="{FF2B5EF4-FFF2-40B4-BE49-F238E27FC236}">
                <a16:creationId xmlns:a16="http://schemas.microsoft.com/office/drawing/2014/main" id="{390F47F4-05D0-1C87-CDC1-2777A1103CA6}"/>
              </a:ext>
            </a:extLst>
          </p:cNvPr>
          <p:cNvSpPr/>
          <p:nvPr/>
        </p:nvSpPr>
        <p:spPr>
          <a:xfrm>
            <a:off x="11173022" y="1846732"/>
            <a:ext cx="405722" cy="35876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39861A-D1C8-49F3-CB30-1B84F5BFCBBB}"/>
              </a:ext>
            </a:extLst>
          </p:cNvPr>
          <p:cNvSpPr txBox="1"/>
          <p:nvPr/>
        </p:nvSpPr>
        <p:spPr>
          <a:xfrm>
            <a:off x="11612114" y="17707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sz="2000" dirty="0"/>
          </a:p>
        </p:txBody>
      </p:sp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99C31EDA-C884-259C-6C7B-7EE1CEC97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29" y="2702067"/>
            <a:ext cx="3714351" cy="2920647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C3FE681-7CA3-BBDF-1FD4-C3EEB300CEF7}"/>
              </a:ext>
            </a:extLst>
          </p:cNvPr>
          <p:cNvGrpSpPr/>
          <p:nvPr/>
        </p:nvGrpSpPr>
        <p:grpSpPr>
          <a:xfrm>
            <a:off x="282756" y="3223235"/>
            <a:ext cx="4766679" cy="2240375"/>
            <a:chOff x="353625" y="3083345"/>
            <a:chExt cx="4766679" cy="2240375"/>
          </a:xfrm>
        </p:grpSpPr>
        <p:pic>
          <p:nvPicPr>
            <p:cNvPr id="37" name="Picture 36" descr="A close up of a person's face&#10;&#10;Description automatically generated with low confidence">
              <a:extLst>
                <a:ext uri="{FF2B5EF4-FFF2-40B4-BE49-F238E27FC236}">
                  <a16:creationId xmlns:a16="http://schemas.microsoft.com/office/drawing/2014/main" id="{A0AECC83-3CEF-A548-4792-E2965E48C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85" y="3103042"/>
              <a:ext cx="902353" cy="731520"/>
            </a:xfrm>
            <a:prstGeom prst="rect">
              <a:avLst/>
            </a:prstGeom>
            <a:ln w="9525" cap="flat">
              <a:noFill/>
            </a:ln>
          </p:spPr>
        </p:pic>
        <p:pic>
          <p:nvPicPr>
            <p:cNvPr id="38" name="Picture 37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1D46E229-AECE-F878-3185-3299C138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939" y="3083345"/>
              <a:ext cx="971401" cy="751217"/>
            </a:xfrm>
            <a:prstGeom prst="rect">
              <a:avLst/>
            </a:prstGeom>
          </p:spPr>
        </p:pic>
        <p:pic>
          <p:nvPicPr>
            <p:cNvPr id="39" name="Picture 38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E70056D0-FD7C-ED60-BEE7-8E8767EE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538" y="3094211"/>
              <a:ext cx="971401" cy="731520"/>
            </a:xfrm>
            <a:prstGeom prst="rect">
              <a:avLst/>
            </a:prstGeom>
          </p:spPr>
        </p:pic>
        <p:pic>
          <p:nvPicPr>
            <p:cNvPr id="40" name="Picture 39" descr="A close up of a person's face&#10;&#10;Description automatically generated with medium confidence">
              <a:extLst>
                <a:ext uri="{FF2B5EF4-FFF2-40B4-BE49-F238E27FC236}">
                  <a16:creationId xmlns:a16="http://schemas.microsoft.com/office/drawing/2014/main" id="{401F906B-A05A-B397-C83E-5F079F0A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422" y="3094211"/>
              <a:ext cx="935120" cy="731520"/>
            </a:xfrm>
            <a:prstGeom prst="rect">
              <a:avLst/>
            </a:prstGeom>
          </p:spPr>
        </p:pic>
        <p:pic>
          <p:nvPicPr>
            <p:cNvPr id="41" name="Picture 40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B19AE2F9-B279-EFDA-CB0D-C6D4CB072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092" y="3842374"/>
              <a:ext cx="936308" cy="731856"/>
            </a:xfrm>
            <a:prstGeom prst="rect">
              <a:avLst/>
            </a:prstGeom>
          </p:spPr>
        </p:pic>
        <p:pic>
          <p:nvPicPr>
            <p:cNvPr id="42" name="Picture 41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2C4B46B8-8D80-480D-95F3-37EDC1252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935" y="3843393"/>
              <a:ext cx="960120" cy="751217"/>
            </a:xfrm>
            <a:prstGeom prst="rect">
              <a:avLst/>
            </a:prstGeom>
          </p:spPr>
        </p:pic>
        <p:pic>
          <p:nvPicPr>
            <p:cNvPr id="43" name="Picture 42" descr="A picture containing blurry, mammal, blur&#10;&#10;Description automatically generated">
              <a:extLst>
                <a:ext uri="{FF2B5EF4-FFF2-40B4-BE49-F238E27FC236}">
                  <a16:creationId xmlns:a16="http://schemas.microsoft.com/office/drawing/2014/main" id="{3FE039DE-84F8-4C69-C607-EF82DB99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006" y="3843393"/>
              <a:ext cx="983929" cy="731520"/>
            </a:xfrm>
            <a:prstGeom prst="rect">
              <a:avLst/>
            </a:prstGeom>
          </p:spPr>
        </p:pic>
        <p:pic>
          <p:nvPicPr>
            <p:cNvPr id="44" name="Picture 43" descr="A picture containing blurry, blur&#10;&#10;Description automatically generated">
              <a:extLst>
                <a:ext uri="{FF2B5EF4-FFF2-40B4-BE49-F238E27FC236}">
                  <a16:creationId xmlns:a16="http://schemas.microsoft.com/office/drawing/2014/main" id="{839AA87B-C1B9-969B-951B-1B28CFF70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24" y="3093193"/>
              <a:ext cx="956775" cy="731520"/>
            </a:xfrm>
            <a:prstGeom prst="rect">
              <a:avLst/>
            </a:prstGeom>
          </p:spPr>
        </p:pic>
        <p:pic>
          <p:nvPicPr>
            <p:cNvPr id="45" name="Picture 44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B06BDD99-2248-E2EF-904A-2E4630247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316" y="3842374"/>
              <a:ext cx="956775" cy="751217"/>
            </a:xfrm>
            <a:prstGeom prst="rect">
              <a:avLst/>
            </a:prstGeom>
            <a:ln w="6350">
              <a:noFill/>
            </a:ln>
          </p:spPr>
        </p:pic>
        <p:pic>
          <p:nvPicPr>
            <p:cNvPr id="46" name="Picture 45" descr="A close up of a person's face&#10;&#10;Description automatically generated with medium confidence">
              <a:extLst>
                <a:ext uri="{FF2B5EF4-FFF2-40B4-BE49-F238E27FC236}">
                  <a16:creationId xmlns:a16="http://schemas.microsoft.com/office/drawing/2014/main" id="{280B4F4C-B5EB-F514-CD60-5B7284AE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25" y="3843393"/>
              <a:ext cx="941381" cy="731520"/>
            </a:xfrm>
            <a:prstGeom prst="rect">
              <a:avLst/>
            </a:prstGeom>
          </p:spPr>
        </p:pic>
        <p:pic>
          <p:nvPicPr>
            <p:cNvPr id="48" name="Picture 47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6ADD9270-F8C8-AE0D-C872-D07DEFFAE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53" y="4591104"/>
              <a:ext cx="931205" cy="707194"/>
            </a:xfrm>
            <a:prstGeom prst="rect">
              <a:avLst/>
            </a:prstGeom>
          </p:spPr>
        </p:pic>
        <p:pic>
          <p:nvPicPr>
            <p:cNvPr id="50" name="Picture 49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4D817EB1-5DD8-5FE9-C331-5C9B98C0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494" y="4578941"/>
              <a:ext cx="969800" cy="731520"/>
            </a:xfrm>
            <a:prstGeom prst="rect">
              <a:avLst/>
            </a:prstGeom>
          </p:spPr>
        </p:pic>
        <p:pic>
          <p:nvPicPr>
            <p:cNvPr id="52" name="Picture 51" descr="A close up of a person&#10;&#10;Description automatically generated with medium confidence">
              <a:extLst>
                <a:ext uri="{FF2B5EF4-FFF2-40B4-BE49-F238E27FC236}">
                  <a16:creationId xmlns:a16="http://schemas.microsoft.com/office/drawing/2014/main" id="{D5D1DB02-AD56-A942-5D11-F87B3B427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564" y="4597619"/>
              <a:ext cx="983929" cy="693248"/>
            </a:xfrm>
            <a:prstGeom prst="rect">
              <a:avLst/>
            </a:prstGeom>
          </p:spPr>
        </p:pic>
        <p:pic>
          <p:nvPicPr>
            <p:cNvPr id="54" name="Picture 53" descr="A picture containing blurry, mammal, image&#10;&#10;Description automatically generated">
              <a:extLst>
                <a:ext uri="{FF2B5EF4-FFF2-40B4-BE49-F238E27FC236}">
                  <a16:creationId xmlns:a16="http://schemas.microsoft.com/office/drawing/2014/main" id="{D8C9AB75-8FD9-F716-126F-22E7321B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737" y="4597619"/>
              <a:ext cx="943213" cy="719357"/>
            </a:xfrm>
            <a:prstGeom prst="rect">
              <a:avLst/>
            </a:prstGeom>
          </p:spPr>
        </p:pic>
        <p:pic>
          <p:nvPicPr>
            <p:cNvPr id="56" name="Picture 55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58384C42-8EF9-D768-7021-62A90C79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50" y="4590873"/>
              <a:ext cx="915354" cy="73284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66391A3-B88A-A7A3-FA85-7D1DBF9C174E}"/>
              </a:ext>
            </a:extLst>
          </p:cNvPr>
          <p:cNvSpPr txBox="1"/>
          <p:nvPr/>
        </p:nvSpPr>
        <p:spPr>
          <a:xfrm>
            <a:off x="1531954" y="2834206"/>
            <a:ext cx="20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M eigenfaces</a:t>
            </a:r>
          </a:p>
        </p:txBody>
      </p:sp>
    </p:spTree>
    <p:extLst>
      <p:ext uri="{BB962C8B-B14F-4D97-AF65-F5344CB8AC3E}">
        <p14:creationId xmlns:p14="http://schemas.microsoft.com/office/powerpoint/2010/main" val="425305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A4E9E-14D2-F77E-5861-3F820F374123}"/>
              </a:ext>
            </a:extLst>
          </p:cNvPr>
          <p:cNvSpPr txBox="1"/>
          <p:nvPr/>
        </p:nvSpPr>
        <p:spPr>
          <a:xfrm>
            <a:off x="2427132" y="694220"/>
            <a:ext cx="645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Reconstruct original image by using K eigenvectors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EC899-5533-F2AA-018A-F1933CF2D126}"/>
              </a:ext>
            </a:extLst>
          </p:cNvPr>
          <p:cNvSpPr txBox="1"/>
          <p:nvPr/>
        </p:nvSpPr>
        <p:spPr>
          <a:xfrm>
            <a:off x="3552700" y="56594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pic>
        <p:nvPicPr>
          <p:cNvPr id="7" name="Picture 6" descr="A picture containing text, cat, looking, blurry&#10;&#10;Description automatically generated">
            <a:extLst>
              <a:ext uri="{FF2B5EF4-FFF2-40B4-BE49-F238E27FC236}">
                <a16:creationId xmlns:a16="http://schemas.microsoft.com/office/drawing/2014/main" id="{794E9DB4-0965-3C47-05D9-DC655A422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7" y="1340551"/>
            <a:ext cx="1698432" cy="1268222"/>
          </a:xfrm>
          <a:prstGeom prst="rect">
            <a:avLst/>
          </a:prstGeom>
        </p:spPr>
      </p:pic>
      <p:sp>
        <p:nvSpPr>
          <p:cNvPr id="8" name="Equals 7">
            <a:extLst>
              <a:ext uri="{FF2B5EF4-FFF2-40B4-BE49-F238E27FC236}">
                <a16:creationId xmlns:a16="http://schemas.microsoft.com/office/drawing/2014/main" id="{2681176D-AFC7-12C7-8516-7B112F74B5ED}"/>
              </a:ext>
            </a:extLst>
          </p:cNvPr>
          <p:cNvSpPr/>
          <p:nvPr/>
        </p:nvSpPr>
        <p:spPr>
          <a:xfrm>
            <a:off x="2304394" y="1795281"/>
            <a:ext cx="558459" cy="461665"/>
          </a:xfrm>
          <a:prstGeom prst="mathEqual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76486-97D6-2D41-8109-B39E755036AA}"/>
              </a:ext>
            </a:extLst>
          </p:cNvPr>
          <p:cNvSpPr txBox="1"/>
          <p:nvPr/>
        </p:nvSpPr>
        <p:spPr>
          <a:xfrm>
            <a:off x="2862853" y="1776886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3DF9C-B64E-4FFC-D803-75943F3D9ED7}"/>
              </a:ext>
            </a:extLst>
          </p:cNvPr>
          <p:cNvSpPr txBox="1"/>
          <p:nvPr/>
        </p:nvSpPr>
        <p:spPr>
          <a:xfrm>
            <a:off x="4314505" y="1776886"/>
            <a:ext cx="8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 * </a:t>
            </a:r>
            <a:endParaRPr lang="en-US" dirty="0"/>
          </a:p>
        </p:txBody>
      </p:sp>
      <p:pic>
        <p:nvPicPr>
          <p:cNvPr id="12" name="Picture 11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DB5613B5-8250-F807-95E7-BCA598529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42" y="1521722"/>
            <a:ext cx="1137596" cy="922227"/>
          </a:xfrm>
          <a:prstGeom prst="rect">
            <a:avLst/>
          </a:prstGeom>
          <a:ln w="9525" cap="flat">
            <a:noFill/>
          </a:ln>
        </p:spPr>
      </p:pic>
      <p:sp>
        <p:nvSpPr>
          <p:cNvPr id="16" name="Plus Sign 15">
            <a:extLst>
              <a:ext uri="{FF2B5EF4-FFF2-40B4-BE49-F238E27FC236}">
                <a16:creationId xmlns:a16="http://schemas.microsoft.com/office/drawing/2014/main" id="{1B3FBBA3-DACF-70EE-D077-9D73543818CD}"/>
              </a:ext>
            </a:extLst>
          </p:cNvPr>
          <p:cNvSpPr/>
          <p:nvPr/>
        </p:nvSpPr>
        <p:spPr>
          <a:xfrm>
            <a:off x="3767427" y="1846734"/>
            <a:ext cx="405722" cy="35876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3D9848F5-6A94-78F5-577D-D4075034173E}"/>
              </a:ext>
            </a:extLst>
          </p:cNvPr>
          <p:cNvSpPr/>
          <p:nvPr/>
        </p:nvSpPr>
        <p:spPr>
          <a:xfrm>
            <a:off x="6333287" y="1846734"/>
            <a:ext cx="405722" cy="35876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BB259-57EA-541A-3496-0E19B2277107}"/>
              </a:ext>
            </a:extLst>
          </p:cNvPr>
          <p:cNvSpPr txBox="1"/>
          <p:nvPr/>
        </p:nvSpPr>
        <p:spPr>
          <a:xfrm>
            <a:off x="6739009" y="1795281"/>
            <a:ext cx="96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0.45 * </a:t>
            </a:r>
            <a:endParaRPr lang="en-US" dirty="0"/>
          </a:p>
        </p:txBody>
      </p:sp>
      <p:pic>
        <p:nvPicPr>
          <p:cNvPr id="21" name="Picture 20" descr="A picture containing blur&#10;&#10;Description automatically generated">
            <a:extLst>
              <a:ext uri="{FF2B5EF4-FFF2-40B4-BE49-F238E27FC236}">
                <a16:creationId xmlns:a16="http://schemas.microsoft.com/office/drawing/2014/main" id="{D7E9FAAE-68F4-D5F1-29CD-9898FA6A4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68" y="1573974"/>
            <a:ext cx="1155258" cy="869975"/>
          </a:xfrm>
          <a:prstGeom prst="rect">
            <a:avLst/>
          </a:prstGeom>
        </p:spPr>
      </p:pic>
      <p:sp>
        <p:nvSpPr>
          <p:cNvPr id="22" name="Minus Sign 21">
            <a:extLst>
              <a:ext uri="{FF2B5EF4-FFF2-40B4-BE49-F238E27FC236}">
                <a16:creationId xmlns:a16="http://schemas.microsoft.com/office/drawing/2014/main" id="{C28FC006-480D-0CB2-4F9A-D75B20D0CB49}"/>
              </a:ext>
            </a:extLst>
          </p:cNvPr>
          <p:cNvSpPr/>
          <p:nvPr/>
        </p:nvSpPr>
        <p:spPr>
          <a:xfrm>
            <a:off x="8990577" y="1902443"/>
            <a:ext cx="319119" cy="30305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02F7A5-222E-7E36-188D-5FB855F980EA}"/>
              </a:ext>
            </a:extLst>
          </p:cNvPr>
          <p:cNvSpPr txBox="1"/>
          <p:nvPr/>
        </p:nvSpPr>
        <p:spPr>
          <a:xfrm>
            <a:off x="9253376" y="1815149"/>
            <a:ext cx="96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 * </a:t>
            </a:r>
            <a:endParaRPr lang="en-US" dirty="0"/>
          </a:p>
        </p:txBody>
      </p:sp>
      <p:pic>
        <p:nvPicPr>
          <p:cNvPr id="24" name="Picture 23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01B2BD47-505C-8C23-952C-8BDA5C955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702" y="1573974"/>
            <a:ext cx="1173950" cy="907855"/>
          </a:xfrm>
          <a:prstGeom prst="rect">
            <a:avLst/>
          </a:prstGeom>
        </p:spPr>
      </p:pic>
      <p:sp>
        <p:nvSpPr>
          <p:cNvPr id="25" name="Plus Sign 24">
            <a:extLst>
              <a:ext uri="{FF2B5EF4-FFF2-40B4-BE49-F238E27FC236}">
                <a16:creationId xmlns:a16="http://schemas.microsoft.com/office/drawing/2014/main" id="{390F47F4-05D0-1C87-CDC1-2777A1103CA6}"/>
              </a:ext>
            </a:extLst>
          </p:cNvPr>
          <p:cNvSpPr/>
          <p:nvPr/>
        </p:nvSpPr>
        <p:spPr>
          <a:xfrm>
            <a:off x="11173022" y="1846732"/>
            <a:ext cx="405722" cy="35876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39861A-D1C8-49F3-CB30-1B84F5BFCBBB}"/>
              </a:ext>
            </a:extLst>
          </p:cNvPr>
          <p:cNvSpPr txBox="1"/>
          <p:nvPr/>
        </p:nvSpPr>
        <p:spPr>
          <a:xfrm>
            <a:off x="11612114" y="17707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sz="2000" dirty="0"/>
          </a:p>
        </p:txBody>
      </p:sp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99C31EDA-C884-259C-6C7B-7EE1CEC97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29" y="2702067"/>
            <a:ext cx="3714351" cy="2920647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C3FE681-7CA3-BBDF-1FD4-C3EEB300CEF7}"/>
              </a:ext>
            </a:extLst>
          </p:cNvPr>
          <p:cNvGrpSpPr/>
          <p:nvPr/>
        </p:nvGrpSpPr>
        <p:grpSpPr>
          <a:xfrm>
            <a:off x="282756" y="3223235"/>
            <a:ext cx="4766679" cy="2240375"/>
            <a:chOff x="353625" y="3083345"/>
            <a:chExt cx="4766679" cy="2240375"/>
          </a:xfrm>
        </p:grpSpPr>
        <p:pic>
          <p:nvPicPr>
            <p:cNvPr id="37" name="Picture 36" descr="A close up of a person's face&#10;&#10;Description automatically generated with low confidence">
              <a:extLst>
                <a:ext uri="{FF2B5EF4-FFF2-40B4-BE49-F238E27FC236}">
                  <a16:creationId xmlns:a16="http://schemas.microsoft.com/office/drawing/2014/main" id="{A0AECC83-3CEF-A548-4792-E2965E48C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85" y="3103042"/>
              <a:ext cx="902353" cy="731520"/>
            </a:xfrm>
            <a:prstGeom prst="rect">
              <a:avLst/>
            </a:prstGeom>
            <a:ln w="9525" cap="flat">
              <a:noFill/>
            </a:ln>
          </p:spPr>
        </p:pic>
        <p:pic>
          <p:nvPicPr>
            <p:cNvPr id="38" name="Picture 37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1D46E229-AECE-F878-3185-3299C138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939" y="3083345"/>
              <a:ext cx="971401" cy="751217"/>
            </a:xfrm>
            <a:prstGeom prst="rect">
              <a:avLst/>
            </a:prstGeom>
          </p:spPr>
        </p:pic>
        <p:pic>
          <p:nvPicPr>
            <p:cNvPr id="39" name="Picture 38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E70056D0-FD7C-ED60-BEE7-8E8767EE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538" y="3094211"/>
              <a:ext cx="971401" cy="731520"/>
            </a:xfrm>
            <a:prstGeom prst="rect">
              <a:avLst/>
            </a:prstGeom>
          </p:spPr>
        </p:pic>
        <p:pic>
          <p:nvPicPr>
            <p:cNvPr id="40" name="Picture 39" descr="A close up of a person's face&#10;&#10;Description automatically generated with medium confidence">
              <a:extLst>
                <a:ext uri="{FF2B5EF4-FFF2-40B4-BE49-F238E27FC236}">
                  <a16:creationId xmlns:a16="http://schemas.microsoft.com/office/drawing/2014/main" id="{401F906B-A05A-B397-C83E-5F079F0A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422" y="3094211"/>
              <a:ext cx="935120" cy="731520"/>
            </a:xfrm>
            <a:prstGeom prst="rect">
              <a:avLst/>
            </a:prstGeom>
          </p:spPr>
        </p:pic>
        <p:pic>
          <p:nvPicPr>
            <p:cNvPr id="41" name="Picture 40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B19AE2F9-B279-EFDA-CB0D-C6D4CB072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092" y="3842374"/>
              <a:ext cx="936308" cy="731856"/>
            </a:xfrm>
            <a:prstGeom prst="rect">
              <a:avLst/>
            </a:prstGeom>
          </p:spPr>
        </p:pic>
        <p:pic>
          <p:nvPicPr>
            <p:cNvPr id="42" name="Picture 41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2C4B46B8-8D80-480D-95F3-37EDC1252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935" y="3843393"/>
              <a:ext cx="960120" cy="751217"/>
            </a:xfrm>
            <a:prstGeom prst="rect">
              <a:avLst/>
            </a:prstGeom>
          </p:spPr>
        </p:pic>
        <p:pic>
          <p:nvPicPr>
            <p:cNvPr id="43" name="Picture 42" descr="A picture containing blurry, mammal, blur&#10;&#10;Description automatically generated">
              <a:extLst>
                <a:ext uri="{FF2B5EF4-FFF2-40B4-BE49-F238E27FC236}">
                  <a16:creationId xmlns:a16="http://schemas.microsoft.com/office/drawing/2014/main" id="{3FE039DE-84F8-4C69-C607-EF82DB99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006" y="3843393"/>
              <a:ext cx="983929" cy="731520"/>
            </a:xfrm>
            <a:prstGeom prst="rect">
              <a:avLst/>
            </a:prstGeom>
          </p:spPr>
        </p:pic>
        <p:pic>
          <p:nvPicPr>
            <p:cNvPr id="44" name="Picture 43" descr="A picture containing blurry, blur&#10;&#10;Description automatically generated">
              <a:extLst>
                <a:ext uri="{FF2B5EF4-FFF2-40B4-BE49-F238E27FC236}">
                  <a16:creationId xmlns:a16="http://schemas.microsoft.com/office/drawing/2014/main" id="{839AA87B-C1B9-969B-951B-1B28CFF70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24" y="3093193"/>
              <a:ext cx="956775" cy="731520"/>
            </a:xfrm>
            <a:prstGeom prst="rect">
              <a:avLst/>
            </a:prstGeom>
          </p:spPr>
        </p:pic>
        <p:pic>
          <p:nvPicPr>
            <p:cNvPr id="45" name="Picture 44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B06BDD99-2248-E2EF-904A-2E4630247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316" y="3842374"/>
              <a:ext cx="956775" cy="751217"/>
            </a:xfrm>
            <a:prstGeom prst="rect">
              <a:avLst/>
            </a:prstGeom>
            <a:ln w="6350">
              <a:noFill/>
            </a:ln>
          </p:spPr>
        </p:pic>
        <p:pic>
          <p:nvPicPr>
            <p:cNvPr id="46" name="Picture 45" descr="A close up of a person's face&#10;&#10;Description automatically generated with medium confidence">
              <a:extLst>
                <a:ext uri="{FF2B5EF4-FFF2-40B4-BE49-F238E27FC236}">
                  <a16:creationId xmlns:a16="http://schemas.microsoft.com/office/drawing/2014/main" id="{280B4F4C-B5EB-F514-CD60-5B7284AE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25" y="3843393"/>
              <a:ext cx="941381" cy="731520"/>
            </a:xfrm>
            <a:prstGeom prst="rect">
              <a:avLst/>
            </a:prstGeom>
          </p:spPr>
        </p:pic>
        <p:pic>
          <p:nvPicPr>
            <p:cNvPr id="48" name="Picture 47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6ADD9270-F8C8-AE0D-C872-D07DEFFAE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53" y="4591104"/>
              <a:ext cx="931205" cy="707194"/>
            </a:xfrm>
            <a:prstGeom prst="rect">
              <a:avLst/>
            </a:prstGeom>
          </p:spPr>
        </p:pic>
        <p:pic>
          <p:nvPicPr>
            <p:cNvPr id="50" name="Picture 49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4D817EB1-5DD8-5FE9-C331-5C9B98C0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494" y="4578941"/>
              <a:ext cx="969800" cy="731520"/>
            </a:xfrm>
            <a:prstGeom prst="rect">
              <a:avLst/>
            </a:prstGeom>
          </p:spPr>
        </p:pic>
        <p:pic>
          <p:nvPicPr>
            <p:cNvPr id="52" name="Picture 51" descr="A close up of a person&#10;&#10;Description automatically generated with medium confidence">
              <a:extLst>
                <a:ext uri="{FF2B5EF4-FFF2-40B4-BE49-F238E27FC236}">
                  <a16:creationId xmlns:a16="http://schemas.microsoft.com/office/drawing/2014/main" id="{D5D1DB02-AD56-A942-5D11-F87B3B427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564" y="4597619"/>
              <a:ext cx="983929" cy="693248"/>
            </a:xfrm>
            <a:prstGeom prst="rect">
              <a:avLst/>
            </a:prstGeom>
          </p:spPr>
        </p:pic>
        <p:pic>
          <p:nvPicPr>
            <p:cNvPr id="54" name="Picture 53" descr="A picture containing blurry, mammal, image&#10;&#10;Description automatically generated">
              <a:extLst>
                <a:ext uri="{FF2B5EF4-FFF2-40B4-BE49-F238E27FC236}">
                  <a16:creationId xmlns:a16="http://schemas.microsoft.com/office/drawing/2014/main" id="{D8C9AB75-8FD9-F716-126F-22E7321B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737" y="4597619"/>
              <a:ext cx="943213" cy="719357"/>
            </a:xfrm>
            <a:prstGeom prst="rect">
              <a:avLst/>
            </a:prstGeom>
          </p:spPr>
        </p:pic>
        <p:pic>
          <p:nvPicPr>
            <p:cNvPr id="56" name="Picture 55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58384C42-8EF9-D768-7021-62A90C79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50" y="4590873"/>
              <a:ext cx="915354" cy="73284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66391A3-B88A-A7A3-FA85-7D1DBF9C174E}"/>
              </a:ext>
            </a:extLst>
          </p:cNvPr>
          <p:cNvSpPr txBox="1"/>
          <p:nvPr/>
        </p:nvSpPr>
        <p:spPr>
          <a:xfrm>
            <a:off x="1531954" y="2834206"/>
            <a:ext cx="20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M eigenfaces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950A7A0-4520-9A82-91A3-8D8466495433}"/>
              </a:ext>
            </a:extLst>
          </p:cNvPr>
          <p:cNvGrpSpPr/>
          <p:nvPr/>
        </p:nvGrpSpPr>
        <p:grpSpPr>
          <a:xfrm>
            <a:off x="321624" y="5855029"/>
            <a:ext cx="11559439" cy="754992"/>
            <a:chOff x="321624" y="5855029"/>
            <a:chExt cx="9439203" cy="75499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20497FB-52A2-1CC8-EF19-CFD301B64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21624" y="5866888"/>
              <a:ext cx="931205" cy="737204"/>
            </a:xfrm>
            <a:prstGeom prst="rect">
              <a:avLst/>
            </a:prstGeom>
          </p:spPr>
        </p:pic>
        <p:pic>
          <p:nvPicPr>
            <p:cNvPr id="66" name="Picture 65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3C9ACE5B-A683-AF3E-7FC0-7699B56C3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2829" y="5866888"/>
              <a:ext cx="992882" cy="737204"/>
            </a:xfrm>
            <a:prstGeom prst="rect">
              <a:avLst/>
            </a:prstGeom>
          </p:spPr>
        </p:pic>
        <p:pic>
          <p:nvPicPr>
            <p:cNvPr id="68" name="Picture 67" descr="A close up of a person's face&#10;&#10;Description automatically generated with medium confidence">
              <a:extLst>
                <a:ext uri="{FF2B5EF4-FFF2-40B4-BE49-F238E27FC236}">
                  <a16:creationId xmlns:a16="http://schemas.microsoft.com/office/drawing/2014/main" id="{165C9CD0-9103-ABE1-E22D-7C093E50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488" y="5866888"/>
              <a:ext cx="891276" cy="737204"/>
            </a:xfrm>
            <a:prstGeom prst="rect">
              <a:avLst/>
            </a:prstGeom>
          </p:spPr>
        </p:pic>
        <p:pic>
          <p:nvPicPr>
            <p:cNvPr id="72" name="Picture 71" descr="A picture containing blur, x-ray film&#10;&#10;Description automatically generated">
              <a:extLst>
                <a:ext uri="{FF2B5EF4-FFF2-40B4-BE49-F238E27FC236}">
                  <a16:creationId xmlns:a16="http://schemas.microsoft.com/office/drawing/2014/main" id="{6B3CC43D-BD77-324E-2718-19F1B21A7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764" y="5861170"/>
              <a:ext cx="886172" cy="737204"/>
            </a:xfrm>
            <a:prstGeom prst="rect">
              <a:avLst/>
            </a:prstGeom>
          </p:spPr>
        </p:pic>
        <p:pic>
          <p:nvPicPr>
            <p:cNvPr id="74" name="Picture 73" descr="A picture containing blurry, mammal&#10;&#10;Description automatically generated">
              <a:extLst>
                <a:ext uri="{FF2B5EF4-FFF2-40B4-BE49-F238E27FC236}">
                  <a16:creationId xmlns:a16="http://schemas.microsoft.com/office/drawing/2014/main" id="{5A3ED058-FE6A-EF55-B766-4A4ACEEF8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936" y="5861170"/>
              <a:ext cx="972874" cy="737429"/>
            </a:xfrm>
            <a:prstGeom prst="rect">
              <a:avLst/>
            </a:prstGeom>
          </p:spPr>
        </p:pic>
        <p:pic>
          <p:nvPicPr>
            <p:cNvPr id="76" name="Picture 75" descr="A close up of a person&#10;&#10;Description automatically generated with low confidence">
              <a:extLst>
                <a:ext uri="{FF2B5EF4-FFF2-40B4-BE49-F238E27FC236}">
                  <a16:creationId xmlns:a16="http://schemas.microsoft.com/office/drawing/2014/main" id="{346470C1-6D2C-28C4-17C9-7C4F76250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810" y="5861170"/>
              <a:ext cx="933304" cy="732848"/>
            </a:xfrm>
            <a:prstGeom prst="rect">
              <a:avLst/>
            </a:prstGeom>
          </p:spPr>
        </p:pic>
        <p:pic>
          <p:nvPicPr>
            <p:cNvPr id="78" name="Picture 77" descr="A close up of a dog's face&#10;&#10;Description automatically generated with low confidence">
              <a:extLst>
                <a:ext uri="{FF2B5EF4-FFF2-40B4-BE49-F238E27FC236}">
                  <a16:creationId xmlns:a16="http://schemas.microsoft.com/office/drawing/2014/main" id="{F2CD8FBA-7A9A-49F5-74BC-7916E3D2F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114" y="5861170"/>
              <a:ext cx="941239" cy="731857"/>
            </a:xfrm>
            <a:prstGeom prst="rect">
              <a:avLst/>
            </a:prstGeom>
          </p:spPr>
        </p:pic>
        <p:pic>
          <p:nvPicPr>
            <p:cNvPr id="80" name="Picture 79" descr="A picture containing text, dog, looking, blurry&#10;&#10;Description automatically generated">
              <a:extLst>
                <a:ext uri="{FF2B5EF4-FFF2-40B4-BE49-F238E27FC236}">
                  <a16:creationId xmlns:a16="http://schemas.microsoft.com/office/drawing/2014/main" id="{A549A814-9152-3A4C-D561-9FEA3CA88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353" y="5863448"/>
              <a:ext cx="972989" cy="731857"/>
            </a:xfrm>
            <a:prstGeom prst="rect">
              <a:avLst/>
            </a:prstGeom>
          </p:spPr>
        </p:pic>
        <p:pic>
          <p:nvPicPr>
            <p:cNvPr id="82" name="Picture 81" descr="A picture containing text, looking, blurry, dog&#10;&#10;Description automatically generated">
              <a:extLst>
                <a:ext uri="{FF2B5EF4-FFF2-40B4-BE49-F238E27FC236}">
                  <a16:creationId xmlns:a16="http://schemas.microsoft.com/office/drawing/2014/main" id="{0B965B46-232F-D0E4-F42E-478240432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42" y="5855029"/>
              <a:ext cx="972989" cy="749063"/>
            </a:xfrm>
            <a:prstGeom prst="rect">
              <a:avLst/>
            </a:prstGeom>
          </p:spPr>
        </p:pic>
        <p:pic>
          <p:nvPicPr>
            <p:cNvPr id="84" name="Picture 83" descr="A picture containing cat, sitting, looking, indoor&#10;&#10;Description automatically generated">
              <a:extLst>
                <a:ext uri="{FF2B5EF4-FFF2-40B4-BE49-F238E27FC236}">
                  <a16:creationId xmlns:a16="http://schemas.microsoft.com/office/drawing/2014/main" id="{F349513B-D937-A3E3-6E3A-3D16D32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3216" y="5860958"/>
              <a:ext cx="947611" cy="749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21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B6163EA1-D344-CABA-E45E-FD0CFD584B89}"/>
              </a:ext>
            </a:extLst>
          </p:cNvPr>
          <p:cNvSpPr txBox="1"/>
          <p:nvPr/>
        </p:nvSpPr>
        <p:spPr>
          <a:xfrm>
            <a:off x="3546563" y="22063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</p:spTree>
    <p:extLst>
      <p:ext uri="{BB962C8B-B14F-4D97-AF65-F5344CB8AC3E}">
        <p14:creationId xmlns:p14="http://schemas.microsoft.com/office/powerpoint/2010/main" val="168563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F4AE77B-7297-D72E-F55E-2CA8D5D5D667}"/>
              </a:ext>
            </a:extLst>
          </p:cNvPr>
          <p:cNvGrpSpPr/>
          <p:nvPr/>
        </p:nvGrpSpPr>
        <p:grpSpPr>
          <a:xfrm>
            <a:off x="529400" y="1178290"/>
            <a:ext cx="3730713" cy="2813272"/>
            <a:chOff x="663486" y="609566"/>
            <a:chExt cx="3435527" cy="2609985"/>
          </a:xfrm>
        </p:grpSpPr>
        <p:pic>
          <p:nvPicPr>
            <p:cNvPr id="1051" name="Picture 1050" descr="A collage of a cat&#10;&#10;Description automatically generated">
              <a:extLst>
                <a:ext uri="{FF2B5EF4-FFF2-40B4-BE49-F238E27FC236}">
                  <a16:creationId xmlns:a16="http://schemas.microsoft.com/office/drawing/2014/main" id="{EB544469-82B0-D149-436C-BCB420A73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609566"/>
              <a:ext cx="3435527" cy="1295467"/>
            </a:xfrm>
            <a:prstGeom prst="rect">
              <a:avLst/>
            </a:prstGeom>
          </p:spPr>
        </p:pic>
        <p:pic>
          <p:nvPicPr>
            <p:cNvPr id="1053" name="Picture 1052" descr="A collage of a dog&#10;&#10;Description automatically generated">
              <a:extLst>
                <a:ext uri="{FF2B5EF4-FFF2-40B4-BE49-F238E27FC236}">
                  <a16:creationId xmlns:a16="http://schemas.microsoft.com/office/drawing/2014/main" id="{16AAD663-1DEF-8415-251D-A73475BBA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1905033"/>
              <a:ext cx="3435527" cy="1314518"/>
            </a:xfrm>
            <a:prstGeom prst="rect">
              <a:avLst/>
            </a:prstGeom>
          </p:spPr>
        </p:pic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B6163EA1-D344-CABA-E45E-FD0CFD584B89}"/>
              </a:ext>
            </a:extLst>
          </p:cNvPr>
          <p:cNvSpPr txBox="1"/>
          <p:nvPr/>
        </p:nvSpPr>
        <p:spPr>
          <a:xfrm>
            <a:off x="3546563" y="22063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F8A5172-865D-EB09-CFE3-091534B33FA1}"/>
              </a:ext>
            </a:extLst>
          </p:cNvPr>
          <p:cNvSpPr txBox="1"/>
          <p:nvPr/>
        </p:nvSpPr>
        <p:spPr>
          <a:xfrm>
            <a:off x="1060451" y="762498"/>
            <a:ext cx="257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of N cats/dogs</a:t>
            </a:r>
          </a:p>
        </p:txBody>
      </p:sp>
    </p:spTree>
    <p:extLst>
      <p:ext uri="{BB962C8B-B14F-4D97-AF65-F5344CB8AC3E}">
        <p14:creationId xmlns:p14="http://schemas.microsoft.com/office/powerpoint/2010/main" val="249329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F4AE77B-7297-D72E-F55E-2CA8D5D5D667}"/>
              </a:ext>
            </a:extLst>
          </p:cNvPr>
          <p:cNvGrpSpPr/>
          <p:nvPr/>
        </p:nvGrpSpPr>
        <p:grpSpPr>
          <a:xfrm>
            <a:off x="529400" y="1178290"/>
            <a:ext cx="3730713" cy="2813272"/>
            <a:chOff x="663486" y="609566"/>
            <a:chExt cx="3435527" cy="2609985"/>
          </a:xfrm>
        </p:grpSpPr>
        <p:pic>
          <p:nvPicPr>
            <p:cNvPr id="1051" name="Picture 1050" descr="A collage of a cat&#10;&#10;Description automatically generated">
              <a:extLst>
                <a:ext uri="{FF2B5EF4-FFF2-40B4-BE49-F238E27FC236}">
                  <a16:creationId xmlns:a16="http://schemas.microsoft.com/office/drawing/2014/main" id="{EB544469-82B0-D149-436C-BCB420A73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609566"/>
              <a:ext cx="3435527" cy="1295467"/>
            </a:xfrm>
            <a:prstGeom prst="rect">
              <a:avLst/>
            </a:prstGeom>
          </p:spPr>
        </p:pic>
        <p:pic>
          <p:nvPicPr>
            <p:cNvPr id="1053" name="Picture 1052" descr="A collage of a dog&#10;&#10;Description automatically generated">
              <a:extLst>
                <a:ext uri="{FF2B5EF4-FFF2-40B4-BE49-F238E27FC236}">
                  <a16:creationId xmlns:a16="http://schemas.microsoft.com/office/drawing/2014/main" id="{16AAD663-1DEF-8415-251D-A73475BBA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1905033"/>
              <a:ext cx="3435527" cy="131451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FFF897-5532-B387-0DA5-48BA464879CA}"/>
                </a:ext>
              </a:extLst>
            </p:cNvPr>
            <p:cNvSpPr/>
            <p:nvPr/>
          </p:nvSpPr>
          <p:spPr>
            <a:xfrm>
              <a:off x="663487" y="1052517"/>
              <a:ext cx="428714" cy="40956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B6163EA1-D344-CABA-E45E-FD0CFD584B89}"/>
              </a:ext>
            </a:extLst>
          </p:cNvPr>
          <p:cNvSpPr txBox="1"/>
          <p:nvPr/>
        </p:nvSpPr>
        <p:spPr>
          <a:xfrm>
            <a:off x="3546563" y="22063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F8A5172-865D-EB09-CFE3-091534B33FA1}"/>
              </a:ext>
            </a:extLst>
          </p:cNvPr>
          <p:cNvSpPr txBox="1"/>
          <p:nvPr/>
        </p:nvSpPr>
        <p:spPr>
          <a:xfrm>
            <a:off x="1060451" y="762498"/>
            <a:ext cx="257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of N cats/dogs</a:t>
            </a:r>
          </a:p>
        </p:txBody>
      </p:sp>
    </p:spTree>
    <p:extLst>
      <p:ext uri="{BB962C8B-B14F-4D97-AF65-F5344CB8AC3E}">
        <p14:creationId xmlns:p14="http://schemas.microsoft.com/office/powerpoint/2010/main" val="141695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F4AE77B-7297-D72E-F55E-2CA8D5D5D667}"/>
              </a:ext>
            </a:extLst>
          </p:cNvPr>
          <p:cNvGrpSpPr/>
          <p:nvPr/>
        </p:nvGrpSpPr>
        <p:grpSpPr>
          <a:xfrm>
            <a:off x="529400" y="1178290"/>
            <a:ext cx="3730713" cy="2813272"/>
            <a:chOff x="663486" y="609566"/>
            <a:chExt cx="3435527" cy="2609985"/>
          </a:xfrm>
        </p:grpSpPr>
        <p:pic>
          <p:nvPicPr>
            <p:cNvPr id="1051" name="Picture 1050" descr="A collage of a cat&#10;&#10;Description automatically generated">
              <a:extLst>
                <a:ext uri="{FF2B5EF4-FFF2-40B4-BE49-F238E27FC236}">
                  <a16:creationId xmlns:a16="http://schemas.microsoft.com/office/drawing/2014/main" id="{EB544469-82B0-D149-436C-BCB420A73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609566"/>
              <a:ext cx="3435527" cy="1295467"/>
            </a:xfrm>
            <a:prstGeom prst="rect">
              <a:avLst/>
            </a:prstGeom>
          </p:spPr>
        </p:pic>
        <p:pic>
          <p:nvPicPr>
            <p:cNvPr id="1053" name="Picture 1052" descr="A collage of a dog&#10;&#10;Description automatically generated">
              <a:extLst>
                <a:ext uri="{FF2B5EF4-FFF2-40B4-BE49-F238E27FC236}">
                  <a16:creationId xmlns:a16="http://schemas.microsoft.com/office/drawing/2014/main" id="{16AAD663-1DEF-8415-251D-A73475BBA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1905033"/>
              <a:ext cx="3435527" cy="131451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FFF897-5532-B387-0DA5-48BA464879CA}"/>
                </a:ext>
              </a:extLst>
            </p:cNvPr>
            <p:cNvSpPr/>
            <p:nvPr/>
          </p:nvSpPr>
          <p:spPr>
            <a:xfrm>
              <a:off x="663487" y="1052517"/>
              <a:ext cx="428714" cy="40956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B6163EA1-D344-CABA-E45E-FD0CFD584B89}"/>
              </a:ext>
            </a:extLst>
          </p:cNvPr>
          <p:cNvSpPr txBox="1"/>
          <p:nvPr/>
        </p:nvSpPr>
        <p:spPr>
          <a:xfrm>
            <a:off x="3546563" y="22063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F8A5172-865D-EB09-CFE3-091534B33FA1}"/>
              </a:ext>
            </a:extLst>
          </p:cNvPr>
          <p:cNvSpPr txBox="1"/>
          <p:nvPr/>
        </p:nvSpPr>
        <p:spPr>
          <a:xfrm>
            <a:off x="1060451" y="762498"/>
            <a:ext cx="257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of N cats/dogs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C3F928B1-5B1E-E19F-1954-7EEC71105EEE}"/>
              </a:ext>
            </a:extLst>
          </p:cNvPr>
          <p:cNvSpPr txBox="1"/>
          <p:nvPr/>
        </p:nvSpPr>
        <p:spPr>
          <a:xfrm>
            <a:off x="4829089" y="904687"/>
            <a:ext cx="373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grayscale cat image of K x K pixels</a:t>
            </a:r>
          </a:p>
        </p:txBody>
      </p: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96ABE845-B23D-1C26-BEF1-761A84C146D6}"/>
              </a:ext>
            </a:extLst>
          </p:cNvPr>
          <p:cNvGrpSpPr/>
          <p:nvPr/>
        </p:nvGrpSpPr>
        <p:grpSpPr>
          <a:xfrm>
            <a:off x="4911912" y="1370425"/>
            <a:ext cx="3435527" cy="2565313"/>
            <a:chOff x="4911912" y="1370425"/>
            <a:chExt cx="3435527" cy="2565313"/>
          </a:xfrm>
        </p:grpSpPr>
        <p:pic>
          <p:nvPicPr>
            <p:cNvPr id="1057" name="Picture 1056" descr="A picture containing text, cat, looking, blurry&#10;&#10;Description automatically generated">
              <a:extLst>
                <a:ext uri="{FF2B5EF4-FFF2-40B4-BE49-F238E27FC236}">
                  <a16:creationId xmlns:a16="http://schemas.microsoft.com/office/drawing/2014/main" id="{4C468CAF-B5BE-574E-DE71-D97C3B48F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912" y="1370425"/>
              <a:ext cx="3435527" cy="2565313"/>
            </a:xfrm>
            <a:prstGeom prst="rect">
              <a:avLst/>
            </a:prstGeom>
          </p:spPr>
        </p:pic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5A5ABE4F-75F9-F732-93AF-29C2BDC0F1BD}"/>
                </a:ext>
              </a:extLst>
            </p:cNvPr>
            <p:cNvSpPr/>
            <p:nvPr/>
          </p:nvSpPr>
          <p:spPr>
            <a:xfrm>
              <a:off x="4937760" y="1399706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12FD54A-3CCC-676A-0ED0-11DEEF88B134}"/>
                </a:ext>
              </a:extLst>
            </p:cNvPr>
            <p:cNvSpPr/>
            <p:nvPr/>
          </p:nvSpPr>
          <p:spPr>
            <a:xfrm>
              <a:off x="4937760" y="1606730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480B48A5-78BD-5B95-E343-D7C2119B2B93}"/>
                </a:ext>
              </a:extLst>
            </p:cNvPr>
            <p:cNvSpPr/>
            <p:nvPr/>
          </p:nvSpPr>
          <p:spPr>
            <a:xfrm>
              <a:off x="4937760" y="181375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400BBE8-CA55-8A8E-03DC-2CB9FEBD55D6}"/>
                </a:ext>
              </a:extLst>
            </p:cNvPr>
            <p:cNvSpPr/>
            <p:nvPr/>
          </p:nvSpPr>
          <p:spPr>
            <a:xfrm>
              <a:off x="8176088" y="378943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0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F4AE77B-7297-D72E-F55E-2CA8D5D5D667}"/>
              </a:ext>
            </a:extLst>
          </p:cNvPr>
          <p:cNvGrpSpPr/>
          <p:nvPr/>
        </p:nvGrpSpPr>
        <p:grpSpPr>
          <a:xfrm>
            <a:off x="529400" y="1178290"/>
            <a:ext cx="3730713" cy="2813272"/>
            <a:chOff x="663486" y="609566"/>
            <a:chExt cx="3435527" cy="2609985"/>
          </a:xfrm>
        </p:grpSpPr>
        <p:pic>
          <p:nvPicPr>
            <p:cNvPr id="1051" name="Picture 1050" descr="A collage of a cat&#10;&#10;Description automatically generated">
              <a:extLst>
                <a:ext uri="{FF2B5EF4-FFF2-40B4-BE49-F238E27FC236}">
                  <a16:creationId xmlns:a16="http://schemas.microsoft.com/office/drawing/2014/main" id="{EB544469-82B0-D149-436C-BCB420A73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609566"/>
              <a:ext cx="3435527" cy="1295467"/>
            </a:xfrm>
            <a:prstGeom prst="rect">
              <a:avLst/>
            </a:prstGeom>
          </p:spPr>
        </p:pic>
        <p:pic>
          <p:nvPicPr>
            <p:cNvPr id="1053" name="Picture 1052" descr="A collage of a dog&#10;&#10;Description automatically generated">
              <a:extLst>
                <a:ext uri="{FF2B5EF4-FFF2-40B4-BE49-F238E27FC236}">
                  <a16:creationId xmlns:a16="http://schemas.microsoft.com/office/drawing/2014/main" id="{16AAD663-1DEF-8415-251D-A73475BBA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1905033"/>
              <a:ext cx="3435527" cy="131451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FFF897-5532-B387-0DA5-48BA464879CA}"/>
                </a:ext>
              </a:extLst>
            </p:cNvPr>
            <p:cNvSpPr/>
            <p:nvPr/>
          </p:nvSpPr>
          <p:spPr>
            <a:xfrm>
              <a:off x="663487" y="1052517"/>
              <a:ext cx="428714" cy="40956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B6163EA1-D344-CABA-E45E-FD0CFD584B89}"/>
              </a:ext>
            </a:extLst>
          </p:cNvPr>
          <p:cNvSpPr txBox="1"/>
          <p:nvPr/>
        </p:nvSpPr>
        <p:spPr>
          <a:xfrm>
            <a:off x="3546563" y="22063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F8A5172-865D-EB09-CFE3-091534B33FA1}"/>
              </a:ext>
            </a:extLst>
          </p:cNvPr>
          <p:cNvSpPr txBox="1"/>
          <p:nvPr/>
        </p:nvSpPr>
        <p:spPr>
          <a:xfrm>
            <a:off x="1060451" y="762498"/>
            <a:ext cx="257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of N cats/dogs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C3F928B1-5B1E-E19F-1954-7EEC71105EEE}"/>
              </a:ext>
            </a:extLst>
          </p:cNvPr>
          <p:cNvSpPr txBox="1"/>
          <p:nvPr/>
        </p:nvSpPr>
        <p:spPr>
          <a:xfrm>
            <a:off x="4829089" y="904687"/>
            <a:ext cx="373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grayscale cat image of K x K pixels</a:t>
            </a:r>
          </a:p>
        </p:txBody>
      </p: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96ABE845-B23D-1C26-BEF1-761A84C146D6}"/>
              </a:ext>
            </a:extLst>
          </p:cNvPr>
          <p:cNvGrpSpPr/>
          <p:nvPr/>
        </p:nvGrpSpPr>
        <p:grpSpPr>
          <a:xfrm>
            <a:off x="4911912" y="1370425"/>
            <a:ext cx="3435527" cy="2565313"/>
            <a:chOff x="4911912" y="1370425"/>
            <a:chExt cx="3435527" cy="2565313"/>
          </a:xfrm>
        </p:grpSpPr>
        <p:pic>
          <p:nvPicPr>
            <p:cNvPr id="1057" name="Picture 1056" descr="A picture containing text, cat, looking, blurry&#10;&#10;Description automatically generated">
              <a:extLst>
                <a:ext uri="{FF2B5EF4-FFF2-40B4-BE49-F238E27FC236}">
                  <a16:creationId xmlns:a16="http://schemas.microsoft.com/office/drawing/2014/main" id="{4C468CAF-B5BE-574E-DE71-D97C3B48F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912" y="1370425"/>
              <a:ext cx="3435527" cy="2565313"/>
            </a:xfrm>
            <a:prstGeom prst="rect">
              <a:avLst/>
            </a:prstGeom>
          </p:spPr>
        </p:pic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5A5ABE4F-75F9-F732-93AF-29C2BDC0F1BD}"/>
                </a:ext>
              </a:extLst>
            </p:cNvPr>
            <p:cNvSpPr/>
            <p:nvPr/>
          </p:nvSpPr>
          <p:spPr>
            <a:xfrm>
              <a:off x="4937760" y="1399706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12FD54A-3CCC-676A-0ED0-11DEEF88B134}"/>
                </a:ext>
              </a:extLst>
            </p:cNvPr>
            <p:cNvSpPr/>
            <p:nvPr/>
          </p:nvSpPr>
          <p:spPr>
            <a:xfrm>
              <a:off x="4937760" y="1606730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480B48A5-78BD-5B95-E343-D7C2119B2B93}"/>
                </a:ext>
              </a:extLst>
            </p:cNvPr>
            <p:cNvSpPr/>
            <p:nvPr/>
          </p:nvSpPr>
          <p:spPr>
            <a:xfrm>
              <a:off x="4937760" y="181375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400BBE8-CA55-8A8E-03DC-2CB9FEBD55D6}"/>
                </a:ext>
              </a:extLst>
            </p:cNvPr>
            <p:cNvSpPr/>
            <p:nvPr/>
          </p:nvSpPr>
          <p:spPr>
            <a:xfrm>
              <a:off x="8176088" y="378943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C737C8B-4602-332C-A0A8-221D45B854BE}"/>
              </a:ext>
            </a:extLst>
          </p:cNvPr>
          <p:cNvSpPr txBox="1"/>
          <p:nvPr/>
        </p:nvSpPr>
        <p:spPr>
          <a:xfrm>
            <a:off x="8849958" y="1093119"/>
            <a:ext cx="3202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Row vector image of 1 x K</a:t>
            </a:r>
            <a:r>
              <a:rPr lang="en-US" sz="2000" baseline="30000" dirty="0"/>
              <a:t>2</a:t>
            </a:r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6F2575AE-310E-9E14-2D28-218549A3DC66}"/>
              </a:ext>
            </a:extLst>
          </p:cNvPr>
          <p:cNvGrpSpPr/>
          <p:nvPr/>
        </p:nvGrpSpPr>
        <p:grpSpPr>
          <a:xfrm>
            <a:off x="8496937" y="1518937"/>
            <a:ext cx="3630243" cy="175585"/>
            <a:chOff x="8451850" y="1370424"/>
            <a:chExt cx="3630243" cy="175585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54A9B0FB-4627-5FD5-D697-A035B53B9AB5}"/>
                </a:ext>
              </a:extLst>
            </p:cNvPr>
            <p:cNvSpPr/>
            <p:nvPr/>
          </p:nvSpPr>
          <p:spPr>
            <a:xfrm>
              <a:off x="8451850" y="1370424"/>
              <a:ext cx="3630243" cy="175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721DB60E-040B-1585-1384-7E712DCCEB1C}"/>
                </a:ext>
              </a:extLst>
            </p:cNvPr>
            <p:cNvSpPr/>
            <p:nvPr/>
          </p:nvSpPr>
          <p:spPr>
            <a:xfrm>
              <a:off x="8467763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0B6C83B6-77CE-12A6-6A5D-7CA9D78D73F8}"/>
                </a:ext>
              </a:extLst>
            </p:cNvPr>
            <p:cNvSpPr/>
            <p:nvPr/>
          </p:nvSpPr>
          <p:spPr>
            <a:xfrm>
              <a:off x="8663307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ED9F603B-C762-D000-A799-A899F5EFBEF5}"/>
                </a:ext>
              </a:extLst>
            </p:cNvPr>
            <p:cNvSpPr/>
            <p:nvPr/>
          </p:nvSpPr>
          <p:spPr>
            <a:xfrm>
              <a:off x="8843005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E1AC410C-0571-CC49-4E73-00D923CE56AC}"/>
                </a:ext>
              </a:extLst>
            </p:cNvPr>
            <p:cNvSpPr/>
            <p:nvPr/>
          </p:nvSpPr>
          <p:spPr>
            <a:xfrm>
              <a:off x="11933055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971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F4AE77B-7297-D72E-F55E-2CA8D5D5D667}"/>
              </a:ext>
            </a:extLst>
          </p:cNvPr>
          <p:cNvGrpSpPr/>
          <p:nvPr/>
        </p:nvGrpSpPr>
        <p:grpSpPr>
          <a:xfrm>
            <a:off x="529400" y="1178290"/>
            <a:ext cx="3730713" cy="2813272"/>
            <a:chOff x="663486" y="609566"/>
            <a:chExt cx="3435527" cy="2609985"/>
          </a:xfrm>
        </p:grpSpPr>
        <p:pic>
          <p:nvPicPr>
            <p:cNvPr id="1051" name="Picture 1050" descr="A collage of a cat&#10;&#10;Description automatically generated">
              <a:extLst>
                <a:ext uri="{FF2B5EF4-FFF2-40B4-BE49-F238E27FC236}">
                  <a16:creationId xmlns:a16="http://schemas.microsoft.com/office/drawing/2014/main" id="{EB544469-82B0-D149-436C-BCB420A73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609566"/>
              <a:ext cx="3435527" cy="1295467"/>
            </a:xfrm>
            <a:prstGeom prst="rect">
              <a:avLst/>
            </a:prstGeom>
          </p:spPr>
        </p:pic>
        <p:pic>
          <p:nvPicPr>
            <p:cNvPr id="1053" name="Picture 1052" descr="A collage of a dog&#10;&#10;Description automatically generated">
              <a:extLst>
                <a:ext uri="{FF2B5EF4-FFF2-40B4-BE49-F238E27FC236}">
                  <a16:creationId xmlns:a16="http://schemas.microsoft.com/office/drawing/2014/main" id="{16AAD663-1DEF-8415-251D-A73475BBA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1905033"/>
              <a:ext cx="3435527" cy="131451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FFF897-5532-B387-0DA5-48BA464879CA}"/>
                </a:ext>
              </a:extLst>
            </p:cNvPr>
            <p:cNvSpPr/>
            <p:nvPr/>
          </p:nvSpPr>
          <p:spPr>
            <a:xfrm>
              <a:off x="663487" y="1052517"/>
              <a:ext cx="428714" cy="40956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B6163EA1-D344-CABA-E45E-FD0CFD584B89}"/>
              </a:ext>
            </a:extLst>
          </p:cNvPr>
          <p:cNvSpPr txBox="1"/>
          <p:nvPr/>
        </p:nvSpPr>
        <p:spPr>
          <a:xfrm>
            <a:off x="3546563" y="22063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F8A5172-865D-EB09-CFE3-091534B33FA1}"/>
              </a:ext>
            </a:extLst>
          </p:cNvPr>
          <p:cNvSpPr txBox="1"/>
          <p:nvPr/>
        </p:nvSpPr>
        <p:spPr>
          <a:xfrm>
            <a:off x="1060451" y="762498"/>
            <a:ext cx="257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of N cats/dogs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C3F928B1-5B1E-E19F-1954-7EEC71105EEE}"/>
              </a:ext>
            </a:extLst>
          </p:cNvPr>
          <p:cNvSpPr txBox="1"/>
          <p:nvPr/>
        </p:nvSpPr>
        <p:spPr>
          <a:xfrm>
            <a:off x="4829089" y="904687"/>
            <a:ext cx="373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grayscale cat image of K x K pixels</a:t>
            </a:r>
          </a:p>
        </p:txBody>
      </p: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96ABE845-B23D-1C26-BEF1-761A84C146D6}"/>
              </a:ext>
            </a:extLst>
          </p:cNvPr>
          <p:cNvGrpSpPr/>
          <p:nvPr/>
        </p:nvGrpSpPr>
        <p:grpSpPr>
          <a:xfrm>
            <a:off x="4911912" y="1370425"/>
            <a:ext cx="3435527" cy="2565313"/>
            <a:chOff x="4911912" y="1370425"/>
            <a:chExt cx="3435527" cy="2565313"/>
          </a:xfrm>
        </p:grpSpPr>
        <p:pic>
          <p:nvPicPr>
            <p:cNvPr id="1057" name="Picture 1056" descr="A picture containing text, cat, looking, blurry&#10;&#10;Description automatically generated">
              <a:extLst>
                <a:ext uri="{FF2B5EF4-FFF2-40B4-BE49-F238E27FC236}">
                  <a16:creationId xmlns:a16="http://schemas.microsoft.com/office/drawing/2014/main" id="{4C468CAF-B5BE-574E-DE71-D97C3B48F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912" y="1370425"/>
              <a:ext cx="3435527" cy="2565313"/>
            </a:xfrm>
            <a:prstGeom prst="rect">
              <a:avLst/>
            </a:prstGeom>
          </p:spPr>
        </p:pic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5A5ABE4F-75F9-F732-93AF-29C2BDC0F1BD}"/>
                </a:ext>
              </a:extLst>
            </p:cNvPr>
            <p:cNvSpPr/>
            <p:nvPr/>
          </p:nvSpPr>
          <p:spPr>
            <a:xfrm>
              <a:off x="4937760" y="1399706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12FD54A-3CCC-676A-0ED0-11DEEF88B134}"/>
                </a:ext>
              </a:extLst>
            </p:cNvPr>
            <p:cNvSpPr/>
            <p:nvPr/>
          </p:nvSpPr>
          <p:spPr>
            <a:xfrm>
              <a:off x="4937760" y="1606730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480B48A5-78BD-5B95-E343-D7C2119B2B93}"/>
                </a:ext>
              </a:extLst>
            </p:cNvPr>
            <p:cNvSpPr/>
            <p:nvPr/>
          </p:nvSpPr>
          <p:spPr>
            <a:xfrm>
              <a:off x="4937760" y="181375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400BBE8-CA55-8A8E-03DC-2CB9FEBD55D6}"/>
                </a:ext>
              </a:extLst>
            </p:cNvPr>
            <p:cNvSpPr/>
            <p:nvPr/>
          </p:nvSpPr>
          <p:spPr>
            <a:xfrm>
              <a:off x="8176088" y="378943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C737C8B-4602-332C-A0A8-221D45B854BE}"/>
              </a:ext>
            </a:extLst>
          </p:cNvPr>
          <p:cNvSpPr txBox="1"/>
          <p:nvPr/>
        </p:nvSpPr>
        <p:spPr>
          <a:xfrm>
            <a:off x="8849958" y="1093119"/>
            <a:ext cx="3202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Row vector image of 1 x K</a:t>
            </a:r>
            <a:r>
              <a:rPr lang="en-US" sz="2000" baseline="30000" dirty="0"/>
              <a:t>2</a:t>
            </a:r>
          </a:p>
        </p:txBody>
      </p:sp>
      <p:sp>
        <p:nvSpPr>
          <p:cNvPr id="1106" name="Arrow: Down 1105">
            <a:extLst>
              <a:ext uri="{FF2B5EF4-FFF2-40B4-BE49-F238E27FC236}">
                <a16:creationId xmlns:a16="http://schemas.microsoft.com/office/drawing/2014/main" id="{B47D0C11-18EC-E464-FBA0-373D36DA3837}"/>
              </a:ext>
            </a:extLst>
          </p:cNvPr>
          <p:cNvSpPr/>
          <p:nvPr/>
        </p:nvSpPr>
        <p:spPr>
          <a:xfrm>
            <a:off x="2164633" y="4010629"/>
            <a:ext cx="304800" cy="469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6F2575AE-310E-9E14-2D28-218549A3DC66}"/>
              </a:ext>
            </a:extLst>
          </p:cNvPr>
          <p:cNvGrpSpPr/>
          <p:nvPr/>
        </p:nvGrpSpPr>
        <p:grpSpPr>
          <a:xfrm>
            <a:off x="8496937" y="1518937"/>
            <a:ext cx="3630243" cy="175585"/>
            <a:chOff x="8451850" y="1370424"/>
            <a:chExt cx="3630243" cy="175585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54A9B0FB-4627-5FD5-D697-A035B53B9AB5}"/>
                </a:ext>
              </a:extLst>
            </p:cNvPr>
            <p:cNvSpPr/>
            <p:nvPr/>
          </p:nvSpPr>
          <p:spPr>
            <a:xfrm>
              <a:off x="8451850" y="1370424"/>
              <a:ext cx="3630243" cy="175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721DB60E-040B-1585-1384-7E712DCCEB1C}"/>
                </a:ext>
              </a:extLst>
            </p:cNvPr>
            <p:cNvSpPr/>
            <p:nvPr/>
          </p:nvSpPr>
          <p:spPr>
            <a:xfrm>
              <a:off x="8467763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0B6C83B6-77CE-12A6-6A5D-7CA9D78D73F8}"/>
                </a:ext>
              </a:extLst>
            </p:cNvPr>
            <p:cNvSpPr/>
            <p:nvPr/>
          </p:nvSpPr>
          <p:spPr>
            <a:xfrm>
              <a:off x="8663307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ED9F603B-C762-D000-A799-A899F5EFBEF5}"/>
                </a:ext>
              </a:extLst>
            </p:cNvPr>
            <p:cNvSpPr/>
            <p:nvPr/>
          </p:nvSpPr>
          <p:spPr>
            <a:xfrm>
              <a:off x="8843005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E1AC410C-0571-CC49-4E73-00D923CE56AC}"/>
                </a:ext>
              </a:extLst>
            </p:cNvPr>
            <p:cNvSpPr/>
            <p:nvPr/>
          </p:nvSpPr>
          <p:spPr>
            <a:xfrm>
              <a:off x="11933055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0A3911-4A74-7D6F-6EF2-9DBA05105D31}"/>
              </a:ext>
            </a:extLst>
          </p:cNvPr>
          <p:cNvGrpSpPr/>
          <p:nvPr/>
        </p:nvGrpSpPr>
        <p:grpSpPr>
          <a:xfrm>
            <a:off x="328024" y="4748192"/>
            <a:ext cx="4036599" cy="2069104"/>
            <a:chOff x="328025" y="4629150"/>
            <a:chExt cx="4036599" cy="2069104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B06E3137-ADE8-20CF-01D2-AFAEDDB5DE60}"/>
                </a:ext>
              </a:extLst>
            </p:cNvPr>
            <p:cNvSpPr/>
            <p:nvPr/>
          </p:nvSpPr>
          <p:spPr>
            <a:xfrm>
              <a:off x="501914" y="5012730"/>
              <a:ext cx="3630243" cy="175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2" name="Double Bracket 1101">
              <a:extLst>
                <a:ext uri="{FF2B5EF4-FFF2-40B4-BE49-F238E27FC236}">
                  <a16:creationId xmlns:a16="http://schemas.microsoft.com/office/drawing/2014/main" id="{6C932B0E-F457-E9B7-9B28-A11CE49A9534}"/>
                </a:ext>
              </a:extLst>
            </p:cNvPr>
            <p:cNvSpPr/>
            <p:nvPr/>
          </p:nvSpPr>
          <p:spPr>
            <a:xfrm>
              <a:off x="328025" y="4629150"/>
              <a:ext cx="4036599" cy="2069104"/>
            </a:xfrm>
            <a:prstGeom prst="bracketPair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E0CA8DC9-E972-1F4A-163C-102081F81F24}"/>
                </a:ext>
              </a:extLst>
            </p:cNvPr>
            <p:cNvSpPr/>
            <p:nvPr/>
          </p:nvSpPr>
          <p:spPr>
            <a:xfrm>
              <a:off x="501915" y="4774024"/>
              <a:ext cx="3630243" cy="175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B2FD209-0EF7-72AC-17F2-C279264552BF}"/>
                </a:ext>
              </a:extLst>
            </p:cNvPr>
            <p:cNvSpPr/>
            <p:nvPr/>
          </p:nvSpPr>
          <p:spPr>
            <a:xfrm>
              <a:off x="501913" y="5251436"/>
              <a:ext cx="3630243" cy="175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9" name="TextBox 1128">
              <a:extLst>
                <a:ext uri="{FF2B5EF4-FFF2-40B4-BE49-F238E27FC236}">
                  <a16:creationId xmlns:a16="http://schemas.microsoft.com/office/drawing/2014/main" id="{D8C870BF-DA14-85D1-CF15-EA8A4D55E938}"/>
                </a:ext>
              </a:extLst>
            </p:cNvPr>
            <p:cNvSpPr txBox="1"/>
            <p:nvPr/>
          </p:nvSpPr>
          <p:spPr>
            <a:xfrm>
              <a:off x="2121049" y="5333189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3" name="TextBox 1132">
              <a:extLst>
                <a:ext uri="{FF2B5EF4-FFF2-40B4-BE49-F238E27FC236}">
                  <a16:creationId xmlns:a16="http://schemas.microsoft.com/office/drawing/2014/main" id="{CD921FF3-8E44-E01A-5188-E0C16F02E394}"/>
                </a:ext>
              </a:extLst>
            </p:cNvPr>
            <p:cNvSpPr txBox="1"/>
            <p:nvPr/>
          </p:nvSpPr>
          <p:spPr>
            <a:xfrm>
              <a:off x="2124223" y="5546183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4" name="TextBox 1133">
              <a:extLst>
                <a:ext uri="{FF2B5EF4-FFF2-40B4-BE49-F238E27FC236}">
                  <a16:creationId xmlns:a16="http://schemas.microsoft.com/office/drawing/2014/main" id="{CB18029D-3BDE-62BF-7AC2-502390BDE5F1}"/>
                </a:ext>
              </a:extLst>
            </p:cNvPr>
            <p:cNvSpPr txBox="1"/>
            <p:nvPr/>
          </p:nvSpPr>
          <p:spPr>
            <a:xfrm>
              <a:off x="2130573" y="5739606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6218A52B-573F-F7F0-E05C-F8786C26D4A3}"/>
                </a:ext>
              </a:extLst>
            </p:cNvPr>
            <p:cNvSpPr/>
            <p:nvPr/>
          </p:nvSpPr>
          <p:spPr>
            <a:xfrm>
              <a:off x="501913" y="6347921"/>
              <a:ext cx="3630243" cy="175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9" name="TextBox 1148">
            <a:extLst>
              <a:ext uri="{FF2B5EF4-FFF2-40B4-BE49-F238E27FC236}">
                <a16:creationId xmlns:a16="http://schemas.microsoft.com/office/drawing/2014/main" id="{41A11486-03E5-8577-FB2D-D9B2891AD0C4}"/>
              </a:ext>
            </a:extLst>
          </p:cNvPr>
          <p:cNvSpPr txBox="1"/>
          <p:nvPr/>
        </p:nvSpPr>
        <p:spPr>
          <a:xfrm>
            <a:off x="444562" y="4386699"/>
            <a:ext cx="413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Arrange in a matrix where each face = row</a:t>
            </a:r>
            <a:endParaRPr lang="en-US" baseline="30000" dirty="0"/>
          </a:p>
        </p:txBody>
      </p:sp>
      <p:sp>
        <p:nvSpPr>
          <p:cNvPr id="1150" name="TextBox 1149">
            <a:extLst>
              <a:ext uri="{FF2B5EF4-FFF2-40B4-BE49-F238E27FC236}">
                <a16:creationId xmlns:a16="http://schemas.microsoft.com/office/drawing/2014/main" id="{4A1135D1-A0EF-E4CB-59FE-B8C16F2B7786}"/>
              </a:ext>
            </a:extLst>
          </p:cNvPr>
          <p:cNvSpPr txBox="1"/>
          <p:nvPr/>
        </p:nvSpPr>
        <p:spPr>
          <a:xfrm>
            <a:off x="4257058" y="6477375"/>
            <a:ext cx="16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x K</a:t>
            </a:r>
            <a:r>
              <a:rPr lang="en-US" baseline="30000" dirty="0"/>
              <a:t>2</a:t>
            </a:r>
            <a:r>
              <a:rPr lang="en-US" dirty="0"/>
              <a:t> matrix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7791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F4AE77B-7297-D72E-F55E-2CA8D5D5D667}"/>
              </a:ext>
            </a:extLst>
          </p:cNvPr>
          <p:cNvGrpSpPr/>
          <p:nvPr/>
        </p:nvGrpSpPr>
        <p:grpSpPr>
          <a:xfrm>
            <a:off x="529400" y="1178290"/>
            <a:ext cx="3730713" cy="2813272"/>
            <a:chOff x="663486" y="609566"/>
            <a:chExt cx="3435527" cy="2609985"/>
          </a:xfrm>
        </p:grpSpPr>
        <p:pic>
          <p:nvPicPr>
            <p:cNvPr id="1051" name="Picture 1050" descr="A collage of a cat&#10;&#10;Description automatically generated">
              <a:extLst>
                <a:ext uri="{FF2B5EF4-FFF2-40B4-BE49-F238E27FC236}">
                  <a16:creationId xmlns:a16="http://schemas.microsoft.com/office/drawing/2014/main" id="{EB544469-82B0-D149-436C-BCB420A73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609566"/>
              <a:ext cx="3435527" cy="1295467"/>
            </a:xfrm>
            <a:prstGeom prst="rect">
              <a:avLst/>
            </a:prstGeom>
          </p:spPr>
        </p:pic>
        <p:pic>
          <p:nvPicPr>
            <p:cNvPr id="1053" name="Picture 1052" descr="A collage of a dog&#10;&#10;Description automatically generated">
              <a:extLst>
                <a:ext uri="{FF2B5EF4-FFF2-40B4-BE49-F238E27FC236}">
                  <a16:creationId xmlns:a16="http://schemas.microsoft.com/office/drawing/2014/main" id="{16AAD663-1DEF-8415-251D-A73475BBA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86" y="1905033"/>
              <a:ext cx="3435527" cy="131451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FFF897-5532-B387-0DA5-48BA464879CA}"/>
                </a:ext>
              </a:extLst>
            </p:cNvPr>
            <p:cNvSpPr/>
            <p:nvPr/>
          </p:nvSpPr>
          <p:spPr>
            <a:xfrm>
              <a:off x="663487" y="1052517"/>
              <a:ext cx="428714" cy="40956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B6163EA1-D344-CABA-E45E-FD0CFD584B89}"/>
              </a:ext>
            </a:extLst>
          </p:cNvPr>
          <p:cNvSpPr txBox="1"/>
          <p:nvPr/>
        </p:nvSpPr>
        <p:spPr>
          <a:xfrm>
            <a:off x="3546563" y="22063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F8A5172-865D-EB09-CFE3-091534B33FA1}"/>
              </a:ext>
            </a:extLst>
          </p:cNvPr>
          <p:cNvSpPr txBox="1"/>
          <p:nvPr/>
        </p:nvSpPr>
        <p:spPr>
          <a:xfrm>
            <a:off x="1060451" y="762498"/>
            <a:ext cx="257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of N cats/dogs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C3F928B1-5B1E-E19F-1954-7EEC71105EEE}"/>
              </a:ext>
            </a:extLst>
          </p:cNvPr>
          <p:cNvSpPr txBox="1"/>
          <p:nvPr/>
        </p:nvSpPr>
        <p:spPr>
          <a:xfrm>
            <a:off x="4829089" y="904687"/>
            <a:ext cx="373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grayscale cat image of K x K pixels</a:t>
            </a:r>
          </a:p>
        </p:txBody>
      </p: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96ABE845-B23D-1C26-BEF1-761A84C146D6}"/>
              </a:ext>
            </a:extLst>
          </p:cNvPr>
          <p:cNvGrpSpPr/>
          <p:nvPr/>
        </p:nvGrpSpPr>
        <p:grpSpPr>
          <a:xfrm>
            <a:off x="4911912" y="1370425"/>
            <a:ext cx="3435527" cy="2565313"/>
            <a:chOff x="4911912" y="1370425"/>
            <a:chExt cx="3435527" cy="2565313"/>
          </a:xfrm>
        </p:grpSpPr>
        <p:pic>
          <p:nvPicPr>
            <p:cNvPr id="1057" name="Picture 1056" descr="A picture containing text, cat, looking, blurry&#10;&#10;Description automatically generated">
              <a:extLst>
                <a:ext uri="{FF2B5EF4-FFF2-40B4-BE49-F238E27FC236}">
                  <a16:creationId xmlns:a16="http://schemas.microsoft.com/office/drawing/2014/main" id="{4C468CAF-B5BE-574E-DE71-D97C3B48F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912" y="1370425"/>
              <a:ext cx="3435527" cy="2565313"/>
            </a:xfrm>
            <a:prstGeom prst="rect">
              <a:avLst/>
            </a:prstGeom>
          </p:spPr>
        </p:pic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5A5ABE4F-75F9-F732-93AF-29C2BDC0F1BD}"/>
                </a:ext>
              </a:extLst>
            </p:cNvPr>
            <p:cNvSpPr/>
            <p:nvPr/>
          </p:nvSpPr>
          <p:spPr>
            <a:xfrm>
              <a:off x="4937760" y="1399706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12FD54A-3CCC-676A-0ED0-11DEEF88B134}"/>
                </a:ext>
              </a:extLst>
            </p:cNvPr>
            <p:cNvSpPr/>
            <p:nvPr/>
          </p:nvSpPr>
          <p:spPr>
            <a:xfrm>
              <a:off x="4937760" y="1606730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480B48A5-78BD-5B95-E343-D7C2119B2B93}"/>
                </a:ext>
              </a:extLst>
            </p:cNvPr>
            <p:cNvSpPr/>
            <p:nvPr/>
          </p:nvSpPr>
          <p:spPr>
            <a:xfrm>
              <a:off x="4937760" y="181375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400BBE8-CA55-8A8E-03DC-2CB9FEBD55D6}"/>
                </a:ext>
              </a:extLst>
            </p:cNvPr>
            <p:cNvSpPr/>
            <p:nvPr/>
          </p:nvSpPr>
          <p:spPr>
            <a:xfrm>
              <a:off x="8176088" y="378943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C737C8B-4602-332C-A0A8-221D45B854BE}"/>
              </a:ext>
            </a:extLst>
          </p:cNvPr>
          <p:cNvSpPr txBox="1"/>
          <p:nvPr/>
        </p:nvSpPr>
        <p:spPr>
          <a:xfrm>
            <a:off x="8849958" y="1093119"/>
            <a:ext cx="3202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Row vector image of 1 x K</a:t>
            </a:r>
            <a:r>
              <a:rPr lang="en-US" sz="2000" baseline="30000" dirty="0"/>
              <a:t>2</a:t>
            </a:r>
          </a:p>
        </p:txBody>
      </p:sp>
      <p:sp>
        <p:nvSpPr>
          <p:cNvPr id="1106" name="Arrow: Down 1105">
            <a:extLst>
              <a:ext uri="{FF2B5EF4-FFF2-40B4-BE49-F238E27FC236}">
                <a16:creationId xmlns:a16="http://schemas.microsoft.com/office/drawing/2014/main" id="{B47D0C11-18EC-E464-FBA0-373D36DA3837}"/>
              </a:ext>
            </a:extLst>
          </p:cNvPr>
          <p:cNvSpPr/>
          <p:nvPr/>
        </p:nvSpPr>
        <p:spPr>
          <a:xfrm>
            <a:off x="2164633" y="4010629"/>
            <a:ext cx="304800" cy="469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6F2575AE-310E-9E14-2D28-218549A3DC66}"/>
              </a:ext>
            </a:extLst>
          </p:cNvPr>
          <p:cNvGrpSpPr/>
          <p:nvPr/>
        </p:nvGrpSpPr>
        <p:grpSpPr>
          <a:xfrm>
            <a:off x="8496937" y="1518937"/>
            <a:ext cx="3630243" cy="175585"/>
            <a:chOff x="8451850" y="1370424"/>
            <a:chExt cx="3630243" cy="175585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54A9B0FB-4627-5FD5-D697-A035B53B9AB5}"/>
                </a:ext>
              </a:extLst>
            </p:cNvPr>
            <p:cNvSpPr/>
            <p:nvPr/>
          </p:nvSpPr>
          <p:spPr>
            <a:xfrm>
              <a:off x="8451850" y="1370424"/>
              <a:ext cx="3630243" cy="175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721DB60E-040B-1585-1384-7E712DCCEB1C}"/>
                </a:ext>
              </a:extLst>
            </p:cNvPr>
            <p:cNvSpPr/>
            <p:nvPr/>
          </p:nvSpPr>
          <p:spPr>
            <a:xfrm>
              <a:off x="8467763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0B6C83B6-77CE-12A6-6A5D-7CA9D78D73F8}"/>
                </a:ext>
              </a:extLst>
            </p:cNvPr>
            <p:cNvSpPr/>
            <p:nvPr/>
          </p:nvSpPr>
          <p:spPr>
            <a:xfrm>
              <a:off x="8663307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ED9F603B-C762-D000-A799-A899F5EFBEF5}"/>
                </a:ext>
              </a:extLst>
            </p:cNvPr>
            <p:cNvSpPr/>
            <p:nvPr/>
          </p:nvSpPr>
          <p:spPr>
            <a:xfrm>
              <a:off x="8843005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E1AC410C-0571-CC49-4E73-00D923CE56AC}"/>
                </a:ext>
              </a:extLst>
            </p:cNvPr>
            <p:cNvSpPr/>
            <p:nvPr/>
          </p:nvSpPr>
          <p:spPr>
            <a:xfrm>
              <a:off x="11933055" y="1385064"/>
              <a:ext cx="149038" cy="146304"/>
            </a:xfrm>
            <a:prstGeom prst="rect">
              <a:avLst/>
            </a:prstGeom>
            <a:noFill/>
            <a:ln w="41275" cap="flat">
              <a:solidFill>
                <a:srgbClr val="FF0000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68169"/>
                        <a:gd name="connsiteY0" fmla="*/ 0 h 476340"/>
                        <a:gd name="connsiteX1" fmla="*/ 468169 w 468169"/>
                        <a:gd name="connsiteY1" fmla="*/ 0 h 476340"/>
                        <a:gd name="connsiteX2" fmla="*/ 468169 w 468169"/>
                        <a:gd name="connsiteY2" fmla="*/ 476340 h 476340"/>
                        <a:gd name="connsiteX3" fmla="*/ 0 w 468169"/>
                        <a:gd name="connsiteY3" fmla="*/ 476340 h 476340"/>
                        <a:gd name="connsiteX4" fmla="*/ 0 w 468169"/>
                        <a:gd name="connsiteY4" fmla="*/ 0 h 47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8169" h="476340" extrusionOk="0">
                          <a:moveTo>
                            <a:pt x="0" y="0"/>
                          </a:moveTo>
                          <a:cubicBezTo>
                            <a:pt x="209828" y="-20504"/>
                            <a:pt x="295609" y="51796"/>
                            <a:pt x="468169" y="0"/>
                          </a:cubicBezTo>
                          <a:cubicBezTo>
                            <a:pt x="515353" y="217417"/>
                            <a:pt x="461832" y="334586"/>
                            <a:pt x="468169" y="476340"/>
                          </a:cubicBezTo>
                          <a:cubicBezTo>
                            <a:pt x="314534" y="480394"/>
                            <a:pt x="218601" y="424346"/>
                            <a:pt x="0" y="476340"/>
                          </a:cubicBezTo>
                          <a:cubicBezTo>
                            <a:pt x="-9481" y="300214"/>
                            <a:pt x="7658" y="1747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0A3911-4A74-7D6F-6EF2-9DBA05105D31}"/>
              </a:ext>
            </a:extLst>
          </p:cNvPr>
          <p:cNvGrpSpPr/>
          <p:nvPr/>
        </p:nvGrpSpPr>
        <p:grpSpPr>
          <a:xfrm>
            <a:off x="328024" y="4748192"/>
            <a:ext cx="4036599" cy="2069104"/>
            <a:chOff x="328025" y="4629150"/>
            <a:chExt cx="4036599" cy="2069104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B06E3137-ADE8-20CF-01D2-AFAEDDB5DE60}"/>
                </a:ext>
              </a:extLst>
            </p:cNvPr>
            <p:cNvSpPr/>
            <p:nvPr/>
          </p:nvSpPr>
          <p:spPr>
            <a:xfrm>
              <a:off x="501914" y="5012730"/>
              <a:ext cx="3630243" cy="175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2" name="Double Bracket 1101">
              <a:extLst>
                <a:ext uri="{FF2B5EF4-FFF2-40B4-BE49-F238E27FC236}">
                  <a16:creationId xmlns:a16="http://schemas.microsoft.com/office/drawing/2014/main" id="{6C932B0E-F457-E9B7-9B28-A11CE49A9534}"/>
                </a:ext>
              </a:extLst>
            </p:cNvPr>
            <p:cNvSpPr/>
            <p:nvPr/>
          </p:nvSpPr>
          <p:spPr>
            <a:xfrm>
              <a:off x="328025" y="4629150"/>
              <a:ext cx="4036599" cy="2069104"/>
            </a:xfrm>
            <a:prstGeom prst="bracketPair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E0CA8DC9-E972-1F4A-163C-102081F81F24}"/>
                </a:ext>
              </a:extLst>
            </p:cNvPr>
            <p:cNvSpPr/>
            <p:nvPr/>
          </p:nvSpPr>
          <p:spPr>
            <a:xfrm>
              <a:off x="501915" y="4774024"/>
              <a:ext cx="3630243" cy="175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B2FD209-0EF7-72AC-17F2-C279264552BF}"/>
                </a:ext>
              </a:extLst>
            </p:cNvPr>
            <p:cNvSpPr/>
            <p:nvPr/>
          </p:nvSpPr>
          <p:spPr>
            <a:xfrm>
              <a:off x="501913" y="5251436"/>
              <a:ext cx="3630243" cy="175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9" name="TextBox 1128">
              <a:extLst>
                <a:ext uri="{FF2B5EF4-FFF2-40B4-BE49-F238E27FC236}">
                  <a16:creationId xmlns:a16="http://schemas.microsoft.com/office/drawing/2014/main" id="{D8C870BF-DA14-85D1-CF15-EA8A4D55E938}"/>
                </a:ext>
              </a:extLst>
            </p:cNvPr>
            <p:cNvSpPr txBox="1"/>
            <p:nvPr/>
          </p:nvSpPr>
          <p:spPr>
            <a:xfrm>
              <a:off x="2121049" y="5333189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3" name="TextBox 1132">
              <a:extLst>
                <a:ext uri="{FF2B5EF4-FFF2-40B4-BE49-F238E27FC236}">
                  <a16:creationId xmlns:a16="http://schemas.microsoft.com/office/drawing/2014/main" id="{CD921FF3-8E44-E01A-5188-E0C16F02E394}"/>
                </a:ext>
              </a:extLst>
            </p:cNvPr>
            <p:cNvSpPr txBox="1"/>
            <p:nvPr/>
          </p:nvSpPr>
          <p:spPr>
            <a:xfrm>
              <a:off x="2124223" y="5546183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4" name="TextBox 1133">
              <a:extLst>
                <a:ext uri="{FF2B5EF4-FFF2-40B4-BE49-F238E27FC236}">
                  <a16:creationId xmlns:a16="http://schemas.microsoft.com/office/drawing/2014/main" id="{CB18029D-3BDE-62BF-7AC2-502390BDE5F1}"/>
                </a:ext>
              </a:extLst>
            </p:cNvPr>
            <p:cNvSpPr txBox="1"/>
            <p:nvPr/>
          </p:nvSpPr>
          <p:spPr>
            <a:xfrm>
              <a:off x="2130573" y="5739606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6218A52B-573F-F7F0-E05C-F8786C26D4A3}"/>
                </a:ext>
              </a:extLst>
            </p:cNvPr>
            <p:cNvSpPr/>
            <p:nvPr/>
          </p:nvSpPr>
          <p:spPr>
            <a:xfrm>
              <a:off x="501913" y="6347921"/>
              <a:ext cx="3630243" cy="175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9" name="TextBox 1148">
            <a:extLst>
              <a:ext uri="{FF2B5EF4-FFF2-40B4-BE49-F238E27FC236}">
                <a16:creationId xmlns:a16="http://schemas.microsoft.com/office/drawing/2014/main" id="{41A11486-03E5-8577-FB2D-D9B2891AD0C4}"/>
              </a:ext>
            </a:extLst>
          </p:cNvPr>
          <p:cNvSpPr txBox="1"/>
          <p:nvPr/>
        </p:nvSpPr>
        <p:spPr>
          <a:xfrm>
            <a:off x="444562" y="4386699"/>
            <a:ext cx="413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Arrange in a matrix where each face = row</a:t>
            </a:r>
            <a:endParaRPr lang="en-US" baseline="30000" dirty="0"/>
          </a:p>
        </p:txBody>
      </p:sp>
      <p:sp>
        <p:nvSpPr>
          <p:cNvPr id="1150" name="TextBox 1149">
            <a:extLst>
              <a:ext uri="{FF2B5EF4-FFF2-40B4-BE49-F238E27FC236}">
                <a16:creationId xmlns:a16="http://schemas.microsoft.com/office/drawing/2014/main" id="{4A1135D1-A0EF-E4CB-59FE-B8C16F2B7786}"/>
              </a:ext>
            </a:extLst>
          </p:cNvPr>
          <p:cNvSpPr txBox="1"/>
          <p:nvPr/>
        </p:nvSpPr>
        <p:spPr>
          <a:xfrm>
            <a:off x="4257058" y="6477375"/>
            <a:ext cx="16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x K</a:t>
            </a:r>
            <a:r>
              <a:rPr lang="en-US" baseline="30000" dirty="0"/>
              <a:t>2</a:t>
            </a:r>
            <a:r>
              <a:rPr lang="en-US" dirty="0"/>
              <a:t> matrix</a:t>
            </a:r>
            <a:endParaRPr lang="en-US" baseline="30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E589784-7472-62BA-7B1B-769BC805F3DD}"/>
              </a:ext>
            </a:extLst>
          </p:cNvPr>
          <p:cNvSpPr/>
          <p:nvPr/>
        </p:nvSpPr>
        <p:spPr>
          <a:xfrm>
            <a:off x="4510840" y="5242793"/>
            <a:ext cx="1354299" cy="6065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25CDBF-B87A-4082-BF8F-E3C1812CE789}"/>
              </a:ext>
            </a:extLst>
          </p:cNvPr>
          <p:cNvGrpSpPr/>
          <p:nvPr/>
        </p:nvGrpSpPr>
        <p:grpSpPr>
          <a:xfrm>
            <a:off x="6115061" y="4710703"/>
            <a:ext cx="1865900" cy="2069104"/>
            <a:chOff x="6533375" y="4582234"/>
            <a:chExt cx="1865900" cy="2069104"/>
          </a:xfrm>
        </p:grpSpPr>
        <p:sp>
          <p:nvSpPr>
            <p:cNvPr id="3" name="Double Bracket 2">
              <a:extLst>
                <a:ext uri="{FF2B5EF4-FFF2-40B4-BE49-F238E27FC236}">
                  <a16:creationId xmlns:a16="http://schemas.microsoft.com/office/drawing/2014/main" id="{2995078D-EC48-15D6-84BA-627E3E1D93B4}"/>
                </a:ext>
              </a:extLst>
            </p:cNvPr>
            <p:cNvSpPr/>
            <p:nvPr/>
          </p:nvSpPr>
          <p:spPr>
            <a:xfrm>
              <a:off x="6533375" y="4582234"/>
              <a:ext cx="1865900" cy="2069104"/>
            </a:xfrm>
            <a:prstGeom prst="bracketPair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F0FBD-DA13-2D81-2D11-B41DD4055DFD}"/>
                </a:ext>
              </a:extLst>
            </p:cNvPr>
            <p:cNvSpPr txBox="1"/>
            <p:nvPr/>
          </p:nvSpPr>
          <p:spPr>
            <a:xfrm>
              <a:off x="7744871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DF89B9-2EF1-C205-5C24-9880367772EA}"/>
                </a:ext>
              </a:extLst>
            </p:cNvPr>
            <p:cNvSpPr txBox="1"/>
            <p:nvPr/>
          </p:nvSpPr>
          <p:spPr>
            <a:xfrm>
              <a:off x="7446421" y="5221675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6E3DBF-0296-39BA-16E3-8D46B3CD2EEE}"/>
                </a:ext>
              </a:extLst>
            </p:cNvPr>
            <p:cNvSpPr txBox="1"/>
            <p:nvPr/>
          </p:nvSpPr>
          <p:spPr>
            <a:xfrm>
              <a:off x="7582714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764248-1B8B-9E6A-BFA3-D5EF06E8AE04}"/>
                </a:ext>
              </a:extLst>
            </p:cNvPr>
            <p:cNvSpPr/>
            <p:nvPr/>
          </p:nvSpPr>
          <p:spPr>
            <a:xfrm rot="16200000">
              <a:off x="5923815" y="5525058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89620E-9627-6902-B24F-AF82FF5858CA}"/>
                </a:ext>
              </a:extLst>
            </p:cNvPr>
            <p:cNvSpPr/>
            <p:nvPr/>
          </p:nvSpPr>
          <p:spPr>
            <a:xfrm rot="16200000">
              <a:off x="6206277" y="5536777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AA9F09-6DEE-CD9E-A8E7-DA55846900D8}"/>
                </a:ext>
              </a:extLst>
            </p:cNvPr>
            <p:cNvSpPr/>
            <p:nvPr/>
          </p:nvSpPr>
          <p:spPr>
            <a:xfrm rot="16200000">
              <a:off x="6525445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2BF241-D8A7-824E-94A0-3D88EF80EB55}"/>
                </a:ext>
              </a:extLst>
            </p:cNvPr>
            <p:cNvSpPr/>
            <p:nvPr/>
          </p:nvSpPr>
          <p:spPr>
            <a:xfrm rot="16200000">
              <a:off x="7353699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80F6ED-8AB9-AB91-2A0E-9FB7038A77EC}"/>
              </a:ext>
            </a:extLst>
          </p:cNvPr>
          <p:cNvSpPr txBox="1"/>
          <p:nvPr/>
        </p:nvSpPr>
        <p:spPr>
          <a:xfrm>
            <a:off x="7981011" y="6477375"/>
            <a:ext cx="16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30000" dirty="0"/>
              <a:t>2 </a:t>
            </a:r>
            <a:r>
              <a:rPr lang="en-US" dirty="0"/>
              <a:t>X M matrix</a:t>
            </a:r>
            <a:endParaRPr lang="en-US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7B1FB0-1BD0-0236-D6FA-40B804A7FA25}"/>
              </a:ext>
            </a:extLst>
          </p:cNvPr>
          <p:cNvSpPr txBox="1"/>
          <p:nvPr/>
        </p:nvSpPr>
        <p:spPr>
          <a:xfrm>
            <a:off x="5269956" y="4139170"/>
            <a:ext cx="3595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 set of M eigenvectors</a:t>
            </a:r>
          </a:p>
          <a:p>
            <a:pPr algn="ctr"/>
            <a:r>
              <a:rPr lang="en-US" sz="1600" dirty="0"/>
              <a:t>each is a linear combination of all images</a:t>
            </a:r>
          </a:p>
        </p:txBody>
      </p:sp>
    </p:spTree>
    <p:extLst>
      <p:ext uri="{BB962C8B-B14F-4D97-AF65-F5344CB8AC3E}">
        <p14:creationId xmlns:p14="http://schemas.microsoft.com/office/powerpoint/2010/main" val="322092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E3336-DE82-C383-1D0C-ACDB429998FE}"/>
              </a:ext>
            </a:extLst>
          </p:cNvPr>
          <p:cNvGrpSpPr/>
          <p:nvPr/>
        </p:nvGrpSpPr>
        <p:grpSpPr>
          <a:xfrm>
            <a:off x="935507" y="1108334"/>
            <a:ext cx="2096128" cy="2199461"/>
            <a:chOff x="6533375" y="4582234"/>
            <a:chExt cx="1865900" cy="2069104"/>
          </a:xfrm>
        </p:grpSpPr>
        <p:sp>
          <p:nvSpPr>
            <p:cNvPr id="5" name="Double Bracket 4">
              <a:extLst>
                <a:ext uri="{FF2B5EF4-FFF2-40B4-BE49-F238E27FC236}">
                  <a16:creationId xmlns:a16="http://schemas.microsoft.com/office/drawing/2014/main" id="{F2BCC54E-5989-3397-C732-B2D751E5B0A7}"/>
                </a:ext>
              </a:extLst>
            </p:cNvPr>
            <p:cNvSpPr/>
            <p:nvPr/>
          </p:nvSpPr>
          <p:spPr>
            <a:xfrm>
              <a:off x="6533375" y="4582234"/>
              <a:ext cx="1865900" cy="2069104"/>
            </a:xfrm>
            <a:prstGeom prst="bracketPair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B6238A-FA65-C2B3-2E4A-56922C36379D}"/>
                </a:ext>
              </a:extLst>
            </p:cNvPr>
            <p:cNvSpPr txBox="1"/>
            <p:nvPr/>
          </p:nvSpPr>
          <p:spPr>
            <a:xfrm>
              <a:off x="7744871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9E129E-FBBB-452B-7CF0-9893F021CFDC}"/>
                </a:ext>
              </a:extLst>
            </p:cNvPr>
            <p:cNvSpPr txBox="1"/>
            <p:nvPr/>
          </p:nvSpPr>
          <p:spPr>
            <a:xfrm>
              <a:off x="7446421" y="5221675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6A7F9-8705-8E89-6EAA-9C014C9EC1DA}"/>
                </a:ext>
              </a:extLst>
            </p:cNvPr>
            <p:cNvSpPr txBox="1"/>
            <p:nvPr/>
          </p:nvSpPr>
          <p:spPr>
            <a:xfrm>
              <a:off x="7582714" y="5221674"/>
              <a:ext cx="298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57D4F7-8D1A-9D97-49A7-480CE9AF2BB3}"/>
                </a:ext>
              </a:extLst>
            </p:cNvPr>
            <p:cNvSpPr/>
            <p:nvPr/>
          </p:nvSpPr>
          <p:spPr>
            <a:xfrm rot="16200000">
              <a:off x="5923815" y="5525058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F5BCAF-DC0F-5267-A565-998EBE2F526E}"/>
                </a:ext>
              </a:extLst>
            </p:cNvPr>
            <p:cNvSpPr/>
            <p:nvPr/>
          </p:nvSpPr>
          <p:spPr>
            <a:xfrm rot="16200000">
              <a:off x="6206277" y="5536777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971E19-5CCC-838B-684A-82D5EBA7356C}"/>
                </a:ext>
              </a:extLst>
            </p:cNvPr>
            <p:cNvSpPr/>
            <p:nvPr/>
          </p:nvSpPr>
          <p:spPr>
            <a:xfrm rot="16200000">
              <a:off x="6525445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603693-F9AE-B078-59FA-7C772A6AABA6}"/>
                </a:ext>
              </a:extLst>
            </p:cNvPr>
            <p:cNvSpPr/>
            <p:nvPr/>
          </p:nvSpPr>
          <p:spPr>
            <a:xfrm rot="16200000">
              <a:off x="7353699" y="5524661"/>
              <a:ext cx="1662086" cy="160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CFD3D-3C52-83EC-3071-6CEB1BFF5DF8}"/>
              </a:ext>
            </a:extLst>
          </p:cNvPr>
          <p:cNvSpPr txBox="1"/>
          <p:nvPr/>
        </p:nvSpPr>
        <p:spPr>
          <a:xfrm>
            <a:off x="1326946" y="3244802"/>
            <a:ext cx="16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30000" dirty="0"/>
              <a:t>2 </a:t>
            </a:r>
            <a:r>
              <a:rPr lang="en-US" dirty="0"/>
              <a:t>X M matrix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74EE8-8F1A-5FD7-7E75-60C060FC87FF}"/>
              </a:ext>
            </a:extLst>
          </p:cNvPr>
          <p:cNvSpPr txBox="1"/>
          <p:nvPr/>
        </p:nvSpPr>
        <p:spPr>
          <a:xfrm>
            <a:off x="185931" y="542223"/>
            <a:ext cx="3595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 set of M eigenvectors</a:t>
            </a:r>
          </a:p>
          <a:p>
            <a:pPr algn="ctr"/>
            <a:r>
              <a:rPr lang="en-US" sz="1600" dirty="0"/>
              <a:t>each is a linear combination of all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6F2BF-A89E-C0B5-D4CD-B725C426F9A6}"/>
              </a:ext>
            </a:extLst>
          </p:cNvPr>
          <p:cNvSpPr txBox="1"/>
          <p:nvPr/>
        </p:nvSpPr>
        <p:spPr>
          <a:xfrm>
            <a:off x="3552700" y="56594"/>
            <a:ext cx="433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PCA: Eigenfaces Demo</a:t>
            </a:r>
          </a:p>
        </p:txBody>
      </p:sp>
    </p:spTree>
    <p:extLst>
      <p:ext uri="{BB962C8B-B14F-4D97-AF65-F5344CB8AC3E}">
        <p14:creationId xmlns:p14="http://schemas.microsoft.com/office/powerpoint/2010/main" val="122508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511</Words>
  <Application>Microsoft Office PowerPoint</Application>
  <PresentationFormat>Widescreen</PresentationFormat>
  <Paragraphs>134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Project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Demo</dc:title>
  <dc:creator>Kamal Nafea</dc:creator>
  <cp:lastModifiedBy>Kamal Nafea</cp:lastModifiedBy>
  <cp:revision>3</cp:revision>
  <dcterms:created xsi:type="dcterms:W3CDTF">2023-02-04T02:19:28Z</dcterms:created>
  <dcterms:modified xsi:type="dcterms:W3CDTF">2023-02-06T00:39:54Z</dcterms:modified>
</cp:coreProperties>
</file>