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309" r:id="rId3"/>
    <p:sldId id="297" r:id="rId4"/>
    <p:sldId id="316" r:id="rId5"/>
    <p:sldId id="315" r:id="rId6"/>
    <p:sldId id="314" r:id="rId7"/>
    <p:sldId id="306" r:id="rId8"/>
    <p:sldId id="310" r:id="rId9"/>
    <p:sldId id="311" r:id="rId10"/>
    <p:sldId id="312" r:id="rId11"/>
    <p:sldId id="313" r:id="rId12"/>
    <p:sldId id="318" r:id="rId13"/>
    <p:sldId id="30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92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85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77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170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962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754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547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339" algn="l" defTabSz="6095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612" autoAdjust="0"/>
    <p:restoredTop sz="93596" autoAdjust="0"/>
  </p:normalViewPr>
  <p:slideViewPr>
    <p:cSldViewPr>
      <p:cViewPr>
        <p:scale>
          <a:sx n="70" d="100"/>
          <a:sy n="70" d="100"/>
        </p:scale>
        <p:origin x="912" y="10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6B0653-86C3-4406-BB25-FBD572E937B3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817F4F2-B09B-4AF1-AD62-DA9FCB07F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8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7F4F2-B09B-4AF1-AD62-DA9FCB07F9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9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7F4F2-B09B-4AF1-AD62-DA9FCB07F9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1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7F4F2-B09B-4AF1-AD62-DA9FCB07F9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7F4F2-B09B-4AF1-AD62-DA9FCB07F9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0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7F4F2-B09B-4AF1-AD62-DA9FCB07F9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4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7F4F2-B09B-4AF1-AD62-DA9FCB07F9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3486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3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3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3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3" y="2937933"/>
            <a:ext cx="5181600" cy="908051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3" y="1937810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7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58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37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17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396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75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54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339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92" indent="0">
              <a:buNone/>
              <a:defRPr sz="1333" b="1"/>
            </a:lvl2pPr>
            <a:lvl3pPr marL="609585" indent="0">
              <a:buNone/>
              <a:defRPr sz="1200" b="1"/>
            </a:lvl3pPr>
            <a:lvl4pPr marL="914377" indent="0">
              <a:buNone/>
              <a:defRPr sz="1067" b="1"/>
            </a:lvl4pPr>
            <a:lvl5pPr marL="1219170" indent="0">
              <a:buNone/>
              <a:defRPr sz="1067" b="1"/>
            </a:lvl5pPr>
            <a:lvl6pPr marL="1523962" indent="0">
              <a:buNone/>
              <a:defRPr sz="1067" b="1"/>
            </a:lvl6pPr>
            <a:lvl7pPr marL="1828754" indent="0">
              <a:buNone/>
              <a:defRPr sz="1067" b="1"/>
            </a:lvl7pPr>
            <a:lvl8pPr marL="2133547" indent="0">
              <a:buNone/>
              <a:defRPr sz="1067" b="1"/>
            </a:lvl8pPr>
            <a:lvl9pPr marL="2438339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92" indent="0">
              <a:buNone/>
              <a:defRPr sz="1333" b="1"/>
            </a:lvl2pPr>
            <a:lvl3pPr marL="609585" indent="0">
              <a:buNone/>
              <a:defRPr sz="1200" b="1"/>
            </a:lvl3pPr>
            <a:lvl4pPr marL="914377" indent="0">
              <a:buNone/>
              <a:defRPr sz="1067" b="1"/>
            </a:lvl4pPr>
            <a:lvl5pPr marL="1219170" indent="0">
              <a:buNone/>
              <a:defRPr sz="1067" b="1"/>
            </a:lvl5pPr>
            <a:lvl6pPr marL="1523962" indent="0">
              <a:buNone/>
              <a:defRPr sz="1067" b="1"/>
            </a:lvl6pPr>
            <a:lvl7pPr marL="1828754" indent="0">
              <a:buNone/>
              <a:defRPr sz="1067" b="1"/>
            </a:lvl7pPr>
            <a:lvl8pPr marL="2133547" indent="0">
              <a:buNone/>
              <a:defRPr sz="1067" b="1"/>
            </a:lvl8pPr>
            <a:lvl9pPr marL="2438339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EEF6F7-321A-C9A7-BEFF-BC1C437B25B9}"/>
              </a:ext>
            </a:extLst>
          </p:cNvPr>
          <p:cNvSpPr/>
          <p:nvPr userDrawn="1"/>
        </p:nvSpPr>
        <p:spPr>
          <a:xfrm>
            <a:off x="758432" y="-2"/>
            <a:ext cx="11433568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83067-2064-C1F5-BC22-834B873E3035}"/>
              </a:ext>
            </a:extLst>
          </p:cNvPr>
          <p:cNvSpPr/>
          <p:nvPr userDrawn="1"/>
        </p:nvSpPr>
        <p:spPr>
          <a:xfrm>
            <a:off x="0" y="0"/>
            <a:ext cx="765544" cy="986741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1300" b="1" i="0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D2C11F-477A-751B-3A0A-81E9DAB6AF66}"/>
              </a:ext>
            </a:extLst>
          </p:cNvPr>
          <p:cNvSpPr/>
          <p:nvPr userDrawn="1"/>
        </p:nvSpPr>
        <p:spPr>
          <a:xfrm>
            <a:off x="0" y="6671134"/>
            <a:ext cx="12192000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945D66-FF35-BD6B-67DF-B70CE5020F1C}"/>
              </a:ext>
            </a:extLst>
          </p:cNvPr>
          <p:cNvSpPr/>
          <p:nvPr userDrawn="1"/>
        </p:nvSpPr>
        <p:spPr>
          <a:xfrm>
            <a:off x="904691" y="498813"/>
            <a:ext cx="123234" cy="331940"/>
          </a:xfrm>
          <a:prstGeom prst="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 i="0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cxnSp>
        <p:nvCxnSpPr>
          <p:cNvPr id="10" name="직선 연결선 6">
            <a:extLst>
              <a:ext uri="{FF2B5EF4-FFF2-40B4-BE49-F238E27FC236}">
                <a16:creationId xmlns:a16="http://schemas.microsoft.com/office/drawing/2014/main" id="{3B455455-3B8A-BF35-B8AA-A37B4114CB5D}"/>
              </a:ext>
            </a:extLst>
          </p:cNvPr>
          <p:cNvCxnSpPr/>
          <p:nvPr userDrawn="1"/>
        </p:nvCxnSpPr>
        <p:spPr>
          <a:xfrm>
            <a:off x="925122" y="980184"/>
            <a:ext cx="11036506" cy="0"/>
          </a:xfrm>
          <a:prstGeom prst="line">
            <a:avLst/>
          </a:prstGeom>
          <a:ln>
            <a:solidFill>
              <a:srgbClr val="1C4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604F37-5C80-0C79-36A1-808277CF3945}"/>
              </a:ext>
            </a:extLst>
          </p:cNvPr>
          <p:cNvSpPr txBox="1"/>
          <p:nvPr userDrawn="1"/>
        </p:nvSpPr>
        <p:spPr>
          <a:xfrm>
            <a:off x="6629400" y="6654508"/>
            <a:ext cx="5633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1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Real-time-communicable Reservation app for parking lot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82034"/>
            <a:ext cx="2005543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8" y="182034"/>
            <a:ext cx="3407833" cy="3902076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956733"/>
            <a:ext cx="2005543" cy="3127376"/>
          </a:xfrm>
        </p:spPr>
        <p:txBody>
          <a:bodyPr/>
          <a:lstStyle>
            <a:lvl1pPr marL="0" indent="0">
              <a:buNone/>
              <a:defRPr sz="933"/>
            </a:lvl1pPr>
            <a:lvl2pPr marL="304792" indent="0">
              <a:buNone/>
              <a:defRPr sz="800"/>
            </a:lvl2pPr>
            <a:lvl3pPr marL="609585" indent="0">
              <a:buNone/>
              <a:defRPr sz="667"/>
            </a:lvl3pPr>
            <a:lvl4pPr marL="914377" indent="0">
              <a:buNone/>
              <a:defRPr sz="600"/>
            </a:lvl4pPr>
            <a:lvl5pPr marL="1219170" indent="0">
              <a:buNone/>
              <a:defRPr sz="600"/>
            </a:lvl5pPr>
            <a:lvl6pPr marL="1523962" indent="0">
              <a:buNone/>
              <a:defRPr sz="600"/>
            </a:lvl6pPr>
            <a:lvl7pPr marL="1828754" indent="0">
              <a:buNone/>
              <a:defRPr sz="600"/>
            </a:lvl7pPr>
            <a:lvl8pPr marL="2133547" indent="0">
              <a:buNone/>
              <a:defRPr sz="600"/>
            </a:lvl8pPr>
            <a:lvl9pPr marL="243833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1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792" indent="0">
              <a:buNone/>
              <a:defRPr sz="1867"/>
            </a:lvl2pPr>
            <a:lvl3pPr marL="609585" indent="0">
              <a:buNone/>
              <a:defRPr sz="1600"/>
            </a:lvl3pPr>
            <a:lvl4pPr marL="914377" indent="0">
              <a:buNone/>
              <a:defRPr sz="1333"/>
            </a:lvl4pPr>
            <a:lvl5pPr marL="1219170" indent="0">
              <a:buNone/>
              <a:defRPr sz="1333"/>
            </a:lvl5pPr>
            <a:lvl6pPr marL="1523962" indent="0">
              <a:buNone/>
              <a:defRPr sz="1333"/>
            </a:lvl6pPr>
            <a:lvl7pPr marL="1828754" indent="0">
              <a:buNone/>
              <a:defRPr sz="1333"/>
            </a:lvl7pPr>
            <a:lvl8pPr marL="2133547" indent="0">
              <a:buNone/>
              <a:defRPr sz="1333"/>
            </a:lvl8pPr>
            <a:lvl9pPr marL="2438339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6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792" indent="0">
              <a:buNone/>
              <a:defRPr sz="800"/>
            </a:lvl2pPr>
            <a:lvl3pPr marL="609585" indent="0">
              <a:buNone/>
              <a:defRPr sz="667"/>
            </a:lvl3pPr>
            <a:lvl4pPr marL="914377" indent="0">
              <a:buNone/>
              <a:defRPr sz="600"/>
            </a:lvl4pPr>
            <a:lvl5pPr marL="1219170" indent="0">
              <a:buNone/>
              <a:defRPr sz="600"/>
            </a:lvl5pPr>
            <a:lvl6pPr marL="1523962" indent="0">
              <a:buNone/>
              <a:defRPr sz="600"/>
            </a:lvl6pPr>
            <a:lvl7pPr marL="1828754" indent="0">
              <a:buNone/>
              <a:defRPr sz="600"/>
            </a:lvl7pPr>
            <a:lvl8pPr marL="2133547" indent="0">
              <a:buNone/>
              <a:defRPr sz="600"/>
            </a:lvl8pPr>
            <a:lvl9pPr marL="2438339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609585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indent="-190495" algn="l" defTabSz="609585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1981" indent="-152396" algn="l" defTabSz="60958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773" indent="-152396" algn="l" defTabSz="609585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152396" algn="l" defTabSz="609585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358" indent="-152396" algn="l" defTabSz="609585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150" indent="-152396" algn="l" defTabSz="609585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5943" indent="-152396" algn="l" defTabSz="609585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735" indent="-152396" algn="l" defTabSz="609585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92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85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962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547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339" algn="l" defTabSz="60958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jpe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4DACE6F7-912B-CE3B-15B6-9031AC2E8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4415"/>
            <a:ext cx="1866900" cy="533400"/>
          </a:xfrm>
          <a:prstGeom prst="rect">
            <a:avLst/>
          </a:prstGeom>
          <a:solidFill>
            <a:srgbClr val="3284C8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3F7C79-2ED8-F99B-E33A-EC56D5D254F4}"/>
              </a:ext>
            </a:extLst>
          </p:cNvPr>
          <p:cNvSpPr txBox="1"/>
          <p:nvPr/>
        </p:nvSpPr>
        <p:spPr>
          <a:xfrm>
            <a:off x="2809684" y="2446605"/>
            <a:ext cx="6572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실시간 통신이 가능한 주차장 예약시스템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F0D974-19AC-94F0-3423-5AA14350D374}"/>
              </a:ext>
            </a:extLst>
          </p:cNvPr>
          <p:cNvSpPr/>
          <p:nvPr/>
        </p:nvSpPr>
        <p:spPr>
          <a:xfrm>
            <a:off x="0" y="3200400"/>
            <a:ext cx="12192000" cy="3657599"/>
          </a:xfrm>
          <a:prstGeom prst="rect">
            <a:avLst/>
          </a:prstGeom>
          <a:solidFill>
            <a:srgbClr val="43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1342A-59D4-ABD0-133E-166494D724D7}"/>
              </a:ext>
            </a:extLst>
          </p:cNvPr>
          <p:cNvSpPr txBox="1"/>
          <p:nvPr/>
        </p:nvSpPr>
        <p:spPr>
          <a:xfrm>
            <a:off x="2525952" y="3308190"/>
            <a:ext cx="7140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Real- time communicable Reservation app for parking lot</a:t>
            </a:r>
            <a:endParaRPr kumimoji="1" lang="ko-KR" altLang="en-US" sz="2000" b="1" dirty="0">
              <a:solidFill>
                <a:schemeClr val="bg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A6600-9F98-1567-ACDD-7E91103DB590}"/>
              </a:ext>
            </a:extLst>
          </p:cNvPr>
          <p:cNvSpPr txBox="1"/>
          <p:nvPr/>
        </p:nvSpPr>
        <p:spPr>
          <a:xfrm>
            <a:off x="8677604" y="331484"/>
            <a:ext cx="336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ore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한국 엔터테인먼트 산업학회 </a:t>
            </a:r>
            <a:r>
              <a:rPr kumimoji="1" lang="en-US" altLang="ko-Kore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024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춘계국제학술대회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한림대학교 생명과학관 강당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r"/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2024.05.25. 13:00~18:00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053CBB-FE3B-1772-E9B6-E1D91AF82F18}"/>
              </a:ext>
            </a:extLst>
          </p:cNvPr>
          <p:cNvSpPr txBox="1"/>
          <p:nvPr/>
        </p:nvSpPr>
        <p:spPr>
          <a:xfrm>
            <a:off x="4315711" y="4686187"/>
            <a:ext cx="3560591" cy="1424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상명대학교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스마트정보통신공학과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김민규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000" b="1" dirty="0" err="1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김예린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정형민</a:t>
            </a:r>
            <a:r>
              <a:rPr kumimoji="1" lang="en-US" altLang="ko-KR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000" b="1" dirty="0" err="1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임채현</a:t>
            </a:r>
            <a:r>
              <a:rPr kumimoji="1" lang="ko-KR" altLang="en-US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endParaRPr kumimoji="1" lang="en-US" altLang="ko-KR" sz="2000" b="1" dirty="0">
              <a:solidFill>
                <a:schemeClr val="bg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지도교수 박현주</a:t>
            </a:r>
            <a:endParaRPr kumimoji="1" lang="en-US" altLang="ko-KR" sz="2000" b="1" dirty="0">
              <a:solidFill>
                <a:schemeClr val="bg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9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21">
            <a:extLst>
              <a:ext uri="{FF2B5EF4-FFF2-40B4-BE49-F238E27FC236}">
                <a16:creationId xmlns:a16="http://schemas.microsoft.com/office/drawing/2014/main" id="{7A5D2024-61DB-C65B-0C0F-BA45BD033540}"/>
              </a:ext>
            </a:extLst>
          </p:cNvPr>
          <p:cNvSpPr/>
          <p:nvPr/>
        </p:nvSpPr>
        <p:spPr>
          <a:xfrm>
            <a:off x="4072295" y="1549084"/>
            <a:ext cx="4341628" cy="401824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ore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사용자 상호작용 중심의 채팅기능</a:t>
            </a:r>
            <a:endParaRPr lang="ko-KR" altLang="en-US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525BD-CA44-A06A-98BE-54F157C84F30}"/>
              </a:ext>
            </a:extLst>
          </p:cNvPr>
          <p:cNvSpPr txBox="1"/>
          <p:nvPr/>
        </p:nvSpPr>
        <p:spPr>
          <a:xfrm>
            <a:off x="4069464" y="580285"/>
            <a:ext cx="4344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Application (</a:t>
            </a:r>
            <a:r>
              <a:rPr kumimoji="1" lang="ko-Kore-KR" altLang="en-US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어플케이션</a:t>
            </a:r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)</a:t>
            </a:r>
          </a:p>
          <a:p>
            <a:pPr algn="ctr"/>
            <a:r>
              <a:rPr kumimoji="1" lang="ko-Kore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찾았다</a:t>
            </a:r>
            <a:r>
              <a:rPr kumimoji="1" lang="en-US" altLang="ko-KR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주차 관리 서비스 어플</a:t>
            </a:r>
            <a:endParaRPr kumimoji="1" lang="ko-Kore-KR" altLang="en-US" sz="2800" b="1" dirty="0">
              <a:solidFill>
                <a:srgbClr val="4385F4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3A806-D334-D935-271E-DBB93127440C}"/>
              </a:ext>
            </a:extLst>
          </p:cNvPr>
          <p:cNvSpPr txBox="1"/>
          <p:nvPr/>
        </p:nvSpPr>
        <p:spPr>
          <a:xfrm>
            <a:off x="6705600" y="3584351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주차중인 사용자들 간의 채팅 기능 구현</a:t>
            </a:r>
            <a:endParaRPr kumimoji="1"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BB7F0-51EC-7A68-6D33-8AAFE219275C}"/>
              </a:ext>
            </a:extLst>
          </p:cNvPr>
          <p:cNvSpPr txBox="1"/>
          <p:nvPr/>
        </p:nvSpPr>
        <p:spPr>
          <a:xfrm>
            <a:off x="6754151" y="3181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0" b="1" dirty="0">
                <a:solidFill>
                  <a:srgbClr val="4385F4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세부내용</a:t>
            </a:r>
          </a:p>
        </p:txBody>
      </p:sp>
      <p:sp>
        <p:nvSpPr>
          <p:cNvPr id="8" name="말풍선: 타원형 2">
            <a:extLst>
              <a:ext uri="{FF2B5EF4-FFF2-40B4-BE49-F238E27FC236}">
                <a16:creationId xmlns:a16="http://schemas.microsoft.com/office/drawing/2014/main" id="{4375DA4D-4B95-0C2C-98F5-9A890CF8D927}"/>
              </a:ext>
            </a:extLst>
          </p:cNvPr>
          <p:cNvSpPr/>
          <p:nvPr/>
        </p:nvSpPr>
        <p:spPr>
          <a:xfrm rot="2083476">
            <a:off x="6423559" y="3089076"/>
            <a:ext cx="299243" cy="299241"/>
          </a:xfrm>
          <a:prstGeom prst="wedgeEllipseCallout">
            <a:avLst>
              <a:gd name="adj1" fmla="val 67301"/>
              <a:gd name="adj2" fmla="val -266"/>
            </a:avLst>
          </a:prstGeom>
          <a:solidFill>
            <a:srgbClr val="43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9F13EF-C3BA-54D2-FB8B-3853A91F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4" t="999" r="4003" b="999"/>
          <a:stretch>
            <a:fillRect/>
          </a:stretch>
        </p:blipFill>
        <p:spPr>
          <a:xfrm>
            <a:off x="3078864" y="2514600"/>
            <a:ext cx="1981200" cy="4260668"/>
          </a:xfrm>
          <a:custGeom>
            <a:avLst/>
            <a:gdLst>
              <a:gd name="connsiteX0" fmla="*/ 330207 w 1981200"/>
              <a:gd name="connsiteY0" fmla="*/ 0 h 4260668"/>
              <a:gd name="connsiteX1" fmla="*/ 1650993 w 1981200"/>
              <a:gd name="connsiteY1" fmla="*/ 0 h 4260668"/>
              <a:gd name="connsiteX2" fmla="*/ 1981200 w 1981200"/>
              <a:gd name="connsiteY2" fmla="*/ 330207 h 4260668"/>
              <a:gd name="connsiteX3" fmla="*/ 1981200 w 1981200"/>
              <a:gd name="connsiteY3" fmla="*/ 3930461 h 4260668"/>
              <a:gd name="connsiteX4" fmla="*/ 1650993 w 1981200"/>
              <a:gd name="connsiteY4" fmla="*/ 4260668 h 4260668"/>
              <a:gd name="connsiteX5" fmla="*/ 330207 w 1981200"/>
              <a:gd name="connsiteY5" fmla="*/ 4260668 h 4260668"/>
              <a:gd name="connsiteX6" fmla="*/ 0 w 1981200"/>
              <a:gd name="connsiteY6" fmla="*/ 3930461 h 4260668"/>
              <a:gd name="connsiteX7" fmla="*/ 0 w 1981200"/>
              <a:gd name="connsiteY7" fmla="*/ 330207 h 4260668"/>
              <a:gd name="connsiteX8" fmla="*/ 330207 w 1981200"/>
              <a:gd name="connsiteY8" fmla="*/ 0 h 426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200" h="4260668">
                <a:moveTo>
                  <a:pt x="330207" y="0"/>
                </a:moveTo>
                <a:lnTo>
                  <a:pt x="1650993" y="0"/>
                </a:lnTo>
                <a:cubicBezTo>
                  <a:pt x="1833361" y="0"/>
                  <a:pt x="1981200" y="147839"/>
                  <a:pt x="1981200" y="330207"/>
                </a:cubicBezTo>
                <a:lnTo>
                  <a:pt x="1981200" y="3930461"/>
                </a:lnTo>
                <a:cubicBezTo>
                  <a:pt x="1981200" y="4112829"/>
                  <a:pt x="1833361" y="4260668"/>
                  <a:pt x="1650993" y="4260668"/>
                </a:cubicBezTo>
                <a:lnTo>
                  <a:pt x="330207" y="4260668"/>
                </a:lnTo>
                <a:cubicBezTo>
                  <a:pt x="147839" y="4260668"/>
                  <a:pt x="0" y="4112829"/>
                  <a:pt x="0" y="3930461"/>
                </a:cubicBezTo>
                <a:lnTo>
                  <a:pt x="0" y="330207"/>
                </a:lnTo>
                <a:cubicBezTo>
                  <a:pt x="0" y="147839"/>
                  <a:pt x="147839" y="0"/>
                  <a:pt x="330207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77C8CA5B-95C2-22F2-2180-21E6AFCFE9FB}"/>
              </a:ext>
            </a:extLst>
          </p:cNvPr>
          <p:cNvSpPr/>
          <p:nvPr/>
        </p:nvSpPr>
        <p:spPr>
          <a:xfrm>
            <a:off x="1905000" y="4062527"/>
            <a:ext cx="1631064" cy="436895"/>
          </a:xfrm>
          <a:prstGeom prst="wedgeRoundRectCallout">
            <a:avLst>
              <a:gd name="adj1" fmla="val 42582"/>
              <a:gd name="adj2" fmla="val 8926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안녕하세요</a:t>
            </a:r>
            <a:endParaRPr kumimoji="1" lang="ko-Kore-KR" altLang="en-US" dirty="0">
              <a:solidFill>
                <a:schemeClr val="tx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EA735386-25FE-90EA-264B-8C434F5F51D3}"/>
              </a:ext>
            </a:extLst>
          </p:cNvPr>
          <p:cNvSpPr/>
          <p:nvPr/>
        </p:nvSpPr>
        <p:spPr>
          <a:xfrm>
            <a:off x="1905000" y="4787356"/>
            <a:ext cx="1631064" cy="436895"/>
          </a:xfrm>
          <a:prstGeom prst="wedgeRoundRectCallout">
            <a:avLst>
              <a:gd name="adj1" fmla="val 42582"/>
              <a:gd name="adj2" fmla="val 8926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차량 이동 부탁드려요</a:t>
            </a:r>
            <a:endParaRPr kumimoji="1" lang="ko-Kore-KR" altLang="en-US" dirty="0">
              <a:solidFill>
                <a:schemeClr val="tx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AEA20F53-100E-F72F-7516-34B14430096A}"/>
              </a:ext>
            </a:extLst>
          </p:cNvPr>
          <p:cNvSpPr/>
          <p:nvPr/>
        </p:nvSpPr>
        <p:spPr>
          <a:xfrm>
            <a:off x="4556400" y="4981642"/>
            <a:ext cx="1631064" cy="436895"/>
          </a:xfrm>
          <a:prstGeom prst="wedgeRoundRectCallout">
            <a:avLst>
              <a:gd name="adj1" fmla="val -43561"/>
              <a:gd name="adj2" fmla="val 8671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바로 가겠습니다</a:t>
            </a:r>
            <a:r>
              <a:rPr kumimoji="1" lang="en-US" altLang="ko-KR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3FC83-ADCA-A557-DE0A-5E19A909DDA4}"/>
              </a:ext>
            </a:extLst>
          </p:cNvPr>
          <p:cNvSpPr txBox="1"/>
          <p:nvPr/>
        </p:nvSpPr>
        <p:spPr>
          <a:xfrm>
            <a:off x="6705600" y="409113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채팅방은</a:t>
            </a:r>
            <a:r>
              <a:rPr kumimoji="1" lang="en-US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새로운 메시지가 등록되면</a:t>
            </a:r>
            <a:r>
              <a:rPr kumimoji="1" lang="en-US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실시간으로 업데이트 </a:t>
            </a:r>
            <a:endParaRPr kumimoji="1"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67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A7E4FB-65D1-D97E-C808-6E364B028D08}"/>
              </a:ext>
            </a:extLst>
          </p:cNvPr>
          <p:cNvSpPr/>
          <p:nvPr/>
        </p:nvSpPr>
        <p:spPr>
          <a:xfrm>
            <a:off x="758432" y="-2"/>
            <a:ext cx="11433568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2F1B7-1F9B-BC0E-9460-31A69116AA00}"/>
              </a:ext>
            </a:extLst>
          </p:cNvPr>
          <p:cNvSpPr/>
          <p:nvPr/>
        </p:nvSpPr>
        <p:spPr>
          <a:xfrm>
            <a:off x="0" y="0"/>
            <a:ext cx="765544" cy="986741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1300" b="1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  <a:p>
            <a:pPr lvl="0"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</a:rPr>
              <a:t>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DA694-9548-C277-276D-5C180D900FC3}"/>
              </a:ext>
            </a:extLst>
          </p:cNvPr>
          <p:cNvSpPr txBox="1"/>
          <p:nvPr/>
        </p:nvSpPr>
        <p:spPr>
          <a:xfrm>
            <a:off x="1036634" y="230243"/>
            <a:ext cx="57866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본론</a:t>
            </a:r>
            <a:endParaRPr lang="en-US" altLang="ko-KR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>
              <a:defRPr/>
            </a:pPr>
            <a:r>
              <a:rPr lang="ko-KR" altLang="en-US" sz="2600" b="1" spc="-15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최종 디자인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55BF31-025A-3D4E-734D-AA78A282A02D}"/>
              </a:ext>
            </a:extLst>
          </p:cNvPr>
          <p:cNvSpPr/>
          <p:nvPr/>
        </p:nvSpPr>
        <p:spPr>
          <a:xfrm>
            <a:off x="904691" y="498813"/>
            <a:ext cx="123234" cy="331940"/>
          </a:xfrm>
          <a:prstGeom prst="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1DC3B6-6DA9-F24B-7D15-3A90DF0F139C}"/>
              </a:ext>
            </a:extLst>
          </p:cNvPr>
          <p:cNvCxnSpPr/>
          <p:nvPr/>
        </p:nvCxnSpPr>
        <p:spPr>
          <a:xfrm>
            <a:off x="925122" y="980184"/>
            <a:ext cx="11036506" cy="0"/>
          </a:xfrm>
          <a:prstGeom prst="line">
            <a:avLst/>
          </a:prstGeom>
          <a:ln>
            <a:solidFill>
              <a:srgbClr val="1C4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95AAF-8686-F4EB-B8D0-71FA567467C8}"/>
              </a:ext>
            </a:extLst>
          </p:cNvPr>
          <p:cNvSpPr/>
          <p:nvPr/>
        </p:nvSpPr>
        <p:spPr>
          <a:xfrm>
            <a:off x="0" y="6643342"/>
            <a:ext cx="12192000" cy="228728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1912A-F047-0784-AD16-EAC3C478B8A3}"/>
              </a:ext>
            </a:extLst>
          </p:cNvPr>
          <p:cNvSpPr txBox="1"/>
          <p:nvPr/>
        </p:nvSpPr>
        <p:spPr>
          <a:xfrm>
            <a:off x="6629400" y="6654508"/>
            <a:ext cx="5633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1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Real-time-communicable Reservation app for parking lot</a:t>
            </a:r>
          </a:p>
        </p:txBody>
      </p:sp>
      <p:sp>
        <p:nvSpPr>
          <p:cNvPr id="25" name="사각형: 둥근 모서리 21">
            <a:extLst>
              <a:ext uri="{FF2B5EF4-FFF2-40B4-BE49-F238E27FC236}">
                <a16:creationId xmlns:a16="http://schemas.microsoft.com/office/drawing/2014/main" id="{AAD88E9B-EBF8-8A08-5C97-457C5D6979E1}"/>
              </a:ext>
            </a:extLst>
          </p:cNvPr>
          <p:cNvSpPr/>
          <p:nvPr/>
        </p:nvSpPr>
        <p:spPr>
          <a:xfrm>
            <a:off x="4072295" y="1262385"/>
            <a:ext cx="4341628" cy="401824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스마트 주차장 최종 디자인</a:t>
            </a:r>
          </a:p>
        </p:txBody>
      </p:sp>
      <p:pic>
        <p:nvPicPr>
          <p:cNvPr id="31" name="그림 30" descr="플라스틱, 실내, 디자인이(가) 표시된 사진&#10;&#10;자동 생성된 설명">
            <a:extLst>
              <a:ext uri="{FF2B5EF4-FFF2-40B4-BE49-F238E27FC236}">
                <a16:creationId xmlns:a16="http://schemas.microsoft.com/office/drawing/2014/main" id="{3EBEF614-5993-42AF-8021-4536648EC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27" y="2308691"/>
            <a:ext cx="6645746" cy="43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943B4C8-FCF2-C643-6530-2E406BB1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2795">
            <a:off x="5446540" y="1868135"/>
            <a:ext cx="8097685" cy="397358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42FDB8D-E855-ADEE-9004-955AD1DF4B95}"/>
              </a:ext>
            </a:extLst>
          </p:cNvPr>
          <p:cNvGrpSpPr/>
          <p:nvPr/>
        </p:nvGrpSpPr>
        <p:grpSpPr>
          <a:xfrm>
            <a:off x="718041" y="2206399"/>
            <a:ext cx="4387360" cy="1010009"/>
            <a:chOff x="6645964" y="2166104"/>
            <a:chExt cx="5056444" cy="4410784"/>
          </a:xfrm>
        </p:grpSpPr>
        <p:sp>
          <p:nvSpPr>
            <p:cNvPr id="6" name="사각형: 둥근 모서리 1">
              <a:extLst>
                <a:ext uri="{FF2B5EF4-FFF2-40B4-BE49-F238E27FC236}">
                  <a16:creationId xmlns:a16="http://schemas.microsoft.com/office/drawing/2014/main" id="{310577AC-870E-823F-66A2-5EFC1C2C9782}"/>
                </a:ext>
              </a:extLst>
            </p:cNvPr>
            <p:cNvSpPr/>
            <p:nvPr/>
          </p:nvSpPr>
          <p:spPr>
            <a:xfrm>
              <a:off x="6683019" y="2166226"/>
              <a:ext cx="5019389" cy="4410662"/>
            </a:xfrm>
            <a:prstGeom prst="roundRect">
              <a:avLst>
                <a:gd name="adj" fmla="val 0"/>
              </a:avLst>
            </a:prstGeom>
            <a:solidFill>
              <a:srgbClr val="3284C8">
                <a:alpha val="1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65866F-80C1-0470-1231-DA3F38C73186}"/>
                </a:ext>
              </a:extLst>
            </p:cNvPr>
            <p:cNvGrpSpPr/>
            <p:nvPr/>
          </p:nvGrpSpPr>
          <p:grpSpPr>
            <a:xfrm>
              <a:off x="6645964" y="2166104"/>
              <a:ext cx="5038842" cy="4403335"/>
              <a:chOff x="895350" y="1268395"/>
              <a:chExt cx="3752850" cy="5076825"/>
            </a:xfrm>
          </p:grpSpPr>
          <p:cxnSp>
            <p:nvCxnSpPr>
              <p:cNvPr id="9" name="직선 연결선 7">
                <a:extLst>
                  <a:ext uri="{FF2B5EF4-FFF2-40B4-BE49-F238E27FC236}">
                    <a16:creationId xmlns:a16="http://schemas.microsoft.com/office/drawing/2014/main" id="{3F5A94F3-95FE-6CFD-C75E-3AB8ED784501}"/>
                  </a:ext>
                </a:extLst>
              </p:cNvPr>
              <p:cNvCxnSpPr/>
              <p:nvPr/>
            </p:nvCxnSpPr>
            <p:spPr>
              <a:xfrm>
                <a:off x="895350" y="1268395"/>
                <a:ext cx="3752850" cy="0"/>
              </a:xfrm>
              <a:prstGeom prst="line">
                <a:avLst/>
              </a:prstGeom>
              <a:ln w="19050">
                <a:solidFill>
                  <a:srgbClr val="4E4E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8">
                <a:extLst>
                  <a:ext uri="{FF2B5EF4-FFF2-40B4-BE49-F238E27FC236}">
                    <a16:creationId xmlns:a16="http://schemas.microsoft.com/office/drawing/2014/main" id="{DAE10E31-0FD7-62CE-F76D-55C9E77E79D6}"/>
                  </a:ext>
                </a:extLst>
              </p:cNvPr>
              <p:cNvCxnSpPr/>
              <p:nvPr/>
            </p:nvCxnSpPr>
            <p:spPr>
              <a:xfrm>
                <a:off x="895350" y="6345220"/>
                <a:ext cx="3752850" cy="0"/>
              </a:xfrm>
              <a:prstGeom prst="line">
                <a:avLst/>
              </a:prstGeom>
              <a:ln w="19050">
                <a:solidFill>
                  <a:srgbClr val="4E4E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A7E4FB-65D1-D97E-C808-6E364B028D08}"/>
              </a:ext>
            </a:extLst>
          </p:cNvPr>
          <p:cNvSpPr/>
          <p:nvPr/>
        </p:nvSpPr>
        <p:spPr>
          <a:xfrm>
            <a:off x="758432" y="-2"/>
            <a:ext cx="11433568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2F1B7-1F9B-BC0E-9460-31A69116AA00}"/>
              </a:ext>
            </a:extLst>
          </p:cNvPr>
          <p:cNvSpPr/>
          <p:nvPr/>
        </p:nvSpPr>
        <p:spPr>
          <a:xfrm>
            <a:off x="0" y="0"/>
            <a:ext cx="765544" cy="986741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1300" b="1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  <a:p>
            <a:pPr lvl="0"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DA694-9548-C277-276D-5C180D900FC3}"/>
              </a:ext>
            </a:extLst>
          </p:cNvPr>
          <p:cNvSpPr txBox="1"/>
          <p:nvPr/>
        </p:nvSpPr>
        <p:spPr>
          <a:xfrm>
            <a:off x="1036634" y="230243"/>
            <a:ext cx="57866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</a:rPr>
              <a:t> 결론</a:t>
            </a:r>
            <a:endParaRPr lang="en-US" altLang="ko-KR" b="1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  <a:p>
            <a:pPr>
              <a:defRPr/>
            </a:pPr>
            <a:r>
              <a:rPr lang="ko-KR" altLang="en-US" sz="2600" b="1" spc="-150" dirty="0">
                <a:latin typeface="Pretendard SemiBold" panose="02000503000000020004" pitchFamily="2" charset="-127"/>
                <a:ea typeface="Pretendard SemiBold" panose="02000503000000020004" pitchFamily="2" charset="-127"/>
              </a:rPr>
              <a:t>연구 요약 및 결론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55BF31-025A-3D4E-734D-AA78A282A02D}"/>
              </a:ext>
            </a:extLst>
          </p:cNvPr>
          <p:cNvSpPr/>
          <p:nvPr/>
        </p:nvSpPr>
        <p:spPr>
          <a:xfrm>
            <a:off x="904691" y="498813"/>
            <a:ext cx="123234" cy="331940"/>
          </a:xfrm>
          <a:prstGeom prst="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1DC3B6-6DA9-F24B-7D15-3A90DF0F139C}"/>
              </a:ext>
            </a:extLst>
          </p:cNvPr>
          <p:cNvCxnSpPr/>
          <p:nvPr/>
        </p:nvCxnSpPr>
        <p:spPr>
          <a:xfrm>
            <a:off x="925122" y="980184"/>
            <a:ext cx="11036506" cy="0"/>
          </a:xfrm>
          <a:prstGeom prst="line">
            <a:avLst/>
          </a:prstGeom>
          <a:ln>
            <a:solidFill>
              <a:srgbClr val="1C4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95AAF-8686-F4EB-B8D0-71FA567467C8}"/>
              </a:ext>
            </a:extLst>
          </p:cNvPr>
          <p:cNvSpPr/>
          <p:nvPr/>
        </p:nvSpPr>
        <p:spPr>
          <a:xfrm>
            <a:off x="0" y="6671134"/>
            <a:ext cx="12192000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1912A-F047-0784-AD16-EAC3C478B8A3}"/>
              </a:ext>
            </a:extLst>
          </p:cNvPr>
          <p:cNvSpPr txBox="1"/>
          <p:nvPr/>
        </p:nvSpPr>
        <p:spPr>
          <a:xfrm>
            <a:off x="6629400" y="6654508"/>
            <a:ext cx="5633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1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Real-time-communicable Reservation app for parking lot</a:t>
            </a:r>
          </a:p>
        </p:txBody>
      </p:sp>
      <p:sp>
        <p:nvSpPr>
          <p:cNvPr id="2" name="말풍선: 타원형 2">
            <a:extLst>
              <a:ext uri="{FF2B5EF4-FFF2-40B4-BE49-F238E27FC236}">
                <a16:creationId xmlns:a16="http://schemas.microsoft.com/office/drawing/2014/main" id="{5F51801C-BA55-0AD0-11E5-5825FA99B161}"/>
              </a:ext>
            </a:extLst>
          </p:cNvPr>
          <p:cNvSpPr/>
          <p:nvPr/>
        </p:nvSpPr>
        <p:spPr>
          <a:xfrm rot="2083476">
            <a:off x="699305" y="1701278"/>
            <a:ext cx="299243" cy="299241"/>
          </a:xfrm>
          <a:prstGeom prst="wedgeEllipseCallout">
            <a:avLst>
              <a:gd name="adj1" fmla="val 67301"/>
              <a:gd name="adj2" fmla="val -266"/>
            </a:avLst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B84EC-3DAA-DA42-3599-03EEF8F5058F}"/>
              </a:ext>
            </a:extLst>
          </p:cNvPr>
          <p:cNvSpPr txBox="1"/>
          <p:nvPr/>
        </p:nvSpPr>
        <p:spPr>
          <a:xfrm>
            <a:off x="1027925" y="1765992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4385F4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연구의 요약</a:t>
            </a:r>
            <a:endParaRPr kumimoji="1" lang="en-US" altLang="en-US" sz="1400" b="1" dirty="0">
              <a:solidFill>
                <a:srgbClr val="4385F4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A52DE-DBAA-2320-35E7-8B65F0C21793}"/>
              </a:ext>
            </a:extLst>
          </p:cNvPr>
          <p:cNvSpPr txBox="1"/>
          <p:nvPr/>
        </p:nvSpPr>
        <p:spPr>
          <a:xfrm>
            <a:off x="766427" y="2362553"/>
            <a:ext cx="424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스마트 주차장은 차수판이 자동으로 작동</a:t>
            </a:r>
          </a:p>
        </p:txBody>
      </p:sp>
      <p:sp>
        <p:nvSpPr>
          <p:cNvPr id="15" name="말풍선: 타원형 2">
            <a:extLst>
              <a:ext uri="{FF2B5EF4-FFF2-40B4-BE49-F238E27FC236}">
                <a16:creationId xmlns:a16="http://schemas.microsoft.com/office/drawing/2014/main" id="{E55DC429-32EB-3BFE-EDBE-D49E85994AB9}"/>
              </a:ext>
            </a:extLst>
          </p:cNvPr>
          <p:cNvSpPr/>
          <p:nvPr/>
        </p:nvSpPr>
        <p:spPr>
          <a:xfrm rot="2083476">
            <a:off x="5561108" y="1764099"/>
            <a:ext cx="299243" cy="299241"/>
          </a:xfrm>
          <a:prstGeom prst="wedgeEllipseCallout">
            <a:avLst>
              <a:gd name="adj1" fmla="val 67301"/>
              <a:gd name="adj2" fmla="val -266"/>
            </a:avLst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FF804-BDD4-7B16-F960-DDD4069E650B}"/>
              </a:ext>
            </a:extLst>
          </p:cNvPr>
          <p:cNvSpPr txBox="1"/>
          <p:nvPr/>
        </p:nvSpPr>
        <p:spPr>
          <a:xfrm>
            <a:off x="5889728" y="182881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4385F4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향후 연구방향</a:t>
            </a:r>
            <a:endParaRPr kumimoji="1" lang="en-US" altLang="en-US" sz="1400" b="1" dirty="0">
              <a:solidFill>
                <a:srgbClr val="4385F4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DCC0F9-53CD-730B-A47B-A1AA72033A02}"/>
              </a:ext>
            </a:extLst>
          </p:cNvPr>
          <p:cNvSpPr txBox="1"/>
          <p:nvPr/>
        </p:nvSpPr>
        <p:spPr>
          <a:xfrm rot="20705156">
            <a:off x="6697422" y="2620285"/>
            <a:ext cx="4469624" cy="134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국가 재난 경보 시스템과 연계한 안전 </a:t>
            </a: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</a:rPr>
              <a:t>차수판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 자동 작동 연구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실시간 채팅 시 응답을 하지 않거나 주차 질서를 지키지 않는 사용자들에게 핸드폰 경고음 알람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,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주차장내 경고 알람 사이렌 설치 등으로 강제적인 해결 방안 모색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FE74DE1-5B25-7A5F-02C5-614A9414E4A0}"/>
              </a:ext>
            </a:extLst>
          </p:cNvPr>
          <p:cNvCxnSpPr>
            <a:cxnSpLocks/>
          </p:cNvCxnSpPr>
          <p:nvPr/>
        </p:nvCxnSpPr>
        <p:spPr>
          <a:xfrm flipV="1">
            <a:off x="7543800" y="3371205"/>
            <a:ext cx="3581400" cy="87435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AEC991-34AF-5128-0401-7CEFB44CF7F4}"/>
              </a:ext>
            </a:extLst>
          </p:cNvPr>
          <p:cNvSpPr txBox="1"/>
          <p:nvPr/>
        </p:nvSpPr>
        <p:spPr>
          <a:xfrm>
            <a:off x="779075" y="2741565"/>
            <a:ext cx="434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차량 별 예약시스템 구현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,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이용자 간의 실시간 채팅기능 제공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D57A648-9349-3650-03AB-42D418566B7E}"/>
              </a:ext>
            </a:extLst>
          </p:cNvPr>
          <p:cNvGrpSpPr/>
          <p:nvPr/>
        </p:nvGrpSpPr>
        <p:grpSpPr>
          <a:xfrm>
            <a:off x="704136" y="3959043"/>
            <a:ext cx="4387360" cy="1527357"/>
            <a:chOff x="6645964" y="2166104"/>
            <a:chExt cx="5056444" cy="4410784"/>
          </a:xfrm>
        </p:grpSpPr>
        <p:sp>
          <p:nvSpPr>
            <p:cNvPr id="32" name="사각형: 둥근 모서리 1">
              <a:extLst>
                <a:ext uri="{FF2B5EF4-FFF2-40B4-BE49-F238E27FC236}">
                  <a16:creationId xmlns:a16="http://schemas.microsoft.com/office/drawing/2014/main" id="{5EAAC402-FCFC-CB01-305C-B94E890E294B}"/>
                </a:ext>
              </a:extLst>
            </p:cNvPr>
            <p:cNvSpPr/>
            <p:nvPr/>
          </p:nvSpPr>
          <p:spPr>
            <a:xfrm>
              <a:off x="6683019" y="2166226"/>
              <a:ext cx="5019389" cy="4410662"/>
            </a:xfrm>
            <a:prstGeom prst="roundRect">
              <a:avLst>
                <a:gd name="adj" fmla="val 0"/>
              </a:avLst>
            </a:prstGeom>
            <a:solidFill>
              <a:srgbClr val="3284C8">
                <a:alpha val="1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B94A20-8BF8-9DD1-528A-F880FBB616D9}"/>
                </a:ext>
              </a:extLst>
            </p:cNvPr>
            <p:cNvGrpSpPr/>
            <p:nvPr/>
          </p:nvGrpSpPr>
          <p:grpSpPr>
            <a:xfrm>
              <a:off x="6645964" y="2166104"/>
              <a:ext cx="5038842" cy="4403335"/>
              <a:chOff x="895350" y="1268395"/>
              <a:chExt cx="3752850" cy="5076825"/>
            </a:xfrm>
          </p:grpSpPr>
          <p:cxnSp>
            <p:nvCxnSpPr>
              <p:cNvPr id="34" name="직선 연결선 7">
                <a:extLst>
                  <a:ext uri="{FF2B5EF4-FFF2-40B4-BE49-F238E27FC236}">
                    <a16:creationId xmlns:a16="http://schemas.microsoft.com/office/drawing/2014/main" id="{B0F648C2-F5D3-981C-B22C-B985503E63B1}"/>
                  </a:ext>
                </a:extLst>
              </p:cNvPr>
              <p:cNvCxnSpPr/>
              <p:nvPr/>
            </p:nvCxnSpPr>
            <p:spPr>
              <a:xfrm>
                <a:off x="895350" y="1268395"/>
                <a:ext cx="3752850" cy="0"/>
              </a:xfrm>
              <a:prstGeom prst="line">
                <a:avLst/>
              </a:prstGeom>
              <a:ln w="19050">
                <a:solidFill>
                  <a:srgbClr val="4E4E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8">
                <a:extLst>
                  <a:ext uri="{FF2B5EF4-FFF2-40B4-BE49-F238E27FC236}">
                    <a16:creationId xmlns:a16="http://schemas.microsoft.com/office/drawing/2014/main" id="{F512FA5F-AC34-6889-9BE3-7FBA9BA8A065}"/>
                  </a:ext>
                </a:extLst>
              </p:cNvPr>
              <p:cNvCxnSpPr/>
              <p:nvPr/>
            </p:nvCxnSpPr>
            <p:spPr>
              <a:xfrm>
                <a:off x="895350" y="6345220"/>
                <a:ext cx="3752850" cy="0"/>
              </a:xfrm>
              <a:prstGeom prst="line">
                <a:avLst/>
              </a:prstGeom>
              <a:ln w="19050">
                <a:solidFill>
                  <a:srgbClr val="4E4E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말풍선: 타원형 2">
            <a:extLst>
              <a:ext uri="{FF2B5EF4-FFF2-40B4-BE49-F238E27FC236}">
                <a16:creationId xmlns:a16="http://schemas.microsoft.com/office/drawing/2014/main" id="{E972F9FD-9941-4E6F-C372-B9A3D71094EF}"/>
              </a:ext>
            </a:extLst>
          </p:cNvPr>
          <p:cNvSpPr/>
          <p:nvPr/>
        </p:nvSpPr>
        <p:spPr>
          <a:xfrm rot="2083476">
            <a:off x="685400" y="3453923"/>
            <a:ext cx="299243" cy="299241"/>
          </a:xfrm>
          <a:prstGeom prst="wedgeEllipseCallout">
            <a:avLst>
              <a:gd name="adj1" fmla="val 67301"/>
              <a:gd name="adj2" fmla="val -266"/>
            </a:avLst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90983-D532-31E6-DC95-F6038A1C3EED}"/>
              </a:ext>
            </a:extLst>
          </p:cNvPr>
          <p:cNvSpPr txBox="1"/>
          <p:nvPr/>
        </p:nvSpPr>
        <p:spPr>
          <a:xfrm>
            <a:off x="1014020" y="3518637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4385F4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기대 효과</a:t>
            </a:r>
            <a:endParaRPr kumimoji="1" lang="en-US" altLang="en-US" sz="1400" b="1" dirty="0">
              <a:solidFill>
                <a:srgbClr val="4385F4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C04F2-FE95-5DB4-6A47-23FE0011AA90}"/>
              </a:ext>
            </a:extLst>
          </p:cNvPr>
          <p:cNvSpPr txBox="1"/>
          <p:nvPr/>
        </p:nvSpPr>
        <p:spPr>
          <a:xfrm>
            <a:off x="752522" y="4115198"/>
            <a:ext cx="4246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자동 </a:t>
            </a:r>
            <a:r>
              <a:rPr kumimoji="1" lang="ko-KR" altLang="en-US" sz="1400" dirty="0" err="1">
                <a:latin typeface="Pretendard Medium" panose="02000503000000020004" pitchFamily="2" charset="-127"/>
                <a:ea typeface="Pretendard Medium" panose="02000503000000020004" pitchFamily="2" charset="-127"/>
              </a:rPr>
              <a:t>차수판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 설치로 기존에 있던 수동식 차수판의 불편함 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(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보관공간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, 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인력</a:t>
            </a:r>
            <a:r>
              <a:rPr kumimoji="1" lang="en-US" altLang="ko-KR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)</a:t>
            </a:r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을 없애고 안전성을 향상 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</a:endParaRPr>
          </a:p>
          <a:p>
            <a:r>
              <a:rPr kumimoji="1" lang="ko-KR" altLang="en-US" sz="1400" dirty="0">
                <a:latin typeface="Pretendard Medium" panose="02000503000000020004" pitchFamily="2" charset="-127"/>
                <a:ea typeface="Pretendard Medium" panose="02000503000000020004" pitchFamily="2" charset="-127"/>
              </a:rPr>
              <a:t>실시간 채팅 기능 제공 및 차량 별 예약기능 제공으로 주차 문화의 선진화 가능</a:t>
            </a:r>
            <a:endParaRPr kumimoji="1" lang="en-US" altLang="ko-KR" sz="1400" dirty="0">
              <a:latin typeface="Pretendard Medium" panose="02000503000000020004" pitchFamily="2" charset="-127"/>
              <a:ea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8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>
            <a:extLst>
              <a:ext uri="{FF2B5EF4-FFF2-40B4-BE49-F238E27FC236}">
                <a16:creationId xmlns:a16="http://schemas.microsoft.com/office/drawing/2014/main" id="{94A17F9F-8714-9CC1-D8F2-D5CD87AA6C8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5486400" h="7980897">
                <a:moveTo>
                  <a:pt x="0" y="0"/>
                </a:moveTo>
                <a:lnTo>
                  <a:pt x="5486400" y="0"/>
                </a:lnTo>
                <a:lnTo>
                  <a:pt x="5486400" y="7980897"/>
                </a:lnTo>
                <a:lnTo>
                  <a:pt x="0" y="7980897"/>
                </a:lnTo>
                <a:lnTo>
                  <a:pt x="0" y="0"/>
                </a:lnTo>
                <a:close/>
              </a:path>
            </a:pathLst>
          </a:custGeom>
          <a:solidFill>
            <a:srgbClr val="FFFEF2"/>
          </a:solidFill>
        </p:spPr>
        <p:txBody>
          <a:bodyPr/>
          <a:lstStyle/>
          <a:p>
            <a:endParaRPr lang="ko-KR" altLang="en-US" sz="600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A846100-6DD4-47E9-2F9B-AB74B5180BB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812800" h="2976105">
                <a:moveTo>
                  <a:pt x="0" y="0"/>
                </a:moveTo>
                <a:lnTo>
                  <a:pt x="812800" y="0"/>
                </a:lnTo>
                <a:lnTo>
                  <a:pt x="812800" y="2976105"/>
                </a:lnTo>
                <a:lnTo>
                  <a:pt x="0" y="2976105"/>
                </a:lnTo>
                <a:close/>
              </a:path>
            </a:pathLst>
          </a:custGeom>
          <a:solidFill>
            <a:srgbClr val="3284C8"/>
          </a:solidFill>
        </p:spPr>
        <p:txBody>
          <a:bodyPr/>
          <a:lstStyle/>
          <a:p>
            <a:endParaRPr lang="ko-KR" altLang="en-US" sz="600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361C796-B411-3AFB-9FAC-DF13B77FE18E}"/>
              </a:ext>
            </a:extLst>
          </p:cNvPr>
          <p:cNvSpPr txBox="1"/>
          <p:nvPr/>
        </p:nvSpPr>
        <p:spPr>
          <a:xfrm>
            <a:off x="0" y="-43899"/>
            <a:ext cx="12192000" cy="6901899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907"/>
              </a:lnSpc>
            </a:pPr>
            <a:endParaRPr sz="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527C31-14DE-7F32-F7C7-DA125E7F418A}"/>
              </a:ext>
            </a:extLst>
          </p:cNvPr>
          <p:cNvSpPr/>
          <p:nvPr/>
        </p:nvSpPr>
        <p:spPr>
          <a:xfrm>
            <a:off x="3048000" y="1600200"/>
            <a:ext cx="6096000" cy="3448522"/>
          </a:xfrm>
          <a:prstGeom prst="rect">
            <a:avLst/>
          </a:prstGeom>
          <a:noFill/>
          <a:ln w="76200">
            <a:solidFill>
              <a:srgbClr val="FFF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55BF7-55C4-095B-99C9-82C4D2AD1FB9}"/>
              </a:ext>
            </a:extLst>
          </p:cNvPr>
          <p:cNvSpPr txBox="1"/>
          <p:nvPr/>
        </p:nvSpPr>
        <p:spPr>
          <a:xfrm>
            <a:off x="4148191" y="1883556"/>
            <a:ext cx="38956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6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Thank</a:t>
            </a:r>
          </a:p>
          <a:p>
            <a:pPr algn="ctr"/>
            <a:r>
              <a:rPr kumimoji="1" lang="en-US" altLang="ko-Kore-KR" sz="96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You</a:t>
            </a:r>
            <a:endParaRPr kumimoji="1" lang="ko-Kore-KR" altLang="en-US" sz="9600" b="1" dirty="0">
              <a:solidFill>
                <a:schemeClr val="bg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3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A7E4FB-65D1-D97E-C808-6E364B028D08}"/>
              </a:ext>
            </a:extLst>
          </p:cNvPr>
          <p:cNvSpPr/>
          <p:nvPr/>
        </p:nvSpPr>
        <p:spPr>
          <a:xfrm>
            <a:off x="758432" y="-2"/>
            <a:ext cx="11433568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2F1B7-1F9B-BC0E-9460-31A69116AA00}"/>
              </a:ext>
            </a:extLst>
          </p:cNvPr>
          <p:cNvSpPr/>
          <p:nvPr/>
        </p:nvSpPr>
        <p:spPr>
          <a:xfrm>
            <a:off x="0" y="0"/>
            <a:ext cx="765544" cy="986741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1300" b="1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  <a:p>
            <a:pPr lvl="0"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</a:rPr>
              <a:t>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DA694-9548-C277-276D-5C180D900FC3}"/>
              </a:ext>
            </a:extLst>
          </p:cNvPr>
          <p:cNvSpPr txBox="1"/>
          <p:nvPr/>
        </p:nvSpPr>
        <p:spPr>
          <a:xfrm>
            <a:off x="1036634" y="230243"/>
            <a:ext cx="57866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서론</a:t>
            </a:r>
            <a:endParaRPr lang="en-US" altLang="ko-KR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>
              <a:defRPr/>
            </a:pPr>
            <a:r>
              <a:rPr lang="ko-KR" altLang="en-US" sz="2600" b="1" spc="-15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제안배경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55BF31-025A-3D4E-734D-AA78A282A02D}"/>
              </a:ext>
            </a:extLst>
          </p:cNvPr>
          <p:cNvSpPr/>
          <p:nvPr/>
        </p:nvSpPr>
        <p:spPr>
          <a:xfrm>
            <a:off x="904691" y="498813"/>
            <a:ext cx="123234" cy="331940"/>
          </a:xfrm>
          <a:prstGeom prst="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1DC3B6-6DA9-F24B-7D15-3A90DF0F139C}"/>
              </a:ext>
            </a:extLst>
          </p:cNvPr>
          <p:cNvCxnSpPr/>
          <p:nvPr/>
        </p:nvCxnSpPr>
        <p:spPr>
          <a:xfrm>
            <a:off x="925122" y="980184"/>
            <a:ext cx="11036506" cy="0"/>
          </a:xfrm>
          <a:prstGeom prst="line">
            <a:avLst/>
          </a:prstGeom>
          <a:ln>
            <a:solidFill>
              <a:srgbClr val="1C4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2022년8월31일 - 서울시 강우량과 피해특성은? | 서울연구원">
            <a:extLst>
              <a:ext uri="{FF2B5EF4-FFF2-40B4-BE49-F238E27FC236}">
                <a16:creationId xmlns:a16="http://schemas.microsoft.com/office/drawing/2014/main" id="{CAFE161A-35F0-2453-3E82-3CFE7B692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5"/>
          <a:stretch/>
        </p:blipFill>
        <p:spPr bwMode="auto">
          <a:xfrm>
            <a:off x="359364" y="2248252"/>
            <a:ext cx="5293672" cy="304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CD38E-F3D8-6D9F-849D-2AF4547C08BB}"/>
              </a:ext>
            </a:extLst>
          </p:cNvPr>
          <p:cNvSpPr txBox="1"/>
          <p:nvPr/>
        </p:nvSpPr>
        <p:spPr>
          <a:xfrm>
            <a:off x="2319212" y="1307242"/>
            <a:ext cx="771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지하주차장은 도심지나 상업시설 등 혼잡한 지역에 주차문제 해결을 위해 중요한 시설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6A908-1539-16C4-3EE6-4B1F67973DA1}"/>
              </a:ext>
            </a:extLst>
          </p:cNvPr>
          <p:cNvSpPr txBox="1"/>
          <p:nvPr/>
        </p:nvSpPr>
        <p:spPr>
          <a:xfrm>
            <a:off x="6823258" y="2318582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3284C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장마철</a:t>
            </a:r>
            <a:r>
              <a:rPr kumimoji="1" lang="en-US" altLang="ko-KR" sz="2400" b="1" dirty="0">
                <a:solidFill>
                  <a:srgbClr val="3284C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400" b="1" dirty="0">
                <a:solidFill>
                  <a:srgbClr val="3284C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폭우 </a:t>
            </a:r>
            <a:r>
              <a:rPr kumimoji="1" lang="en-US" altLang="ko-KR" sz="2400" b="1" dirty="0">
                <a:solidFill>
                  <a:srgbClr val="3284C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2400" b="1" dirty="0">
                <a:solidFill>
                  <a:srgbClr val="3284C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침수피해 발생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95AAF-8686-F4EB-B8D0-71FA567467C8}"/>
              </a:ext>
            </a:extLst>
          </p:cNvPr>
          <p:cNvSpPr/>
          <p:nvPr/>
        </p:nvSpPr>
        <p:spPr>
          <a:xfrm>
            <a:off x="0" y="6671134"/>
            <a:ext cx="12192000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1912A-F047-0784-AD16-EAC3C478B8A3}"/>
              </a:ext>
            </a:extLst>
          </p:cNvPr>
          <p:cNvSpPr txBox="1"/>
          <p:nvPr/>
        </p:nvSpPr>
        <p:spPr>
          <a:xfrm>
            <a:off x="6629400" y="6654508"/>
            <a:ext cx="5633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1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Real-time-communicable Reservation app for parking 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BD8C7-E7EF-A580-F308-C5BBB479C901}"/>
              </a:ext>
            </a:extLst>
          </p:cNvPr>
          <p:cNvSpPr txBox="1"/>
          <p:nvPr/>
        </p:nvSpPr>
        <p:spPr>
          <a:xfrm>
            <a:off x="5071707" y="5586667"/>
            <a:ext cx="6631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 dirty="0">
                <a:solidFill>
                  <a:srgbClr val="3284C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침수로 인한 지하주차장의 피해를 방지하고 주차 질서 확립을 위한</a:t>
            </a:r>
            <a:endParaRPr kumimoji="1" lang="en-US" altLang="ko-KR" sz="2000" b="1" dirty="0">
              <a:solidFill>
                <a:srgbClr val="3284C8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kumimoji="1" lang="ko-KR" altLang="en-US" sz="2000" b="1" dirty="0">
                <a:solidFill>
                  <a:srgbClr val="3284C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효과적인 시스템 구축이 필요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749566-032A-2CA9-AFAB-0D32067064E3}"/>
              </a:ext>
            </a:extLst>
          </p:cNvPr>
          <p:cNvSpPr/>
          <p:nvPr/>
        </p:nvSpPr>
        <p:spPr>
          <a:xfrm>
            <a:off x="7086600" y="3197876"/>
            <a:ext cx="1775792" cy="17757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800" b="1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금전적 피해</a:t>
            </a:r>
            <a:endParaRPr kumimoji="1" lang="ko-Kore-KR" altLang="en-US" sz="1800" b="1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B681BCA-DCDB-5814-3BC0-382D69704504}"/>
              </a:ext>
            </a:extLst>
          </p:cNvPr>
          <p:cNvSpPr/>
          <p:nvPr/>
        </p:nvSpPr>
        <p:spPr>
          <a:xfrm>
            <a:off x="8587408" y="3192669"/>
            <a:ext cx="1775792" cy="177579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800" b="1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인명 피해</a:t>
            </a:r>
            <a:endParaRPr kumimoji="1" lang="en-US" altLang="ko-Kore-KR" sz="1800" b="1" dirty="0">
              <a:solidFill>
                <a:schemeClr val="tx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14213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A7E4FB-65D1-D97E-C808-6E364B028D08}"/>
              </a:ext>
            </a:extLst>
          </p:cNvPr>
          <p:cNvSpPr/>
          <p:nvPr/>
        </p:nvSpPr>
        <p:spPr>
          <a:xfrm>
            <a:off x="758432" y="-2"/>
            <a:ext cx="11433568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2F1B7-1F9B-BC0E-9460-31A69116AA00}"/>
              </a:ext>
            </a:extLst>
          </p:cNvPr>
          <p:cNvSpPr/>
          <p:nvPr/>
        </p:nvSpPr>
        <p:spPr>
          <a:xfrm>
            <a:off x="0" y="0"/>
            <a:ext cx="765544" cy="986741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1300" b="1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  <a:p>
            <a:pPr lvl="0"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</a:rPr>
              <a:t>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DA694-9548-C277-276D-5C180D900FC3}"/>
              </a:ext>
            </a:extLst>
          </p:cNvPr>
          <p:cNvSpPr txBox="1"/>
          <p:nvPr/>
        </p:nvSpPr>
        <p:spPr>
          <a:xfrm>
            <a:off x="1036634" y="230243"/>
            <a:ext cx="57866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본론</a:t>
            </a:r>
            <a:endParaRPr lang="en-US" altLang="ko-KR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>
              <a:defRPr/>
            </a:pPr>
            <a:r>
              <a:rPr lang="ko-KR" altLang="en-US" sz="2600" b="1" spc="-15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아이디어 구현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55BF31-025A-3D4E-734D-AA78A282A02D}"/>
              </a:ext>
            </a:extLst>
          </p:cNvPr>
          <p:cNvSpPr/>
          <p:nvPr/>
        </p:nvSpPr>
        <p:spPr>
          <a:xfrm>
            <a:off x="904691" y="498813"/>
            <a:ext cx="123234" cy="331940"/>
          </a:xfrm>
          <a:prstGeom prst="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1DC3B6-6DA9-F24B-7D15-3A90DF0F139C}"/>
              </a:ext>
            </a:extLst>
          </p:cNvPr>
          <p:cNvCxnSpPr/>
          <p:nvPr/>
        </p:nvCxnSpPr>
        <p:spPr>
          <a:xfrm>
            <a:off x="925122" y="980184"/>
            <a:ext cx="11036506" cy="0"/>
          </a:xfrm>
          <a:prstGeom prst="line">
            <a:avLst/>
          </a:prstGeom>
          <a:ln>
            <a:solidFill>
              <a:srgbClr val="1C4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95AAF-8686-F4EB-B8D0-71FA567467C8}"/>
              </a:ext>
            </a:extLst>
          </p:cNvPr>
          <p:cNvSpPr/>
          <p:nvPr/>
        </p:nvSpPr>
        <p:spPr>
          <a:xfrm>
            <a:off x="0" y="6671134"/>
            <a:ext cx="12192000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1912A-F047-0784-AD16-EAC3C478B8A3}"/>
              </a:ext>
            </a:extLst>
          </p:cNvPr>
          <p:cNvSpPr txBox="1"/>
          <p:nvPr/>
        </p:nvSpPr>
        <p:spPr>
          <a:xfrm>
            <a:off x="6629400" y="6654508"/>
            <a:ext cx="5633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1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Real-time-communicable Reservation app for parking lot</a:t>
            </a:r>
          </a:p>
        </p:txBody>
      </p:sp>
      <p:pic>
        <p:nvPicPr>
          <p:cNvPr id="1028" name="Picture 4" descr="Iphonex, X, 아이오 넥스 일러스트 PNG, Iphonex 모형 이미지 벡터, PSD 파일 - Pngtree | 프레임 템플릿,  Apple 제품, 사진 수정">
            <a:extLst>
              <a:ext uri="{FF2B5EF4-FFF2-40B4-BE49-F238E27FC236}">
                <a16:creationId xmlns:a16="http://schemas.microsoft.com/office/drawing/2014/main" id="{9616C225-8D0C-7495-C72C-AD0460AB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0" y="1644560"/>
            <a:ext cx="2209800" cy="4413469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1">
            <a:extLst>
              <a:ext uri="{FF2B5EF4-FFF2-40B4-BE49-F238E27FC236}">
                <a16:creationId xmlns:a16="http://schemas.microsoft.com/office/drawing/2014/main" id="{EDB6EEA9-D219-DBF0-EB07-9DF390EA9420}"/>
              </a:ext>
            </a:extLst>
          </p:cNvPr>
          <p:cNvSpPr/>
          <p:nvPr/>
        </p:nvSpPr>
        <p:spPr>
          <a:xfrm>
            <a:off x="5203194" y="1514982"/>
            <a:ext cx="3240127" cy="308993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 현황</a:t>
            </a:r>
          </a:p>
        </p:txBody>
      </p:sp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0" y="19050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985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A7E4FB-65D1-D97E-C808-6E364B028D08}"/>
              </a:ext>
            </a:extLst>
          </p:cNvPr>
          <p:cNvSpPr/>
          <p:nvPr/>
        </p:nvSpPr>
        <p:spPr>
          <a:xfrm>
            <a:off x="758432" y="-2"/>
            <a:ext cx="11433568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2F1B7-1F9B-BC0E-9460-31A69116AA00}"/>
              </a:ext>
            </a:extLst>
          </p:cNvPr>
          <p:cNvSpPr/>
          <p:nvPr/>
        </p:nvSpPr>
        <p:spPr>
          <a:xfrm>
            <a:off x="0" y="0"/>
            <a:ext cx="765544" cy="986741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1300" b="1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  <a:p>
            <a:pPr lvl="0"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</a:rPr>
              <a:t>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DA694-9548-C277-276D-5C180D900FC3}"/>
              </a:ext>
            </a:extLst>
          </p:cNvPr>
          <p:cNvSpPr txBox="1"/>
          <p:nvPr/>
        </p:nvSpPr>
        <p:spPr>
          <a:xfrm>
            <a:off x="1036634" y="230243"/>
            <a:ext cx="57866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본론</a:t>
            </a:r>
            <a:endParaRPr lang="en-US" altLang="ko-KR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>
              <a:defRPr/>
            </a:pPr>
            <a:r>
              <a:rPr lang="ko-KR" altLang="en-US" sz="2600" b="1" spc="-15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아이디어 구현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55BF31-025A-3D4E-734D-AA78A282A02D}"/>
              </a:ext>
            </a:extLst>
          </p:cNvPr>
          <p:cNvSpPr/>
          <p:nvPr/>
        </p:nvSpPr>
        <p:spPr>
          <a:xfrm>
            <a:off x="904691" y="498813"/>
            <a:ext cx="123234" cy="331940"/>
          </a:xfrm>
          <a:prstGeom prst="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1DC3B6-6DA9-F24B-7D15-3A90DF0F139C}"/>
              </a:ext>
            </a:extLst>
          </p:cNvPr>
          <p:cNvCxnSpPr/>
          <p:nvPr/>
        </p:nvCxnSpPr>
        <p:spPr>
          <a:xfrm>
            <a:off x="925122" y="980184"/>
            <a:ext cx="11036506" cy="0"/>
          </a:xfrm>
          <a:prstGeom prst="line">
            <a:avLst/>
          </a:prstGeom>
          <a:ln>
            <a:solidFill>
              <a:srgbClr val="1C4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95AAF-8686-F4EB-B8D0-71FA567467C8}"/>
              </a:ext>
            </a:extLst>
          </p:cNvPr>
          <p:cNvSpPr/>
          <p:nvPr/>
        </p:nvSpPr>
        <p:spPr>
          <a:xfrm>
            <a:off x="0" y="6671134"/>
            <a:ext cx="12192000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1912A-F047-0784-AD16-EAC3C478B8A3}"/>
              </a:ext>
            </a:extLst>
          </p:cNvPr>
          <p:cNvSpPr txBox="1"/>
          <p:nvPr/>
        </p:nvSpPr>
        <p:spPr>
          <a:xfrm>
            <a:off x="6629400" y="6654508"/>
            <a:ext cx="5633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1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Real-time-communicable Reservation app for parking lot</a:t>
            </a:r>
          </a:p>
        </p:txBody>
      </p:sp>
      <p:pic>
        <p:nvPicPr>
          <p:cNvPr id="1028" name="Picture 4" descr="Iphonex, X, 아이오 넥스 일러스트 PNG, Iphonex 모형 이미지 벡터, PSD 파일 - Pngtree | 프레임 템플릿,  Apple 제품, 사진 수정">
            <a:extLst>
              <a:ext uri="{FF2B5EF4-FFF2-40B4-BE49-F238E27FC236}">
                <a16:creationId xmlns:a16="http://schemas.microsoft.com/office/drawing/2014/main" id="{9616C225-8D0C-7495-C72C-AD0460AB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0" y="1644560"/>
            <a:ext cx="2209800" cy="4413469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21">
            <a:extLst>
              <a:ext uri="{FF2B5EF4-FFF2-40B4-BE49-F238E27FC236}">
                <a16:creationId xmlns:a16="http://schemas.microsoft.com/office/drawing/2014/main" id="{B8D6E6D8-4C7D-09C4-1C85-62261A0C081E}"/>
              </a:ext>
            </a:extLst>
          </p:cNvPr>
          <p:cNvSpPr/>
          <p:nvPr/>
        </p:nvSpPr>
        <p:spPr>
          <a:xfrm>
            <a:off x="5203194" y="1514982"/>
            <a:ext cx="3240127" cy="308993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실시간 채팅</a:t>
            </a:r>
          </a:p>
        </p:txBody>
      </p:sp>
      <p:pic>
        <p:nvPicPr>
          <p:cNvPr id="1040" name="그림 1039" descr="텍스트, 스크린샷, 폰트, 라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0" y="2037039"/>
            <a:ext cx="7514973" cy="37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D7F7910-5D6C-43A6-B6C8-431224197B44}"/>
              </a:ext>
            </a:extLst>
          </p:cNvPr>
          <p:cNvGrpSpPr/>
          <p:nvPr/>
        </p:nvGrpSpPr>
        <p:grpSpPr>
          <a:xfrm>
            <a:off x="3086100" y="2087218"/>
            <a:ext cx="6019800" cy="4389782"/>
            <a:chOff x="3045795" y="2168380"/>
            <a:chExt cx="6100409" cy="38234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C02A01-3E64-E814-326B-97FFEE642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5795" y="2168380"/>
              <a:ext cx="6100409" cy="38234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A83BC0-76F0-097F-F119-89F12A656E63}"/>
                </a:ext>
              </a:extLst>
            </p:cNvPr>
            <p:cNvSpPr txBox="1"/>
            <p:nvPr/>
          </p:nvSpPr>
          <p:spPr>
            <a:xfrm>
              <a:off x="8128991" y="3961833"/>
              <a:ext cx="392373" cy="348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  <a:effectLst/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①</a:t>
              </a:r>
              <a:r>
                <a:rPr lang="ko-KR" altLang="en-US" sz="2000" b="1" dirty="0">
                  <a:solidFill>
                    <a:srgbClr val="FF0000"/>
                  </a:solidFill>
                  <a:effectLst/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</a:t>
              </a:r>
              <a:endParaRPr lang="ko-KR" altLang="en-US" sz="2000" b="1" dirty="0">
                <a:solidFill>
                  <a:srgbClr val="FF0000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10C2A9-2382-05B5-41BC-ECCCB17F804E}"/>
                </a:ext>
              </a:extLst>
            </p:cNvPr>
            <p:cNvSpPr txBox="1"/>
            <p:nvPr/>
          </p:nvSpPr>
          <p:spPr>
            <a:xfrm>
              <a:off x="8128991" y="2911920"/>
              <a:ext cx="392373" cy="348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  <a:effectLst/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②</a:t>
              </a:r>
              <a:endParaRPr lang="ko-KR" altLang="en-US" sz="2000" b="1" dirty="0">
                <a:solidFill>
                  <a:schemeClr val="accent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80E6E-D702-9A1A-80B8-02CC10D892BA}"/>
                </a:ext>
              </a:extLst>
            </p:cNvPr>
            <p:cNvSpPr txBox="1"/>
            <p:nvPr/>
          </p:nvSpPr>
          <p:spPr>
            <a:xfrm>
              <a:off x="4062754" y="3282242"/>
              <a:ext cx="392373" cy="348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  <a:effectLst/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③</a:t>
              </a:r>
              <a:endParaRPr lang="ko-KR" altLang="en-US" sz="2000" b="1" dirty="0">
                <a:solidFill>
                  <a:schemeClr val="accent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E15A47-AF72-B524-9A05-FB5714435B60}"/>
                </a:ext>
              </a:extLst>
            </p:cNvPr>
            <p:cNvSpPr txBox="1"/>
            <p:nvPr/>
          </p:nvSpPr>
          <p:spPr>
            <a:xfrm>
              <a:off x="7350154" y="3115343"/>
              <a:ext cx="3923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ko-KR" altLang="en-US" sz="2000" b="1" dirty="0">
                <a:solidFill>
                  <a:srgbClr val="FF0000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A7E4FB-65D1-D97E-C808-6E364B028D08}"/>
              </a:ext>
            </a:extLst>
          </p:cNvPr>
          <p:cNvSpPr/>
          <p:nvPr/>
        </p:nvSpPr>
        <p:spPr>
          <a:xfrm>
            <a:off x="758432" y="-2"/>
            <a:ext cx="11433568" cy="200935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82F1B7-1F9B-BC0E-9460-31A69116AA00}"/>
              </a:ext>
            </a:extLst>
          </p:cNvPr>
          <p:cNvSpPr/>
          <p:nvPr/>
        </p:nvSpPr>
        <p:spPr>
          <a:xfrm>
            <a:off x="0" y="0"/>
            <a:ext cx="765544" cy="986741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1300" b="1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  <a:p>
            <a:pPr lvl="0" algn="ctr" latinLnBrk="1"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</a:rPr>
              <a:t>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DA694-9548-C277-276D-5C180D900FC3}"/>
              </a:ext>
            </a:extLst>
          </p:cNvPr>
          <p:cNvSpPr txBox="1"/>
          <p:nvPr/>
        </p:nvSpPr>
        <p:spPr>
          <a:xfrm>
            <a:off x="1036634" y="230243"/>
            <a:ext cx="57866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본론</a:t>
            </a:r>
            <a:endParaRPr lang="en-US" altLang="ko-KR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>
              <a:defRPr/>
            </a:pPr>
            <a:r>
              <a:rPr lang="ko-KR" altLang="en-US" sz="2600" b="1" spc="-15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설계 디자인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55BF31-025A-3D4E-734D-AA78A282A02D}"/>
              </a:ext>
            </a:extLst>
          </p:cNvPr>
          <p:cNvSpPr/>
          <p:nvPr/>
        </p:nvSpPr>
        <p:spPr>
          <a:xfrm>
            <a:off x="904691" y="498813"/>
            <a:ext cx="123234" cy="331940"/>
          </a:xfrm>
          <a:prstGeom prst="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 dirty="0">
              <a:latin typeface="Pretendard SemiBold" panose="02000503000000020004" pitchFamily="2" charset="-127"/>
              <a:ea typeface="Pretendard SemiBold" panose="020005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1DC3B6-6DA9-F24B-7D15-3A90DF0F139C}"/>
              </a:ext>
            </a:extLst>
          </p:cNvPr>
          <p:cNvCxnSpPr/>
          <p:nvPr/>
        </p:nvCxnSpPr>
        <p:spPr>
          <a:xfrm>
            <a:off x="925122" y="980184"/>
            <a:ext cx="11036506" cy="0"/>
          </a:xfrm>
          <a:prstGeom prst="line">
            <a:avLst/>
          </a:prstGeom>
          <a:ln>
            <a:solidFill>
              <a:srgbClr val="1C4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795AAF-8686-F4EB-B8D0-71FA567467C8}"/>
              </a:ext>
            </a:extLst>
          </p:cNvPr>
          <p:cNvSpPr/>
          <p:nvPr/>
        </p:nvSpPr>
        <p:spPr>
          <a:xfrm>
            <a:off x="0" y="6643342"/>
            <a:ext cx="12192000" cy="228728"/>
          </a:xfrm>
          <a:prstGeom prst="rect">
            <a:avLst/>
          </a:prstGeom>
          <a:solidFill>
            <a:srgbClr val="1C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1912A-F047-0784-AD16-EAC3C478B8A3}"/>
              </a:ext>
            </a:extLst>
          </p:cNvPr>
          <p:cNvSpPr txBox="1"/>
          <p:nvPr/>
        </p:nvSpPr>
        <p:spPr>
          <a:xfrm>
            <a:off x="6629400" y="6654508"/>
            <a:ext cx="5633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1"/>
            <a:r>
              <a:rPr lang="en-US" altLang="ko-KR" sz="1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Real-time-communicable Reservation app for parking lot</a:t>
            </a:r>
          </a:p>
        </p:txBody>
      </p:sp>
      <p:sp>
        <p:nvSpPr>
          <p:cNvPr id="25" name="사각형: 둥근 모서리 21">
            <a:extLst>
              <a:ext uri="{FF2B5EF4-FFF2-40B4-BE49-F238E27FC236}">
                <a16:creationId xmlns:a16="http://schemas.microsoft.com/office/drawing/2014/main" id="{AAD88E9B-EBF8-8A08-5C97-457C5D6979E1}"/>
              </a:ext>
            </a:extLst>
          </p:cNvPr>
          <p:cNvSpPr/>
          <p:nvPr/>
        </p:nvSpPr>
        <p:spPr>
          <a:xfrm>
            <a:off x="4072295" y="1262385"/>
            <a:ext cx="4341628" cy="401824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스마트 주차장 외부설계 디자인</a:t>
            </a:r>
          </a:p>
        </p:txBody>
      </p:sp>
      <p:pic>
        <p:nvPicPr>
          <p:cNvPr id="33" name="Picture 2" descr="SquadPixel Esp-32 Wifi, Bluetooth, Dual Core Chip Development Board  (ESP-WROOM-32) : Amazon.in: Computers &amp; Accessories">
            <a:extLst>
              <a:ext uri="{FF2B5EF4-FFF2-40B4-BE49-F238E27FC236}">
                <a16:creationId xmlns:a16="http://schemas.microsoft.com/office/drawing/2014/main" id="{E75AF74A-A627-25E7-6676-3E36D278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619" y="3819503"/>
            <a:ext cx="1046364" cy="71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CCB93A-F075-CD01-AB6B-F229E7CCE5F2}"/>
              </a:ext>
            </a:extLst>
          </p:cNvPr>
          <p:cNvSpPr txBox="1"/>
          <p:nvPr/>
        </p:nvSpPr>
        <p:spPr>
          <a:xfrm>
            <a:off x="8295722" y="4568808"/>
            <a:ext cx="382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실시간 통신이 가능함</a:t>
            </a:r>
            <a:endParaRPr lang="en-US" altLang="ko-KR" sz="11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A5B19-5AD4-BD62-1830-8A7A292E0519}"/>
              </a:ext>
            </a:extLst>
          </p:cNvPr>
          <p:cNvSpPr txBox="1"/>
          <p:nvPr/>
        </p:nvSpPr>
        <p:spPr>
          <a:xfrm>
            <a:off x="8437924" y="3245979"/>
            <a:ext cx="398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기등록자</a:t>
            </a:r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거주자</a:t>
            </a:r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), </a:t>
            </a:r>
            <a:r>
              <a:rPr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미등록자</a:t>
            </a:r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방문자</a:t>
            </a:r>
            <a:r>
              <a:rPr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r>
              <a:rPr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 구분하기 위함</a:t>
            </a:r>
          </a:p>
        </p:txBody>
      </p:sp>
      <p:pic>
        <p:nvPicPr>
          <p:cNvPr id="42" name="Picture 8" descr="아두이노 수위 측정 센서 알아보기 : 네이버 블로그">
            <a:extLst>
              <a:ext uri="{FF2B5EF4-FFF2-40B4-BE49-F238E27FC236}">
                <a16:creationId xmlns:a16="http://schemas.microsoft.com/office/drawing/2014/main" id="{1F1F886C-80A5-2831-72FF-E0B93ECD3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2" b="23126"/>
          <a:stretch/>
        </p:blipFill>
        <p:spPr bwMode="auto">
          <a:xfrm>
            <a:off x="2261834" y="3230218"/>
            <a:ext cx="763547" cy="5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0C90D4-732F-321B-8A13-DA8A34AAA705}"/>
              </a:ext>
            </a:extLst>
          </p:cNvPr>
          <p:cNvSpPr txBox="1"/>
          <p:nvPr/>
        </p:nvSpPr>
        <p:spPr>
          <a:xfrm>
            <a:off x="18770" y="3688698"/>
            <a:ext cx="41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Tx/>
              <a:buChar char="-"/>
            </a:pPr>
            <a:r>
              <a:rPr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설정 해 놓은 일정 수위를 감지함에 따라 차수판을 작동 시킴</a:t>
            </a:r>
          </a:p>
        </p:txBody>
      </p:sp>
      <p:pic>
        <p:nvPicPr>
          <p:cNvPr id="1026" name="Picture 2" descr="아두이노 RFID 카드 리더 모듈 RC522 - 3D프린터 전문 쇼핑몰 다나온다(danaonda)">
            <a:extLst>
              <a:ext uri="{FF2B5EF4-FFF2-40B4-BE49-F238E27FC236}">
                <a16:creationId xmlns:a16="http://schemas.microsoft.com/office/drawing/2014/main" id="{71E9FAA1-E3AD-3C45-4F48-DA517FDD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86" y="2436767"/>
            <a:ext cx="833795" cy="83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7D59EE-4AC8-47A7-AED9-1C40B5F20E2E}"/>
              </a:ext>
            </a:extLst>
          </p:cNvPr>
          <p:cNvSpPr/>
          <p:nvPr/>
        </p:nvSpPr>
        <p:spPr>
          <a:xfrm>
            <a:off x="3139480" y="3430777"/>
            <a:ext cx="990600" cy="228728"/>
          </a:xfrm>
          <a:prstGeom prst="roundRect">
            <a:avLst/>
          </a:prstGeom>
          <a:solidFill>
            <a:srgbClr val="F5F5F5"/>
          </a:solidFill>
          <a:ln>
            <a:solidFill>
              <a:srgbClr val="328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6717E-1BBD-424E-824D-11F215131390}"/>
              </a:ext>
            </a:extLst>
          </p:cNvPr>
          <p:cNvSpPr txBox="1"/>
          <p:nvPr/>
        </p:nvSpPr>
        <p:spPr>
          <a:xfrm>
            <a:off x="3139480" y="3417115"/>
            <a:ext cx="10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수위조절센서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4D0607-3504-49C9-AF4A-1E8119FEF3FA}"/>
              </a:ext>
            </a:extLst>
          </p:cNvPr>
          <p:cNvSpPr/>
          <p:nvPr/>
        </p:nvSpPr>
        <p:spPr>
          <a:xfrm>
            <a:off x="8501431" y="3017251"/>
            <a:ext cx="1726280" cy="228728"/>
          </a:xfrm>
          <a:prstGeom prst="roundRect">
            <a:avLst/>
          </a:prstGeom>
          <a:solidFill>
            <a:srgbClr val="F5F5F5"/>
          </a:solidFill>
          <a:ln>
            <a:solidFill>
              <a:srgbClr val="328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97513-3464-4FDF-8785-FE5CD40A875C}"/>
              </a:ext>
            </a:extLst>
          </p:cNvPr>
          <p:cNvSpPr txBox="1"/>
          <p:nvPr/>
        </p:nvSpPr>
        <p:spPr>
          <a:xfrm>
            <a:off x="8537585" y="2999601"/>
            <a:ext cx="172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MFRC522-RFID </a:t>
            </a:r>
            <a:r>
              <a:rPr lang="ko-KR" altLang="en-US" b="1" dirty="0">
                <a:solidFill>
                  <a:schemeClr val="accent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태그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29B846F-DBCC-427E-BC11-C54414342BCF}"/>
              </a:ext>
            </a:extLst>
          </p:cNvPr>
          <p:cNvSpPr/>
          <p:nvPr/>
        </p:nvSpPr>
        <p:spPr>
          <a:xfrm>
            <a:off x="8501431" y="4214879"/>
            <a:ext cx="718769" cy="228728"/>
          </a:xfrm>
          <a:prstGeom prst="roundRect">
            <a:avLst/>
          </a:prstGeom>
          <a:solidFill>
            <a:srgbClr val="F5F5F5"/>
          </a:solidFill>
          <a:ln>
            <a:solidFill>
              <a:srgbClr val="328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4B3718-2D41-4AD6-BC46-25D237A9F729}"/>
              </a:ext>
            </a:extLst>
          </p:cNvPr>
          <p:cNvSpPr txBox="1"/>
          <p:nvPr/>
        </p:nvSpPr>
        <p:spPr>
          <a:xfrm>
            <a:off x="8485282" y="4192380"/>
            <a:ext cx="89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ESP-32</a:t>
            </a:r>
            <a:endParaRPr lang="ko-KR" altLang="en-US" b="1" dirty="0">
              <a:solidFill>
                <a:schemeClr val="accent1"/>
              </a:solidFill>
              <a:latin typeface="Pretendard" panose="020B0600000101010101" charset="-127"/>
              <a:ea typeface="Pretendard" panose="020B0600000101010101" charset="-127"/>
              <a:cs typeface="Pretendar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4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F0A3F51-E0AD-65AA-4E82-AC2C99332417}"/>
              </a:ext>
            </a:extLst>
          </p:cNvPr>
          <p:cNvCxnSpPr>
            <a:cxnSpLocks/>
          </p:cNvCxnSpPr>
          <p:nvPr/>
        </p:nvCxnSpPr>
        <p:spPr>
          <a:xfrm>
            <a:off x="3040764" y="2743200"/>
            <a:ext cx="2057400" cy="0"/>
          </a:xfrm>
          <a:prstGeom prst="line">
            <a:avLst/>
          </a:prstGeom>
          <a:ln w="25400">
            <a:solidFill>
              <a:srgbClr val="4385F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D0A2E969-C73B-D2DD-412D-0A0ECA11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1434" y="14069"/>
            <a:ext cx="4134574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B125DA-BB94-958A-AB09-1B91F825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71" r="3445" b="2180"/>
          <a:stretch>
            <a:fillRect/>
          </a:stretch>
        </p:blipFill>
        <p:spPr>
          <a:xfrm>
            <a:off x="1112025" y="2354933"/>
            <a:ext cx="2505977" cy="5301105"/>
          </a:xfrm>
          <a:custGeom>
            <a:avLst/>
            <a:gdLst>
              <a:gd name="connsiteX0" fmla="*/ 180309 w 1981200"/>
              <a:gd name="connsiteY0" fmla="*/ 0 h 4191000"/>
              <a:gd name="connsiteX1" fmla="*/ 1800891 w 1981200"/>
              <a:gd name="connsiteY1" fmla="*/ 0 h 4191000"/>
              <a:gd name="connsiteX2" fmla="*/ 1981200 w 1981200"/>
              <a:gd name="connsiteY2" fmla="*/ 180309 h 4191000"/>
              <a:gd name="connsiteX3" fmla="*/ 1981200 w 1981200"/>
              <a:gd name="connsiteY3" fmla="*/ 4010691 h 4191000"/>
              <a:gd name="connsiteX4" fmla="*/ 1800891 w 1981200"/>
              <a:gd name="connsiteY4" fmla="*/ 4191000 h 4191000"/>
              <a:gd name="connsiteX5" fmla="*/ 180309 w 1981200"/>
              <a:gd name="connsiteY5" fmla="*/ 4191000 h 4191000"/>
              <a:gd name="connsiteX6" fmla="*/ 0 w 1981200"/>
              <a:gd name="connsiteY6" fmla="*/ 4010691 h 4191000"/>
              <a:gd name="connsiteX7" fmla="*/ 0 w 1981200"/>
              <a:gd name="connsiteY7" fmla="*/ 180309 h 4191000"/>
              <a:gd name="connsiteX8" fmla="*/ 180309 w 1981200"/>
              <a:gd name="connsiteY8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200" h="4191000">
                <a:moveTo>
                  <a:pt x="180309" y="0"/>
                </a:moveTo>
                <a:lnTo>
                  <a:pt x="1800891" y="0"/>
                </a:lnTo>
                <a:cubicBezTo>
                  <a:pt x="1900473" y="0"/>
                  <a:pt x="1981200" y="80727"/>
                  <a:pt x="1981200" y="180309"/>
                </a:cubicBezTo>
                <a:lnTo>
                  <a:pt x="1981200" y="4010691"/>
                </a:lnTo>
                <a:cubicBezTo>
                  <a:pt x="1981200" y="4110273"/>
                  <a:pt x="1900473" y="4191000"/>
                  <a:pt x="1800891" y="4191000"/>
                </a:cubicBezTo>
                <a:lnTo>
                  <a:pt x="180309" y="4191000"/>
                </a:lnTo>
                <a:cubicBezTo>
                  <a:pt x="80727" y="4191000"/>
                  <a:pt x="0" y="4110273"/>
                  <a:pt x="0" y="4010691"/>
                </a:cubicBezTo>
                <a:lnTo>
                  <a:pt x="0" y="180309"/>
                </a:lnTo>
                <a:cubicBezTo>
                  <a:pt x="0" y="80727"/>
                  <a:pt x="80727" y="0"/>
                  <a:pt x="18030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사각형: 둥근 모서리 21">
            <a:extLst>
              <a:ext uri="{FF2B5EF4-FFF2-40B4-BE49-F238E27FC236}">
                <a16:creationId xmlns:a16="http://schemas.microsoft.com/office/drawing/2014/main" id="{7A5D2024-61DB-C65B-0C0F-BA45BD033540}"/>
              </a:ext>
            </a:extLst>
          </p:cNvPr>
          <p:cNvSpPr/>
          <p:nvPr/>
        </p:nvSpPr>
        <p:spPr>
          <a:xfrm>
            <a:off x="4072295" y="1549084"/>
            <a:ext cx="4341628" cy="401824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개인정보 보호와 사용자 특징이 반영된 이용자 식별</a:t>
            </a:r>
          </a:p>
        </p:txBody>
      </p:sp>
      <p:cxnSp>
        <p:nvCxnSpPr>
          <p:cNvPr id="6" name="직선 연결선 15">
            <a:extLst>
              <a:ext uri="{FF2B5EF4-FFF2-40B4-BE49-F238E27FC236}">
                <a16:creationId xmlns:a16="http://schemas.microsoft.com/office/drawing/2014/main" id="{6219AD63-CAC9-8CB3-ECBB-25071C4E31CD}"/>
              </a:ext>
            </a:extLst>
          </p:cNvPr>
          <p:cNvCxnSpPr>
            <a:cxnSpLocks/>
          </p:cNvCxnSpPr>
          <p:nvPr/>
        </p:nvCxnSpPr>
        <p:spPr>
          <a:xfrm>
            <a:off x="7426060" y="-1497939"/>
            <a:ext cx="533756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568A89-5F0F-F7A6-14DE-F4889D0BFEEB}"/>
              </a:ext>
            </a:extLst>
          </p:cNvPr>
          <p:cNvSpPr txBox="1"/>
          <p:nvPr/>
        </p:nvSpPr>
        <p:spPr>
          <a:xfrm>
            <a:off x="5257800" y="2547232"/>
            <a:ext cx="5865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계정 생성 시 사용자는 자동차의 특징을 입력</a:t>
            </a:r>
            <a:b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아이디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자동차 번호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장애 여부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전기차 여부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e-mail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아이디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 프로필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대표 프로필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비밀번호 등 저장</a:t>
            </a:r>
            <a:b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사용자의 자동차 특징과 현재 이용중인 자동차의 멀티 프로필 중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543B1-527F-B17B-E17E-04B1F029C285}"/>
              </a:ext>
            </a:extLst>
          </p:cNvPr>
          <p:cNvSpPr txBox="1"/>
          <p:nvPr/>
        </p:nvSpPr>
        <p:spPr>
          <a:xfrm>
            <a:off x="5231350" y="5068737"/>
            <a:ext cx="4639412" cy="1527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사용자의 특성에 맞는 주차장 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기능을 제공</a:t>
            </a: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개인정보 보호 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로그인 된 유저 이외의 다른 유저는 접근이 되지 않음</a:t>
            </a: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전화번호 노출로 인한 사고 예방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525BD-CA44-A06A-98BE-54F157C84F30}"/>
              </a:ext>
            </a:extLst>
          </p:cNvPr>
          <p:cNvSpPr txBox="1"/>
          <p:nvPr/>
        </p:nvSpPr>
        <p:spPr>
          <a:xfrm>
            <a:off x="4069464" y="580285"/>
            <a:ext cx="4344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Application (</a:t>
            </a:r>
            <a:r>
              <a:rPr kumimoji="1" lang="ko-Kore-KR" altLang="en-US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어플케이션</a:t>
            </a:r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)</a:t>
            </a:r>
          </a:p>
          <a:p>
            <a:pPr algn="ctr"/>
            <a:r>
              <a:rPr kumimoji="1" lang="ko-Kore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찾았다</a:t>
            </a:r>
            <a:r>
              <a:rPr kumimoji="1" lang="en-US" altLang="ko-KR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주차 관리 서비스 어플</a:t>
            </a:r>
            <a:endParaRPr kumimoji="1" lang="ko-Kore-KR" altLang="en-US" sz="2800" b="1" dirty="0">
              <a:solidFill>
                <a:srgbClr val="4385F4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A0B188-0813-0AC2-098D-B144ED1E6751}"/>
              </a:ext>
            </a:extLst>
          </p:cNvPr>
          <p:cNvGrpSpPr/>
          <p:nvPr/>
        </p:nvGrpSpPr>
        <p:grpSpPr>
          <a:xfrm>
            <a:off x="507404" y="4570321"/>
            <a:ext cx="3715217" cy="1853592"/>
            <a:chOff x="8936182" y="14068"/>
            <a:chExt cx="3715217" cy="205966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A98AF10-2F32-0032-A7A2-A3F3C9FCF7D5}"/>
                </a:ext>
              </a:extLst>
            </p:cNvPr>
            <p:cNvSpPr/>
            <p:nvPr/>
          </p:nvSpPr>
          <p:spPr>
            <a:xfrm>
              <a:off x="8936182" y="14068"/>
              <a:ext cx="3715217" cy="2059661"/>
            </a:xfrm>
            <a:prstGeom prst="rect">
              <a:avLst/>
            </a:prstGeom>
            <a:solidFill>
              <a:srgbClr val="ECF4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5940CA3-366B-F981-E5EE-BFB700C32D0D}"/>
                </a:ext>
              </a:extLst>
            </p:cNvPr>
            <p:cNvSpPr/>
            <p:nvPr/>
          </p:nvSpPr>
          <p:spPr>
            <a:xfrm>
              <a:off x="9155490" y="603725"/>
              <a:ext cx="3276600" cy="533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8C552A22-1FEE-48B4-070E-950CDFA429A5}"/>
                </a:ext>
              </a:extLst>
            </p:cNvPr>
            <p:cNvSpPr/>
            <p:nvPr/>
          </p:nvSpPr>
          <p:spPr>
            <a:xfrm>
              <a:off x="9155490" y="1289525"/>
              <a:ext cx="3276600" cy="533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249DD8-2704-A869-5D15-2C37BFDBE039}"/>
                </a:ext>
              </a:extLst>
            </p:cNvPr>
            <p:cNvSpPr txBox="1"/>
            <p:nvPr/>
          </p:nvSpPr>
          <p:spPr>
            <a:xfrm>
              <a:off x="10403298" y="130222"/>
              <a:ext cx="780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800" b="1" dirty="0">
                  <a:solidFill>
                    <a:srgbClr val="4385F4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로그인</a:t>
              </a:r>
            </a:p>
          </p:txBody>
        </p:sp>
      </p:grp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2BC7813D-27B3-7E5E-AAE4-47D1677CB2EE}"/>
              </a:ext>
            </a:extLst>
          </p:cNvPr>
          <p:cNvCxnSpPr>
            <a:cxnSpLocks/>
          </p:cNvCxnSpPr>
          <p:nvPr/>
        </p:nvCxnSpPr>
        <p:spPr>
          <a:xfrm>
            <a:off x="3122407" y="5306786"/>
            <a:ext cx="2057400" cy="0"/>
          </a:xfrm>
          <a:prstGeom prst="line">
            <a:avLst/>
          </a:prstGeom>
          <a:ln w="25400">
            <a:solidFill>
              <a:srgbClr val="4385F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87E51D1-8EEC-A31C-C47A-C1D91498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2" b="1172"/>
          <a:stretch>
            <a:fillRect/>
          </a:stretch>
        </p:blipFill>
        <p:spPr>
          <a:xfrm>
            <a:off x="3047307" y="2291820"/>
            <a:ext cx="2044312" cy="4053255"/>
          </a:xfrm>
          <a:custGeom>
            <a:avLst/>
            <a:gdLst>
              <a:gd name="connsiteX0" fmla="*/ 241863 w 2044312"/>
              <a:gd name="connsiteY0" fmla="*/ 0 h 4053255"/>
              <a:gd name="connsiteX1" fmla="*/ 1802449 w 2044312"/>
              <a:gd name="connsiteY1" fmla="*/ 0 h 4053255"/>
              <a:gd name="connsiteX2" fmla="*/ 2044312 w 2044312"/>
              <a:gd name="connsiteY2" fmla="*/ 241863 h 4053255"/>
              <a:gd name="connsiteX3" fmla="*/ 2044312 w 2044312"/>
              <a:gd name="connsiteY3" fmla="*/ 3811392 h 4053255"/>
              <a:gd name="connsiteX4" fmla="*/ 1802449 w 2044312"/>
              <a:gd name="connsiteY4" fmla="*/ 4053255 h 4053255"/>
              <a:gd name="connsiteX5" fmla="*/ 241863 w 2044312"/>
              <a:gd name="connsiteY5" fmla="*/ 4053255 h 4053255"/>
              <a:gd name="connsiteX6" fmla="*/ 0 w 2044312"/>
              <a:gd name="connsiteY6" fmla="*/ 3811392 h 4053255"/>
              <a:gd name="connsiteX7" fmla="*/ 0 w 2044312"/>
              <a:gd name="connsiteY7" fmla="*/ 241863 h 4053255"/>
              <a:gd name="connsiteX8" fmla="*/ 241863 w 2044312"/>
              <a:gd name="connsiteY8" fmla="*/ 0 h 405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312" h="4053255">
                <a:moveTo>
                  <a:pt x="241863" y="0"/>
                </a:moveTo>
                <a:lnTo>
                  <a:pt x="1802449" y="0"/>
                </a:lnTo>
                <a:cubicBezTo>
                  <a:pt x="1936026" y="0"/>
                  <a:pt x="2044312" y="108286"/>
                  <a:pt x="2044312" y="241863"/>
                </a:cubicBezTo>
                <a:lnTo>
                  <a:pt x="2044312" y="3811392"/>
                </a:lnTo>
                <a:cubicBezTo>
                  <a:pt x="2044312" y="3944969"/>
                  <a:pt x="1936026" y="4053255"/>
                  <a:pt x="1802449" y="4053255"/>
                </a:cubicBezTo>
                <a:lnTo>
                  <a:pt x="241863" y="4053255"/>
                </a:lnTo>
                <a:cubicBezTo>
                  <a:pt x="108286" y="4053255"/>
                  <a:pt x="0" y="3944969"/>
                  <a:pt x="0" y="3811392"/>
                </a:cubicBezTo>
                <a:lnTo>
                  <a:pt x="0" y="241863"/>
                </a:lnTo>
                <a:cubicBezTo>
                  <a:pt x="0" y="108286"/>
                  <a:pt x="108286" y="0"/>
                  <a:pt x="241863" y="0"/>
                </a:cubicBezTo>
                <a:close/>
              </a:path>
            </a:pathLst>
          </a:custGeom>
        </p:spPr>
      </p:pic>
      <p:sp>
        <p:nvSpPr>
          <p:cNvPr id="5" name="사각형: 둥근 모서리 21">
            <a:extLst>
              <a:ext uri="{FF2B5EF4-FFF2-40B4-BE49-F238E27FC236}">
                <a16:creationId xmlns:a16="http://schemas.microsoft.com/office/drawing/2014/main" id="{7A5D2024-61DB-C65B-0C0F-BA45BD033540}"/>
              </a:ext>
            </a:extLst>
          </p:cNvPr>
          <p:cNvSpPr/>
          <p:nvPr/>
        </p:nvSpPr>
        <p:spPr>
          <a:xfrm>
            <a:off x="4072295" y="1549084"/>
            <a:ext cx="4341628" cy="401824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이용자 특징에 따른 주차장 예약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525BD-CA44-A06A-98BE-54F157C84F30}"/>
              </a:ext>
            </a:extLst>
          </p:cNvPr>
          <p:cNvSpPr txBox="1"/>
          <p:nvPr/>
        </p:nvSpPr>
        <p:spPr>
          <a:xfrm>
            <a:off x="4069464" y="580285"/>
            <a:ext cx="4344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Application (</a:t>
            </a:r>
            <a:r>
              <a:rPr kumimoji="1" lang="ko-Kore-KR" altLang="en-US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어플케이션</a:t>
            </a:r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)</a:t>
            </a:r>
          </a:p>
          <a:p>
            <a:pPr algn="ctr"/>
            <a:r>
              <a:rPr kumimoji="1" lang="ko-Kore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찾았다</a:t>
            </a:r>
            <a:r>
              <a:rPr kumimoji="1" lang="en-US" altLang="ko-KR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주차 관리 서비스 어플</a:t>
            </a:r>
            <a:endParaRPr kumimoji="1" lang="ko-Kore-KR" altLang="en-US" sz="2800" b="1" dirty="0">
              <a:solidFill>
                <a:srgbClr val="4385F4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39877-34D2-C4C7-906B-5D28571BCCF8}"/>
              </a:ext>
            </a:extLst>
          </p:cNvPr>
          <p:cNvSpPr txBox="1"/>
          <p:nvPr/>
        </p:nvSpPr>
        <p:spPr>
          <a:xfrm>
            <a:off x="5751815" y="28573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0" b="1" dirty="0">
                <a:solidFill>
                  <a:srgbClr val="4385F4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세부내용</a:t>
            </a:r>
          </a:p>
        </p:txBody>
      </p:sp>
      <p:sp>
        <p:nvSpPr>
          <p:cNvPr id="27" name="말풍선: 타원형 2">
            <a:extLst>
              <a:ext uri="{FF2B5EF4-FFF2-40B4-BE49-F238E27FC236}">
                <a16:creationId xmlns:a16="http://schemas.microsoft.com/office/drawing/2014/main" id="{3D0B78D2-0B93-2399-D8B3-D8F2C8452883}"/>
              </a:ext>
            </a:extLst>
          </p:cNvPr>
          <p:cNvSpPr/>
          <p:nvPr/>
        </p:nvSpPr>
        <p:spPr>
          <a:xfrm rot="2083476">
            <a:off x="5421223" y="2765178"/>
            <a:ext cx="299243" cy="299241"/>
          </a:xfrm>
          <a:prstGeom prst="wedgeEllipseCallout">
            <a:avLst>
              <a:gd name="adj1" fmla="val 67301"/>
              <a:gd name="adj2" fmla="val -266"/>
            </a:avLst>
          </a:prstGeom>
          <a:solidFill>
            <a:srgbClr val="43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05D737-798A-C26A-85A8-BDB2408E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53" t="1191" r="3853" b="1191"/>
          <a:stretch>
            <a:fillRect/>
          </a:stretch>
        </p:blipFill>
        <p:spPr>
          <a:xfrm>
            <a:off x="957218" y="2286000"/>
            <a:ext cx="1897573" cy="4014096"/>
          </a:xfrm>
          <a:custGeom>
            <a:avLst/>
            <a:gdLst>
              <a:gd name="connsiteX0" fmla="*/ 180309 w 1981200"/>
              <a:gd name="connsiteY0" fmla="*/ 0 h 4191000"/>
              <a:gd name="connsiteX1" fmla="*/ 1800891 w 1981200"/>
              <a:gd name="connsiteY1" fmla="*/ 0 h 4191000"/>
              <a:gd name="connsiteX2" fmla="*/ 1981200 w 1981200"/>
              <a:gd name="connsiteY2" fmla="*/ 180309 h 4191000"/>
              <a:gd name="connsiteX3" fmla="*/ 1981200 w 1981200"/>
              <a:gd name="connsiteY3" fmla="*/ 4010691 h 4191000"/>
              <a:gd name="connsiteX4" fmla="*/ 1800891 w 1981200"/>
              <a:gd name="connsiteY4" fmla="*/ 4191000 h 4191000"/>
              <a:gd name="connsiteX5" fmla="*/ 180309 w 1981200"/>
              <a:gd name="connsiteY5" fmla="*/ 4191000 h 4191000"/>
              <a:gd name="connsiteX6" fmla="*/ 0 w 1981200"/>
              <a:gd name="connsiteY6" fmla="*/ 4010691 h 4191000"/>
              <a:gd name="connsiteX7" fmla="*/ 0 w 1981200"/>
              <a:gd name="connsiteY7" fmla="*/ 180309 h 4191000"/>
              <a:gd name="connsiteX8" fmla="*/ 180309 w 1981200"/>
              <a:gd name="connsiteY8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200" h="4191000">
                <a:moveTo>
                  <a:pt x="180309" y="0"/>
                </a:moveTo>
                <a:lnTo>
                  <a:pt x="1800891" y="0"/>
                </a:lnTo>
                <a:cubicBezTo>
                  <a:pt x="1900473" y="0"/>
                  <a:pt x="1981200" y="80727"/>
                  <a:pt x="1981200" y="180309"/>
                </a:cubicBezTo>
                <a:lnTo>
                  <a:pt x="1981200" y="4010691"/>
                </a:lnTo>
                <a:cubicBezTo>
                  <a:pt x="1981200" y="4110273"/>
                  <a:pt x="1900473" y="4191000"/>
                  <a:pt x="1800891" y="4191000"/>
                </a:cubicBezTo>
                <a:lnTo>
                  <a:pt x="180309" y="4191000"/>
                </a:lnTo>
                <a:cubicBezTo>
                  <a:pt x="80727" y="4191000"/>
                  <a:pt x="0" y="4110273"/>
                  <a:pt x="0" y="4010691"/>
                </a:cubicBezTo>
                <a:lnTo>
                  <a:pt x="0" y="180309"/>
                </a:lnTo>
                <a:cubicBezTo>
                  <a:pt x="0" y="80727"/>
                  <a:pt x="80727" y="0"/>
                  <a:pt x="180309" y="0"/>
                </a:cubicBezTo>
                <a:close/>
              </a:path>
            </a:pathLst>
          </a:cu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9E2CEA-4665-32D2-26D5-CC9D0434C2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60" b="285"/>
          <a:stretch>
            <a:fillRect/>
          </a:stretch>
        </p:blipFill>
        <p:spPr>
          <a:xfrm>
            <a:off x="957218" y="2311400"/>
            <a:ext cx="2010712" cy="3986637"/>
          </a:xfrm>
          <a:custGeom>
            <a:avLst/>
            <a:gdLst>
              <a:gd name="connsiteX0" fmla="*/ 241863 w 2044312"/>
              <a:gd name="connsiteY0" fmla="*/ 0 h 4053255"/>
              <a:gd name="connsiteX1" fmla="*/ 1802449 w 2044312"/>
              <a:gd name="connsiteY1" fmla="*/ 0 h 4053255"/>
              <a:gd name="connsiteX2" fmla="*/ 2044312 w 2044312"/>
              <a:gd name="connsiteY2" fmla="*/ 241863 h 4053255"/>
              <a:gd name="connsiteX3" fmla="*/ 2044312 w 2044312"/>
              <a:gd name="connsiteY3" fmla="*/ 3811392 h 4053255"/>
              <a:gd name="connsiteX4" fmla="*/ 1802449 w 2044312"/>
              <a:gd name="connsiteY4" fmla="*/ 4053255 h 4053255"/>
              <a:gd name="connsiteX5" fmla="*/ 241863 w 2044312"/>
              <a:gd name="connsiteY5" fmla="*/ 4053255 h 4053255"/>
              <a:gd name="connsiteX6" fmla="*/ 0 w 2044312"/>
              <a:gd name="connsiteY6" fmla="*/ 3811392 h 4053255"/>
              <a:gd name="connsiteX7" fmla="*/ 0 w 2044312"/>
              <a:gd name="connsiteY7" fmla="*/ 241863 h 4053255"/>
              <a:gd name="connsiteX8" fmla="*/ 241863 w 2044312"/>
              <a:gd name="connsiteY8" fmla="*/ 0 h 405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312" h="4053255">
                <a:moveTo>
                  <a:pt x="241863" y="0"/>
                </a:moveTo>
                <a:lnTo>
                  <a:pt x="1802449" y="0"/>
                </a:lnTo>
                <a:cubicBezTo>
                  <a:pt x="1936026" y="0"/>
                  <a:pt x="2044312" y="108286"/>
                  <a:pt x="2044312" y="241863"/>
                </a:cubicBezTo>
                <a:lnTo>
                  <a:pt x="2044312" y="3811392"/>
                </a:lnTo>
                <a:cubicBezTo>
                  <a:pt x="2044312" y="3944969"/>
                  <a:pt x="1936026" y="4053255"/>
                  <a:pt x="1802449" y="4053255"/>
                </a:cubicBezTo>
                <a:lnTo>
                  <a:pt x="241863" y="4053255"/>
                </a:lnTo>
                <a:cubicBezTo>
                  <a:pt x="108286" y="4053255"/>
                  <a:pt x="0" y="3944969"/>
                  <a:pt x="0" y="3811392"/>
                </a:cubicBezTo>
                <a:lnTo>
                  <a:pt x="0" y="241863"/>
                </a:lnTo>
                <a:cubicBezTo>
                  <a:pt x="0" y="108286"/>
                  <a:pt x="108286" y="0"/>
                  <a:pt x="241863" y="0"/>
                </a:cubicBez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27F671-C69B-A8BA-78EF-7DAE6F677150}"/>
              </a:ext>
            </a:extLst>
          </p:cNvPr>
          <p:cNvSpPr txBox="1"/>
          <p:nvPr/>
        </p:nvSpPr>
        <p:spPr>
          <a:xfrm>
            <a:off x="5562601" y="3308156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일반주차장</a:t>
            </a:r>
            <a:r>
              <a:rPr kumimoji="1"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장애인 전용 주차장</a:t>
            </a:r>
            <a:r>
              <a:rPr kumimoji="1"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전기차 전용 주차장으로 구분</a:t>
            </a:r>
            <a:endParaRPr kumimoji="1" lang="en-US" altLang="ko-Kore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054AE-05AF-98AC-0B67-5A87ABB6F5B3}"/>
              </a:ext>
            </a:extLst>
          </p:cNvPr>
          <p:cNvSpPr txBox="1"/>
          <p:nvPr/>
        </p:nvSpPr>
        <p:spPr>
          <a:xfrm>
            <a:off x="5562600" y="4800387"/>
            <a:ext cx="604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주차장과 이용자의 옵션이 일치하는 경우</a:t>
            </a:r>
            <a:r>
              <a:rPr kumimoji="1" lang="en-US" altLang="ko-Kore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주차자리를 선택하면</a:t>
            </a:r>
            <a:br>
              <a:rPr kumimoji="1" lang="en-US" altLang="ko-Kore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부재 시 남길 메모</a:t>
            </a:r>
            <a:r>
              <a:rPr kumimoji="1"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1" lang="ko-KR" altLang="en-US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작성하여 예약이 완료</a:t>
            </a:r>
            <a:endParaRPr kumimoji="1" lang="en-US" altLang="ko-Kore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60510-84C0-B742-B6B3-697F5BE2A683}"/>
              </a:ext>
            </a:extLst>
          </p:cNvPr>
          <p:cNvSpPr txBox="1"/>
          <p:nvPr/>
        </p:nvSpPr>
        <p:spPr>
          <a:xfrm>
            <a:off x="5562600" y="4029440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</a:t>
            </a:r>
            <a:r>
              <a:rPr kumimoji="1" lang="en-US" altLang="ko-Kore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전기차를 운전하고 장애인 차량이 아닌 경우</a:t>
            </a:r>
            <a:r>
              <a:rPr kumimoji="1" lang="en-US" altLang="ko-Kore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전기차 </a:t>
            </a: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공간에서만 예약이 가능</a:t>
            </a:r>
            <a:endParaRPr kumimoji="1" lang="en-US" altLang="ko-Kore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74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21">
            <a:extLst>
              <a:ext uri="{FF2B5EF4-FFF2-40B4-BE49-F238E27FC236}">
                <a16:creationId xmlns:a16="http://schemas.microsoft.com/office/drawing/2014/main" id="{7A5D2024-61DB-C65B-0C0F-BA45BD033540}"/>
              </a:ext>
            </a:extLst>
          </p:cNvPr>
          <p:cNvSpPr/>
          <p:nvPr/>
        </p:nvSpPr>
        <p:spPr>
          <a:xfrm>
            <a:off x="4072295" y="1549084"/>
            <a:ext cx="4341628" cy="401824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이용자 특징에 따른 주차장 예약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525BD-CA44-A06A-98BE-54F157C84F30}"/>
              </a:ext>
            </a:extLst>
          </p:cNvPr>
          <p:cNvSpPr txBox="1"/>
          <p:nvPr/>
        </p:nvSpPr>
        <p:spPr>
          <a:xfrm>
            <a:off x="4069464" y="580285"/>
            <a:ext cx="4344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Application (</a:t>
            </a:r>
            <a:r>
              <a:rPr kumimoji="1" lang="ko-Kore-KR" altLang="en-US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어플케이션</a:t>
            </a:r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)</a:t>
            </a:r>
          </a:p>
          <a:p>
            <a:pPr algn="ctr"/>
            <a:r>
              <a:rPr kumimoji="1" lang="ko-Kore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찾았다</a:t>
            </a:r>
            <a:r>
              <a:rPr kumimoji="1" lang="en-US" altLang="ko-KR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주차 관리 서비스 어플</a:t>
            </a:r>
            <a:endParaRPr kumimoji="1" lang="ko-Kore-KR" altLang="en-US" sz="2800" b="1" dirty="0">
              <a:solidFill>
                <a:srgbClr val="4385F4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DA1AC7-331F-06C0-7A87-F3847DE0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" t="1898" r="3154"/>
          <a:stretch>
            <a:fillRect/>
          </a:stretch>
        </p:blipFill>
        <p:spPr>
          <a:xfrm>
            <a:off x="1962330" y="3048000"/>
            <a:ext cx="1812752" cy="3738769"/>
          </a:xfrm>
          <a:custGeom>
            <a:avLst/>
            <a:gdLst>
              <a:gd name="connsiteX0" fmla="*/ 210068 w 1775570"/>
              <a:gd name="connsiteY0" fmla="*/ 0 h 3662082"/>
              <a:gd name="connsiteX1" fmla="*/ 1565502 w 1775570"/>
              <a:gd name="connsiteY1" fmla="*/ 0 h 3662082"/>
              <a:gd name="connsiteX2" fmla="*/ 1775570 w 1775570"/>
              <a:gd name="connsiteY2" fmla="*/ 210068 h 3662082"/>
              <a:gd name="connsiteX3" fmla="*/ 1775570 w 1775570"/>
              <a:gd name="connsiteY3" fmla="*/ 3499588 h 3662082"/>
              <a:gd name="connsiteX4" fmla="*/ 1714042 w 1775570"/>
              <a:gd name="connsiteY4" fmla="*/ 3648129 h 3662082"/>
              <a:gd name="connsiteX5" fmla="*/ 1693347 w 1775570"/>
              <a:gd name="connsiteY5" fmla="*/ 3662082 h 3662082"/>
              <a:gd name="connsiteX6" fmla="*/ 82224 w 1775570"/>
              <a:gd name="connsiteY6" fmla="*/ 3662082 h 3662082"/>
              <a:gd name="connsiteX7" fmla="*/ 61528 w 1775570"/>
              <a:gd name="connsiteY7" fmla="*/ 3648129 h 3662082"/>
              <a:gd name="connsiteX8" fmla="*/ 0 w 1775570"/>
              <a:gd name="connsiteY8" fmla="*/ 3499588 h 3662082"/>
              <a:gd name="connsiteX9" fmla="*/ 0 w 1775570"/>
              <a:gd name="connsiteY9" fmla="*/ 210068 h 3662082"/>
              <a:gd name="connsiteX10" fmla="*/ 210068 w 1775570"/>
              <a:gd name="connsiteY10" fmla="*/ 0 h 366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5570" h="3662082">
                <a:moveTo>
                  <a:pt x="210068" y="0"/>
                </a:moveTo>
                <a:lnTo>
                  <a:pt x="1565502" y="0"/>
                </a:lnTo>
                <a:cubicBezTo>
                  <a:pt x="1681519" y="0"/>
                  <a:pt x="1775570" y="94051"/>
                  <a:pt x="1775570" y="210068"/>
                </a:cubicBezTo>
                <a:lnTo>
                  <a:pt x="1775570" y="3499588"/>
                </a:lnTo>
                <a:cubicBezTo>
                  <a:pt x="1775570" y="3557597"/>
                  <a:pt x="1752057" y="3610114"/>
                  <a:pt x="1714042" y="3648129"/>
                </a:cubicBezTo>
                <a:lnTo>
                  <a:pt x="1693347" y="3662082"/>
                </a:lnTo>
                <a:lnTo>
                  <a:pt x="82224" y="3662082"/>
                </a:lnTo>
                <a:lnTo>
                  <a:pt x="61528" y="3648129"/>
                </a:lnTo>
                <a:cubicBezTo>
                  <a:pt x="23513" y="3610114"/>
                  <a:pt x="0" y="3557597"/>
                  <a:pt x="0" y="3499588"/>
                </a:cubicBezTo>
                <a:lnTo>
                  <a:pt x="0" y="210068"/>
                </a:lnTo>
                <a:cubicBezTo>
                  <a:pt x="0" y="94051"/>
                  <a:pt x="94051" y="0"/>
                  <a:pt x="210068" y="0"/>
                </a:cubicBezTo>
                <a:close/>
              </a:path>
            </a:pathLst>
          </a:cu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03A6FB-4C6D-A95F-D6BD-49CF8BFB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4" t="1898" r="2334"/>
          <a:stretch>
            <a:fillRect/>
          </a:stretch>
        </p:blipFill>
        <p:spPr>
          <a:xfrm>
            <a:off x="4113859" y="3048000"/>
            <a:ext cx="1812752" cy="3738769"/>
          </a:xfrm>
          <a:custGeom>
            <a:avLst/>
            <a:gdLst>
              <a:gd name="connsiteX0" fmla="*/ 210068 w 1775570"/>
              <a:gd name="connsiteY0" fmla="*/ 0 h 3662082"/>
              <a:gd name="connsiteX1" fmla="*/ 1565502 w 1775570"/>
              <a:gd name="connsiteY1" fmla="*/ 0 h 3662082"/>
              <a:gd name="connsiteX2" fmla="*/ 1775570 w 1775570"/>
              <a:gd name="connsiteY2" fmla="*/ 210068 h 3662082"/>
              <a:gd name="connsiteX3" fmla="*/ 1775570 w 1775570"/>
              <a:gd name="connsiteY3" fmla="*/ 3499588 h 3662082"/>
              <a:gd name="connsiteX4" fmla="*/ 1714043 w 1775570"/>
              <a:gd name="connsiteY4" fmla="*/ 3648129 h 3662082"/>
              <a:gd name="connsiteX5" fmla="*/ 1693347 w 1775570"/>
              <a:gd name="connsiteY5" fmla="*/ 3662082 h 3662082"/>
              <a:gd name="connsiteX6" fmla="*/ 82224 w 1775570"/>
              <a:gd name="connsiteY6" fmla="*/ 3662082 h 3662082"/>
              <a:gd name="connsiteX7" fmla="*/ 61528 w 1775570"/>
              <a:gd name="connsiteY7" fmla="*/ 3648129 h 3662082"/>
              <a:gd name="connsiteX8" fmla="*/ 0 w 1775570"/>
              <a:gd name="connsiteY8" fmla="*/ 3499588 h 3662082"/>
              <a:gd name="connsiteX9" fmla="*/ 0 w 1775570"/>
              <a:gd name="connsiteY9" fmla="*/ 210068 h 3662082"/>
              <a:gd name="connsiteX10" fmla="*/ 210068 w 1775570"/>
              <a:gd name="connsiteY10" fmla="*/ 0 h 366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5570" h="3662082">
                <a:moveTo>
                  <a:pt x="210068" y="0"/>
                </a:moveTo>
                <a:lnTo>
                  <a:pt x="1565502" y="0"/>
                </a:lnTo>
                <a:cubicBezTo>
                  <a:pt x="1681519" y="0"/>
                  <a:pt x="1775570" y="94051"/>
                  <a:pt x="1775570" y="210068"/>
                </a:cubicBezTo>
                <a:lnTo>
                  <a:pt x="1775570" y="3499588"/>
                </a:lnTo>
                <a:cubicBezTo>
                  <a:pt x="1775570" y="3557597"/>
                  <a:pt x="1752057" y="3610114"/>
                  <a:pt x="1714043" y="3648129"/>
                </a:cubicBezTo>
                <a:lnTo>
                  <a:pt x="1693347" y="3662082"/>
                </a:lnTo>
                <a:lnTo>
                  <a:pt x="82224" y="3662082"/>
                </a:lnTo>
                <a:lnTo>
                  <a:pt x="61528" y="3648129"/>
                </a:lnTo>
                <a:cubicBezTo>
                  <a:pt x="23513" y="3610114"/>
                  <a:pt x="0" y="3557597"/>
                  <a:pt x="0" y="3499588"/>
                </a:cubicBezTo>
                <a:lnTo>
                  <a:pt x="0" y="210068"/>
                </a:lnTo>
                <a:cubicBezTo>
                  <a:pt x="0" y="94051"/>
                  <a:pt x="94051" y="0"/>
                  <a:pt x="210068" y="0"/>
                </a:cubicBezTo>
                <a:close/>
              </a:path>
            </a:pathLst>
          </a:cu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1310075-5E01-8E9F-04A8-1754D09A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0" t="1898" r="1589"/>
          <a:stretch>
            <a:fillRect/>
          </a:stretch>
        </p:blipFill>
        <p:spPr>
          <a:xfrm>
            <a:off x="6265388" y="3048000"/>
            <a:ext cx="1812752" cy="3738769"/>
          </a:xfrm>
          <a:custGeom>
            <a:avLst/>
            <a:gdLst>
              <a:gd name="connsiteX0" fmla="*/ 210068 w 1775570"/>
              <a:gd name="connsiteY0" fmla="*/ 0 h 3662082"/>
              <a:gd name="connsiteX1" fmla="*/ 1565502 w 1775570"/>
              <a:gd name="connsiteY1" fmla="*/ 0 h 3662082"/>
              <a:gd name="connsiteX2" fmla="*/ 1775570 w 1775570"/>
              <a:gd name="connsiteY2" fmla="*/ 210068 h 3662082"/>
              <a:gd name="connsiteX3" fmla="*/ 1775570 w 1775570"/>
              <a:gd name="connsiteY3" fmla="*/ 3499588 h 3662082"/>
              <a:gd name="connsiteX4" fmla="*/ 1714043 w 1775570"/>
              <a:gd name="connsiteY4" fmla="*/ 3648129 h 3662082"/>
              <a:gd name="connsiteX5" fmla="*/ 1693347 w 1775570"/>
              <a:gd name="connsiteY5" fmla="*/ 3662082 h 3662082"/>
              <a:gd name="connsiteX6" fmla="*/ 82224 w 1775570"/>
              <a:gd name="connsiteY6" fmla="*/ 3662082 h 3662082"/>
              <a:gd name="connsiteX7" fmla="*/ 61528 w 1775570"/>
              <a:gd name="connsiteY7" fmla="*/ 3648129 h 3662082"/>
              <a:gd name="connsiteX8" fmla="*/ 0 w 1775570"/>
              <a:gd name="connsiteY8" fmla="*/ 3499588 h 3662082"/>
              <a:gd name="connsiteX9" fmla="*/ 0 w 1775570"/>
              <a:gd name="connsiteY9" fmla="*/ 210068 h 3662082"/>
              <a:gd name="connsiteX10" fmla="*/ 210068 w 1775570"/>
              <a:gd name="connsiteY10" fmla="*/ 0 h 366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5570" h="3662082">
                <a:moveTo>
                  <a:pt x="210068" y="0"/>
                </a:moveTo>
                <a:lnTo>
                  <a:pt x="1565502" y="0"/>
                </a:lnTo>
                <a:cubicBezTo>
                  <a:pt x="1681519" y="0"/>
                  <a:pt x="1775570" y="94051"/>
                  <a:pt x="1775570" y="210068"/>
                </a:cubicBezTo>
                <a:lnTo>
                  <a:pt x="1775570" y="3499588"/>
                </a:lnTo>
                <a:cubicBezTo>
                  <a:pt x="1775570" y="3557597"/>
                  <a:pt x="1752057" y="3610114"/>
                  <a:pt x="1714043" y="3648129"/>
                </a:cubicBezTo>
                <a:lnTo>
                  <a:pt x="1693347" y="3662082"/>
                </a:lnTo>
                <a:lnTo>
                  <a:pt x="82224" y="3662082"/>
                </a:lnTo>
                <a:lnTo>
                  <a:pt x="61528" y="3648129"/>
                </a:lnTo>
                <a:cubicBezTo>
                  <a:pt x="23513" y="3610114"/>
                  <a:pt x="0" y="3557597"/>
                  <a:pt x="0" y="3499588"/>
                </a:cubicBezTo>
                <a:lnTo>
                  <a:pt x="0" y="210068"/>
                </a:lnTo>
                <a:cubicBezTo>
                  <a:pt x="0" y="94051"/>
                  <a:pt x="94051" y="0"/>
                  <a:pt x="210068" y="0"/>
                </a:cubicBezTo>
                <a:close/>
              </a:path>
            </a:pathLst>
          </a:cu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6BD8BC-19D5-F238-6708-E1044C47EA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85" t="2522" r="244"/>
          <a:stretch>
            <a:fillRect/>
          </a:stretch>
        </p:blipFill>
        <p:spPr>
          <a:xfrm>
            <a:off x="8416918" y="3048488"/>
            <a:ext cx="1812752" cy="3715004"/>
          </a:xfrm>
          <a:custGeom>
            <a:avLst/>
            <a:gdLst>
              <a:gd name="connsiteX0" fmla="*/ 210068 w 1775570"/>
              <a:gd name="connsiteY0" fmla="*/ 0 h 3638804"/>
              <a:gd name="connsiteX1" fmla="*/ 1565502 w 1775570"/>
              <a:gd name="connsiteY1" fmla="*/ 0 h 3638804"/>
              <a:gd name="connsiteX2" fmla="*/ 1775570 w 1775570"/>
              <a:gd name="connsiteY2" fmla="*/ 210068 h 3638804"/>
              <a:gd name="connsiteX3" fmla="*/ 1775570 w 1775570"/>
              <a:gd name="connsiteY3" fmla="*/ 3499588 h 3638804"/>
              <a:gd name="connsiteX4" fmla="*/ 1759062 w 1775570"/>
              <a:gd name="connsiteY4" fmla="*/ 3581356 h 3638804"/>
              <a:gd name="connsiteX5" fmla="*/ 1720329 w 1775570"/>
              <a:gd name="connsiteY5" fmla="*/ 3638804 h 3638804"/>
              <a:gd name="connsiteX6" fmla="*/ 55241 w 1775570"/>
              <a:gd name="connsiteY6" fmla="*/ 3638804 h 3638804"/>
              <a:gd name="connsiteX7" fmla="*/ 16508 w 1775570"/>
              <a:gd name="connsiteY7" fmla="*/ 3581356 h 3638804"/>
              <a:gd name="connsiteX8" fmla="*/ 0 w 1775570"/>
              <a:gd name="connsiteY8" fmla="*/ 3499588 h 3638804"/>
              <a:gd name="connsiteX9" fmla="*/ 0 w 1775570"/>
              <a:gd name="connsiteY9" fmla="*/ 210068 h 3638804"/>
              <a:gd name="connsiteX10" fmla="*/ 210068 w 1775570"/>
              <a:gd name="connsiteY10" fmla="*/ 0 h 363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5570" h="3638804">
                <a:moveTo>
                  <a:pt x="210068" y="0"/>
                </a:moveTo>
                <a:lnTo>
                  <a:pt x="1565502" y="0"/>
                </a:lnTo>
                <a:cubicBezTo>
                  <a:pt x="1681519" y="0"/>
                  <a:pt x="1775570" y="94051"/>
                  <a:pt x="1775570" y="210068"/>
                </a:cubicBezTo>
                <a:lnTo>
                  <a:pt x="1775570" y="3499588"/>
                </a:lnTo>
                <a:cubicBezTo>
                  <a:pt x="1775570" y="3528592"/>
                  <a:pt x="1769692" y="3556224"/>
                  <a:pt x="1759062" y="3581356"/>
                </a:cubicBezTo>
                <a:lnTo>
                  <a:pt x="1720329" y="3638804"/>
                </a:lnTo>
                <a:lnTo>
                  <a:pt x="55241" y="3638804"/>
                </a:lnTo>
                <a:lnTo>
                  <a:pt x="16508" y="3581356"/>
                </a:lnTo>
                <a:cubicBezTo>
                  <a:pt x="5878" y="3556224"/>
                  <a:pt x="0" y="3528592"/>
                  <a:pt x="0" y="3499588"/>
                </a:cubicBezTo>
                <a:lnTo>
                  <a:pt x="0" y="210068"/>
                </a:lnTo>
                <a:cubicBezTo>
                  <a:pt x="0" y="94051"/>
                  <a:pt x="94051" y="0"/>
                  <a:pt x="210068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81F293-912F-BC1F-EFB1-6F720C1A91AA}"/>
              </a:ext>
            </a:extLst>
          </p:cNvPr>
          <p:cNvSpPr txBox="1"/>
          <p:nvPr/>
        </p:nvSpPr>
        <p:spPr>
          <a:xfrm>
            <a:off x="2037838" y="2088710"/>
            <a:ext cx="811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800" b="1" dirty="0">
                <a:solidFill>
                  <a:srgbClr val="4385F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어플을 통한 예약시스템으로 주차 경쟁과열을 예방하고 안전하고 질서 있는 차량 유도 가능</a:t>
            </a:r>
            <a:endParaRPr kumimoji="1" lang="en-US" altLang="ko-KR" sz="1800" b="1" dirty="0">
              <a:solidFill>
                <a:srgbClr val="4385F4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0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21">
            <a:extLst>
              <a:ext uri="{FF2B5EF4-FFF2-40B4-BE49-F238E27FC236}">
                <a16:creationId xmlns:a16="http://schemas.microsoft.com/office/drawing/2014/main" id="{7A5D2024-61DB-C65B-0C0F-BA45BD033540}"/>
              </a:ext>
            </a:extLst>
          </p:cNvPr>
          <p:cNvSpPr/>
          <p:nvPr/>
        </p:nvSpPr>
        <p:spPr>
          <a:xfrm>
            <a:off x="4072295" y="1549084"/>
            <a:ext cx="4341628" cy="401824"/>
          </a:xfrm>
          <a:prstGeom prst="roundRect">
            <a:avLst/>
          </a:prstGeom>
          <a:solidFill>
            <a:srgbClr val="328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 현황에 따른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UI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와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Firebase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변동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525BD-CA44-A06A-98BE-54F157C84F30}"/>
              </a:ext>
            </a:extLst>
          </p:cNvPr>
          <p:cNvSpPr txBox="1"/>
          <p:nvPr/>
        </p:nvSpPr>
        <p:spPr>
          <a:xfrm>
            <a:off x="4069464" y="580285"/>
            <a:ext cx="4344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Application (</a:t>
            </a:r>
            <a:r>
              <a:rPr kumimoji="1" lang="ko-Kore-KR" altLang="en-US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어플케이션</a:t>
            </a:r>
            <a:r>
              <a:rPr kumimoji="1" lang="en-US" altLang="ko-Kore-KR" sz="20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)</a:t>
            </a:r>
          </a:p>
          <a:p>
            <a:pPr algn="ctr"/>
            <a:r>
              <a:rPr kumimoji="1" lang="ko-Kore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찾았다</a:t>
            </a:r>
            <a:r>
              <a:rPr kumimoji="1" lang="en-US" altLang="ko-KR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 </a:t>
            </a:r>
            <a:r>
              <a:rPr kumimoji="1" lang="ko-KR" altLang="en-US" sz="2800" b="1" dirty="0">
                <a:solidFill>
                  <a:srgbClr val="4385F4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주차 관리 서비스 어플</a:t>
            </a:r>
            <a:endParaRPr kumimoji="1" lang="ko-Kore-KR" altLang="en-US" sz="2800" b="1" dirty="0">
              <a:solidFill>
                <a:srgbClr val="4385F4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3EB72C-9EBA-A91D-267D-7C1157F5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6" t="493" r="3846"/>
          <a:stretch>
            <a:fillRect/>
          </a:stretch>
        </p:blipFill>
        <p:spPr>
          <a:xfrm>
            <a:off x="304800" y="2819400"/>
            <a:ext cx="1828800" cy="3618795"/>
          </a:xfrm>
          <a:custGeom>
            <a:avLst/>
            <a:gdLst>
              <a:gd name="connsiteX0" fmla="*/ 183776 w 1828800"/>
              <a:gd name="connsiteY0" fmla="*/ 0 h 3618795"/>
              <a:gd name="connsiteX1" fmla="*/ 1645024 w 1828800"/>
              <a:gd name="connsiteY1" fmla="*/ 0 h 3618795"/>
              <a:gd name="connsiteX2" fmla="*/ 1828800 w 1828800"/>
              <a:gd name="connsiteY2" fmla="*/ 183776 h 3618795"/>
              <a:gd name="connsiteX3" fmla="*/ 1828800 w 1828800"/>
              <a:gd name="connsiteY3" fmla="*/ 3435019 h 3618795"/>
              <a:gd name="connsiteX4" fmla="*/ 1645024 w 1828800"/>
              <a:gd name="connsiteY4" fmla="*/ 3618795 h 3618795"/>
              <a:gd name="connsiteX5" fmla="*/ 183776 w 1828800"/>
              <a:gd name="connsiteY5" fmla="*/ 3618795 h 3618795"/>
              <a:gd name="connsiteX6" fmla="*/ 0 w 1828800"/>
              <a:gd name="connsiteY6" fmla="*/ 3435019 h 3618795"/>
              <a:gd name="connsiteX7" fmla="*/ 0 w 1828800"/>
              <a:gd name="connsiteY7" fmla="*/ 183776 h 3618795"/>
              <a:gd name="connsiteX8" fmla="*/ 183776 w 1828800"/>
              <a:gd name="connsiteY8" fmla="*/ 0 h 361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3618795">
                <a:moveTo>
                  <a:pt x="183776" y="0"/>
                </a:moveTo>
                <a:lnTo>
                  <a:pt x="1645024" y="0"/>
                </a:lnTo>
                <a:cubicBezTo>
                  <a:pt x="1746521" y="0"/>
                  <a:pt x="1828800" y="82279"/>
                  <a:pt x="1828800" y="183776"/>
                </a:cubicBezTo>
                <a:lnTo>
                  <a:pt x="1828800" y="3435019"/>
                </a:lnTo>
                <a:cubicBezTo>
                  <a:pt x="1828800" y="3536516"/>
                  <a:pt x="1746521" y="3618795"/>
                  <a:pt x="1645024" y="3618795"/>
                </a:cubicBezTo>
                <a:lnTo>
                  <a:pt x="183776" y="3618795"/>
                </a:lnTo>
                <a:cubicBezTo>
                  <a:pt x="82279" y="3618795"/>
                  <a:pt x="0" y="3536516"/>
                  <a:pt x="0" y="3435019"/>
                </a:cubicBezTo>
                <a:lnTo>
                  <a:pt x="0" y="183776"/>
                </a:lnTo>
                <a:cubicBezTo>
                  <a:pt x="0" y="82279"/>
                  <a:pt x="82279" y="0"/>
                  <a:pt x="183776" y="0"/>
                </a:cubicBezTo>
                <a:close/>
              </a:path>
            </a:pathLst>
          </a:cu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D88325-31B2-3936-8368-5B3DE8A3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" t="124"/>
          <a:stretch>
            <a:fillRect/>
          </a:stretch>
        </p:blipFill>
        <p:spPr>
          <a:xfrm>
            <a:off x="2229193" y="2819401"/>
            <a:ext cx="1780116" cy="3618795"/>
          </a:xfrm>
          <a:custGeom>
            <a:avLst/>
            <a:gdLst>
              <a:gd name="connsiteX0" fmla="*/ 178884 w 1780116"/>
              <a:gd name="connsiteY0" fmla="*/ 0 h 3618795"/>
              <a:gd name="connsiteX1" fmla="*/ 1601232 w 1780116"/>
              <a:gd name="connsiteY1" fmla="*/ 0 h 3618795"/>
              <a:gd name="connsiteX2" fmla="*/ 1780116 w 1780116"/>
              <a:gd name="connsiteY2" fmla="*/ 178884 h 3618795"/>
              <a:gd name="connsiteX3" fmla="*/ 1780116 w 1780116"/>
              <a:gd name="connsiteY3" fmla="*/ 3439911 h 3618795"/>
              <a:gd name="connsiteX4" fmla="*/ 1601232 w 1780116"/>
              <a:gd name="connsiteY4" fmla="*/ 3618795 h 3618795"/>
              <a:gd name="connsiteX5" fmla="*/ 178884 w 1780116"/>
              <a:gd name="connsiteY5" fmla="*/ 3618795 h 3618795"/>
              <a:gd name="connsiteX6" fmla="*/ 0 w 1780116"/>
              <a:gd name="connsiteY6" fmla="*/ 3439911 h 3618795"/>
              <a:gd name="connsiteX7" fmla="*/ 0 w 1780116"/>
              <a:gd name="connsiteY7" fmla="*/ 178884 h 3618795"/>
              <a:gd name="connsiteX8" fmla="*/ 178884 w 1780116"/>
              <a:gd name="connsiteY8" fmla="*/ 0 h 361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0116" h="3618795">
                <a:moveTo>
                  <a:pt x="178884" y="0"/>
                </a:moveTo>
                <a:lnTo>
                  <a:pt x="1601232" y="0"/>
                </a:lnTo>
                <a:cubicBezTo>
                  <a:pt x="1700027" y="0"/>
                  <a:pt x="1780116" y="80089"/>
                  <a:pt x="1780116" y="178884"/>
                </a:cubicBezTo>
                <a:lnTo>
                  <a:pt x="1780116" y="3439911"/>
                </a:lnTo>
                <a:cubicBezTo>
                  <a:pt x="1780116" y="3538706"/>
                  <a:pt x="1700027" y="3618795"/>
                  <a:pt x="1601232" y="3618795"/>
                </a:cubicBezTo>
                <a:lnTo>
                  <a:pt x="178884" y="3618795"/>
                </a:lnTo>
                <a:cubicBezTo>
                  <a:pt x="80089" y="3618795"/>
                  <a:pt x="0" y="3538706"/>
                  <a:pt x="0" y="3439911"/>
                </a:cubicBezTo>
                <a:lnTo>
                  <a:pt x="0" y="178884"/>
                </a:lnTo>
                <a:cubicBezTo>
                  <a:pt x="0" y="80089"/>
                  <a:pt x="80089" y="0"/>
                  <a:pt x="178884" y="0"/>
                </a:cubicBezTo>
                <a:close/>
              </a:path>
            </a:pathLst>
          </a:cu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33FAAE-CD80-3B5E-7F10-30C45F55DE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4" b="124"/>
          <a:stretch>
            <a:fillRect/>
          </a:stretch>
        </p:blipFill>
        <p:spPr>
          <a:xfrm>
            <a:off x="4104903" y="2819400"/>
            <a:ext cx="1766685" cy="3618795"/>
          </a:xfrm>
          <a:custGeom>
            <a:avLst/>
            <a:gdLst>
              <a:gd name="connsiteX0" fmla="*/ 178884 w 1766685"/>
              <a:gd name="connsiteY0" fmla="*/ 0 h 3618795"/>
              <a:gd name="connsiteX1" fmla="*/ 1601232 w 1766685"/>
              <a:gd name="connsiteY1" fmla="*/ 0 h 3618795"/>
              <a:gd name="connsiteX2" fmla="*/ 1766059 w 1766685"/>
              <a:gd name="connsiteY2" fmla="*/ 109254 h 3618795"/>
              <a:gd name="connsiteX3" fmla="*/ 1766685 w 1766685"/>
              <a:gd name="connsiteY3" fmla="*/ 111273 h 3618795"/>
              <a:gd name="connsiteX4" fmla="*/ 1766685 w 1766685"/>
              <a:gd name="connsiteY4" fmla="*/ 3507522 h 3618795"/>
              <a:gd name="connsiteX5" fmla="*/ 1766059 w 1766685"/>
              <a:gd name="connsiteY5" fmla="*/ 3509541 h 3618795"/>
              <a:gd name="connsiteX6" fmla="*/ 1601232 w 1766685"/>
              <a:gd name="connsiteY6" fmla="*/ 3618795 h 3618795"/>
              <a:gd name="connsiteX7" fmla="*/ 178884 w 1766685"/>
              <a:gd name="connsiteY7" fmla="*/ 3618795 h 3618795"/>
              <a:gd name="connsiteX8" fmla="*/ 0 w 1766685"/>
              <a:gd name="connsiteY8" fmla="*/ 3439911 h 3618795"/>
              <a:gd name="connsiteX9" fmla="*/ 0 w 1766685"/>
              <a:gd name="connsiteY9" fmla="*/ 178884 h 3618795"/>
              <a:gd name="connsiteX10" fmla="*/ 178884 w 1766685"/>
              <a:gd name="connsiteY10" fmla="*/ 0 h 361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6685" h="3618795">
                <a:moveTo>
                  <a:pt x="178884" y="0"/>
                </a:moveTo>
                <a:lnTo>
                  <a:pt x="1601232" y="0"/>
                </a:lnTo>
                <a:cubicBezTo>
                  <a:pt x="1675328" y="0"/>
                  <a:pt x="1738903" y="45050"/>
                  <a:pt x="1766059" y="109254"/>
                </a:cubicBezTo>
                <a:lnTo>
                  <a:pt x="1766685" y="111273"/>
                </a:lnTo>
                <a:lnTo>
                  <a:pt x="1766685" y="3507522"/>
                </a:lnTo>
                <a:lnTo>
                  <a:pt x="1766059" y="3509541"/>
                </a:lnTo>
                <a:cubicBezTo>
                  <a:pt x="1738903" y="3573745"/>
                  <a:pt x="1675328" y="3618795"/>
                  <a:pt x="1601232" y="3618795"/>
                </a:cubicBezTo>
                <a:lnTo>
                  <a:pt x="178884" y="3618795"/>
                </a:lnTo>
                <a:cubicBezTo>
                  <a:pt x="80089" y="3618795"/>
                  <a:pt x="0" y="3538706"/>
                  <a:pt x="0" y="3439911"/>
                </a:cubicBezTo>
                <a:lnTo>
                  <a:pt x="0" y="178884"/>
                </a:lnTo>
                <a:cubicBezTo>
                  <a:pt x="0" y="80089"/>
                  <a:pt x="80089" y="0"/>
                  <a:pt x="178884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6261D8-15BD-7104-BC0D-CA97AC995985}"/>
              </a:ext>
            </a:extLst>
          </p:cNvPr>
          <p:cNvSpPr txBox="1"/>
          <p:nvPr/>
        </p:nvSpPr>
        <p:spPr>
          <a:xfrm>
            <a:off x="6288777" y="3701328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예약가능 </a:t>
            </a:r>
            <a:r>
              <a:rPr kumimoji="1" lang="en-US" altLang="ko-Kore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(possible), </a:t>
            </a: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예약중</a:t>
            </a:r>
            <a:r>
              <a:rPr kumimoji="1" lang="en-US" altLang="ko-Kore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(appoint), </a:t>
            </a:r>
            <a:r>
              <a:rPr kumimoji="1" lang="ko-Kore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주차완료</a:t>
            </a:r>
            <a:r>
              <a:rPr kumimoji="1" lang="en-US" altLang="ko-Kore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(selected)</a:t>
            </a:r>
            <a:endParaRPr kumimoji="1"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E57B1-F76A-941A-F1F6-D3F0E3E29F70}"/>
              </a:ext>
            </a:extLst>
          </p:cNvPr>
          <p:cNvSpPr txBox="1"/>
          <p:nvPr/>
        </p:nvSpPr>
        <p:spPr>
          <a:xfrm>
            <a:off x="6256574" y="31812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0" b="1" dirty="0">
                <a:solidFill>
                  <a:srgbClr val="4385F4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세부내용</a:t>
            </a:r>
          </a:p>
        </p:txBody>
      </p:sp>
      <p:sp>
        <p:nvSpPr>
          <p:cNvPr id="17" name="말풍선: 타원형 2">
            <a:extLst>
              <a:ext uri="{FF2B5EF4-FFF2-40B4-BE49-F238E27FC236}">
                <a16:creationId xmlns:a16="http://schemas.microsoft.com/office/drawing/2014/main" id="{E03F5F72-56B3-350D-D2F8-F08FDEDCC46F}"/>
              </a:ext>
            </a:extLst>
          </p:cNvPr>
          <p:cNvSpPr/>
          <p:nvPr/>
        </p:nvSpPr>
        <p:spPr>
          <a:xfrm rot="2083476">
            <a:off x="5925982" y="3089076"/>
            <a:ext cx="299243" cy="299241"/>
          </a:xfrm>
          <a:prstGeom prst="wedgeEllipseCallout">
            <a:avLst>
              <a:gd name="adj1" fmla="val 67301"/>
              <a:gd name="adj2" fmla="val -266"/>
            </a:avLst>
          </a:prstGeom>
          <a:solidFill>
            <a:srgbClr val="43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C0CA6-2BD5-CF17-05AB-37CA37C398F2}"/>
              </a:ext>
            </a:extLst>
          </p:cNvPr>
          <p:cNvSpPr txBox="1"/>
          <p:nvPr/>
        </p:nvSpPr>
        <p:spPr>
          <a:xfrm>
            <a:off x="6324600" y="422141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보안 기능이 설정된 </a:t>
            </a:r>
            <a:r>
              <a:rPr kumimoji="1"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1" lang="ko-KR" altLang="en-US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출차</a:t>
            </a:r>
            <a:r>
              <a:rPr kumimoji="1"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1"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인터페이스</a:t>
            </a:r>
            <a:endParaRPr kumimoji="1"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52473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427</ep:Words>
  <ep:PresentationFormat>와이드스크린</ep:PresentationFormat>
  <ep:Paragraphs>135</ep:Paragraphs>
  <ep:Slides>13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김효미</dc:creator>
  <cp:lastModifiedBy>User</cp:lastModifiedBy>
  <dcterms:modified xsi:type="dcterms:W3CDTF">2024-05-24T13:00:20.829</dcterms:modified>
  <cp:revision>123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