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61" r:id="rId5"/>
    <p:sldId id="264" r:id="rId6"/>
    <p:sldId id="257" r:id="rId7"/>
    <p:sldId id="274" r:id="rId8"/>
    <p:sldId id="262" r:id="rId9"/>
    <p:sldId id="275" r:id="rId10"/>
    <p:sldId id="263" r:id="rId11"/>
    <p:sldId id="26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68" r:id="rId26"/>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6709" autoAdjust="0"/>
  </p:normalViewPr>
  <p:slideViewPr>
    <p:cSldViewPr snapToGrid="0" showGuides="1">
      <p:cViewPr varScale="1">
        <p:scale>
          <a:sx n="122" d="100"/>
          <a:sy n="122" d="100"/>
        </p:scale>
        <p:origin x="102" y="192"/>
      </p:cViewPr>
      <p:guideLst>
        <p:guide orient="horz" pos="2176"/>
        <p:guide pos="3840"/>
      </p:guideLst>
    </p:cSldViewPr>
  </p:slideViewPr>
  <p:notesTextViewPr>
    <p:cViewPr>
      <p:scale>
        <a:sx n="1" d="1"/>
        <a:sy n="1" d="1"/>
      </p:scale>
      <p:origin x="0" y="0"/>
    </p:cViewPr>
  </p:notesTextViewPr>
  <p:notesViewPr>
    <p:cSldViewPr snapToGrid="0">
      <p:cViewPr varScale="1">
        <p:scale>
          <a:sx n="96" d="100"/>
          <a:sy n="96" d="100"/>
        </p:scale>
        <p:origin x="3642"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932E66-470A-441C-AC8E-D95E9CD55164}" type="datetime1">
              <a:rPr lang="vi-VN" smtClean="0">
                <a:latin typeface="Arial" panose="020B0604020202020204" pitchFamily="34" charset="0"/>
              </a:rPr>
            </a:fld>
            <a:endParaRPr lang="vi-VN">
              <a:latin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vi-VN">
                <a:latin typeface="Arial" panose="020B0604020202020204" pitchFamily="34" charset="0"/>
              </a:rPr>
            </a:fld>
            <a:endParaRPr lang="vi-VN">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92DE864-4C15-47C6-84A9-DD2610173879}" type="datetime1">
              <a:rPr lang="vi-VN" smtClean="0"/>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0A3C37BE-C303-496D-B5CD-85F2937540FC}" type="slidenum">
              <a:rPr lang="vi-VN" noProof="0" smtClean="0"/>
            </a:fld>
            <a:endParaRPr lang="vi-VN" noProof="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i="1">
                <a:latin typeface="Arial" panose="020B0604020202020204" pitchFamily="34" charset="0"/>
                <a:cs typeface="Arial" panose="020B0604020202020204" pitchFamily="34" charset="0"/>
              </a:rPr>
              <a:t>LƯU Ý:</a:t>
            </a:r>
            <a:endParaRPr lang="vi-VN" b="1" i="1">
              <a:latin typeface="Arial" panose="020B0604020202020204" pitchFamily="34" charset="0"/>
              <a:cs typeface="Arial" panose="020B0604020202020204" pitchFamily="34" charset="0"/>
            </a:endParaRPr>
          </a:p>
          <a:p>
            <a:pPr rtl="0"/>
            <a:r>
              <a:rPr lang="vi-VN" i="1">
                <a:latin typeface="Arial" panose="020B0604020202020204" pitchFamily="34" charset="0"/>
                <a:cs typeface="Arial" panose="020B0604020202020204" pitchFamily="34" charset="0"/>
              </a:rPr>
              <a:t>Để thay đổi hình ảnh trên trang chiếu này, hãy chọn ảnh, rồi xóa ảnh đi. Sau đó bấm vào biểu tượng Ảnh trong chỗ dành sẵn để chèn hình ảnh riêng của bạn.</a:t>
            </a:r>
            <a:endParaRPr lang="vi-VN" i="1">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0"/>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rang chiếu Tiêu đề">
    <p:spTree>
      <p:nvGrpSpPr>
        <p:cNvPr id="1" name=""/>
        <p:cNvGrpSpPr/>
        <p:nvPr/>
      </p:nvGrpSpPr>
      <p:grpSpPr>
        <a:xfrm>
          <a:off x="0" y="0"/>
          <a:ext cx="0" cy="0"/>
          <a:chOff x="0" y="0"/>
          <a:chExt cx="0" cy="0"/>
        </a:xfrm>
      </p:grpSpPr>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
        <p:nvSpPr>
          <p:cNvPr id="2" name="Tiêu đề 1"/>
          <p:cNvSpPr>
            <a:spLocks noGrp="1"/>
          </p:cNvSpPr>
          <p:nvPr>
            <p:ph type="ctrTitle" hasCustomPrompt="1"/>
          </p:nvPr>
        </p:nvSpPr>
        <p:spPr>
          <a:xfrm>
            <a:off x="1104900" y="2292094"/>
            <a:ext cx="10096500" cy="2219691"/>
          </a:xfrm>
        </p:spPr>
        <p:txBody>
          <a:bodyPr rtlCol="0" anchor="ctr">
            <a:normAutofit/>
          </a:bodyPr>
          <a:lstStyle>
            <a:lvl1pPr algn="l">
              <a:defRPr sz="4400" cap="all" baseline="0"/>
            </a:lvl1pPr>
          </a:lstStyle>
          <a:p>
            <a:pPr rtl="0"/>
            <a:r>
              <a:rPr lang="vi-VN" noProof="0"/>
              <a:t>Bấm để chỉnh sửa kiểu tiêu đề Bản cái</a:t>
            </a:r>
            <a:endParaRPr lang="vi-VN" noProof="0"/>
          </a:p>
        </p:txBody>
      </p:sp>
      <p:sp>
        <p:nvSpPr>
          <p:cNvPr id="3" name="Tiêu đề phụ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endParaRPr lang="vi-VN" noProof="0"/>
          </a:p>
        </p:txBody>
      </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
        <p:nvSpPr>
          <p:cNvPr id="4" name="Chỗ dành sẵn cho Ngày tháng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9E62A524-D553-4150-B31D-CC2921A3C179}" type="datetime1">
              <a:rPr lang="vi-VN" noProof="0" smtClean="0"/>
            </a:fld>
            <a:endParaRPr lang="vi-VN" noProof="0"/>
          </a:p>
        </p:txBody>
      </p:sp>
      <p:sp>
        <p:nvSpPr>
          <p:cNvPr id="5" name="Chỗ dành sẵn cho Chân trang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vi-VN" noProof="0"/>
          </a:p>
        </p:txBody>
      </p:sp>
      <p:sp>
        <p:nvSpPr>
          <p:cNvPr id="6" name="Chỗ dành sẵn cho Số hiệu Bản chiếu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vi-VN" noProof="0" smtClean="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endParaRPr lang="vi-VN" noProof="0"/>
          </a:p>
        </p:txBody>
      </p:sp>
      <p:sp>
        <p:nvSpPr>
          <p:cNvPr id="4" name="Chỗ dành sẵn cho Văn bản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endParaRPr lang="vi-VN" noProof="0"/>
          </a:p>
        </p:txBody>
      </p:sp>
      <p:sp>
        <p:nvSpPr>
          <p:cNvPr id="3" name="Chỗ dành sẵn cho Hình ảnh 2" descr="Chỗ dành sẵn trống để thêm một hình ảnh. Bấm vào chỗ dành sẵn, rồi chọn hình ảnh mà bạn muốn thêm."/>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endParaRPr lang="vi-VN" noProof="0"/>
          </a:p>
        </p:txBody>
      </p:sp>
      <p:sp>
        <p:nvSpPr>
          <p:cNvPr id="5" name="Chỗ dành sẵn cho Ngày tháng 4"/>
          <p:cNvSpPr>
            <a:spLocks noGrp="1"/>
          </p:cNvSpPr>
          <p:nvPr>
            <p:ph type="dt" sz="half" idx="10"/>
          </p:nvPr>
        </p:nvSpPr>
        <p:spPr/>
        <p:txBody>
          <a:bodyPr rtlCol="0"/>
          <a:lstStyle/>
          <a:p>
            <a:pPr rtl="0"/>
            <a:fld id="{7A4E5610-4918-48A8-8C52-2B00BFDF87E3}" type="datetime1">
              <a:rPr lang="vi-VN" noProof="0" smtClean="0"/>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endParaRPr lang="vi-VN" noProof="0"/>
          </a:p>
        </p:txBody>
      </p:sp>
      <p:sp>
        <p:nvSpPr>
          <p:cNvPr id="3" name="Chỗ dành sẵn cho Văn bản Dọc 2"/>
          <p:cNvSpPr>
            <a:spLocks noGrp="1"/>
          </p:cNvSpPr>
          <p:nvPr>
            <p:ph type="body" orient="vert" idx="1" hasCustomPrompt="1"/>
          </p:nvPr>
        </p:nvSpPr>
        <p:spPr/>
        <p:txBody>
          <a:bodyPr vert="eaVert"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4" name="Chỗ dành sẵn cho Ngày tháng 3"/>
          <p:cNvSpPr>
            <a:spLocks noGrp="1"/>
          </p:cNvSpPr>
          <p:nvPr>
            <p:ph type="dt" sz="half" idx="10"/>
          </p:nvPr>
        </p:nvSpPr>
        <p:spPr/>
        <p:txBody>
          <a:bodyPr rtlCol="0"/>
          <a:lstStyle/>
          <a:p>
            <a:pPr rtl="0"/>
            <a:fld id="{AEDC0E1A-71D8-40A3-BC24-669FAC7D4222}" type="datetime1">
              <a:rPr lang="vi-VN" noProof="0" smtClean="0"/>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hasCustomPrompt="1"/>
          </p:nvPr>
        </p:nvSpPr>
        <p:spPr>
          <a:xfrm>
            <a:off x="9372600" y="365125"/>
            <a:ext cx="1714500" cy="5811838"/>
          </a:xfrm>
        </p:spPr>
        <p:txBody>
          <a:bodyPr vert="eaVert" rtlCol="0"/>
          <a:lstStyle/>
          <a:p>
            <a:pPr rtl="0"/>
            <a:r>
              <a:rPr lang="vi-VN" noProof="0"/>
              <a:t>Bấm để chỉnh sửa kiểu tiêu đề Bản cái</a:t>
            </a:r>
            <a:endParaRPr lang="vi-VN" noProof="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4" name="Chỗ dành sẵn cho Ngày tháng 3"/>
          <p:cNvSpPr>
            <a:spLocks noGrp="1"/>
          </p:cNvSpPr>
          <p:nvPr>
            <p:ph type="dt" sz="half" idx="10"/>
          </p:nvPr>
        </p:nvSpPr>
        <p:spPr/>
        <p:txBody>
          <a:bodyPr rtlCol="0"/>
          <a:lstStyle/>
          <a:p>
            <a:pPr rtl="0"/>
            <a:fld id="{AECEA59D-308E-4F63-B4DE-D4E03AE8D94C}" type="datetime1">
              <a:rPr lang="vi-VN" noProof="0" smtClean="0"/>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fld>
            <a:endParaRPr lang="vi-VN" noProof="0"/>
          </a:p>
        </p:txBody>
      </p:sp>
      <p:grpSp>
        <p:nvGrpSpPr>
          <p:cNvPr id="7" name="Nhóm 6"/>
          <p:cNvGrpSpPr/>
          <p:nvPr/>
        </p:nvGrpSpPr>
        <p:grpSpPr>
          <a:xfrm rot="5400000">
            <a:off x="6514047" y="3228843"/>
            <a:ext cx="5632704" cy="84403"/>
            <a:chOff x="1073150" y="1219201"/>
            <a:chExt cx="10058400" cy="63125"/>
          </a:xfrm>
        </p:grpSpPr>
        <p:cxnSp>
          <p:nvCxnSpPr>
            <p:cNvPr id="8" name="Đường nối Thẳ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ờng nối Thẳ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5B9F846-5AEB-445A-8D59-5D5072F11D50}" type="datetime1">
              <a:rPr lang="vi-VN" noProof="0" smtClean="0"/>
            </a:fld>
            <a:endParaRPr lang="vi-VN" noProof="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endParaRPr lang="vi-VN" noProof="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0FF54DE5-C571-48E8-A5BC-B369434E2F44}" type="slidenum">
              <a:rPr lang="vi-VN" noProof="0" smtClean="0"/>
            </a:fld>
            <a:endParaRPr lang="vi-VN" noProof="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endParaRPr lang="vi-VN" noProof="0"/>
          </a:p>
        </p:txBody>
      </p:sp>
      <p:sp>
        <p:nvSpPr>
          <p:cNvPr id="3" name="Chỗ dành sẵn cho Nội dung 2"/>
          <p:cNvSpPr>
            <a:spLocks noGrp="1"/>
          </p:cNvSpPr>
          <p:nvPr>
            <p:ph idx="1" hasCustomPrompt="1"/>
          </p:nvPr>
        </p:nvSpPr>
        <p:spPr/>
        <p:txBody>
          <a:bodyPr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4" name="Chỗ dành sẵn cho Ngày tháng 3"/>
          <p:cNvSpPr>
            <a:spLocks noGrp="1"/>
          </p:cNvSpPr>
          <p:nvPr>
            <p:ph type="dt" sz="half" idx="10"/>
          </p:nvPr>
        </p:nvSpPr>
        <p:spPr/>
        <p:txBody>
          <a:bodyPr rtlCol="0"/>
          <a:lstStyle/>
          <a:p>
            <a:pPr rtl="0"/>
            <a:fld id="{F48432CE-9B19-4D50-9877-D9B3D5A56E62}" type="datetime1">
              <a:rPr lang="vi-VN" noProof="0" smtClean="0"/>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Trang chiếu Tiêu đề có Ảnh">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104900" y="2292094"/>
            <a:ext cx="5734050" cy="2219691"/>
          </a:xfrm>
        </p:spPr>
        <p:txBody>
          <a:bodyPr rtlCol="0" anchor="ctr">
            <a:normAutofit/>
          </a:bodyPr>
          <a:lstStyle>
            <a:lvl1pPr algn="l">
              <a:defRPr sz="4400" cap="all" baseline="0"/>
            </a:lvl1pPr>
          </a:lstStyle>
          <a:p>
            <a:pPr rtl="0"/>
            <a:r>
              <a:rPr lang="vi-VN" noProof="0"/>
              <a:t>Bấm để chỉnh sửa kiểu tiêu đề Bản cái</a:t>
            </a:r>
            <a:endParaRPr lang="vi-VN" noProof="0"/>
          </a:p>
        </p:txBody>
      </p:sp>
      <p:sp>
        <p:nvSpPr>
          <p:cNvPr id="3" name="Tiêu đề phụ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endParaRPr lang="vi-VN" noProof="0"/>
          </a:p>
        </p:txBody>
      </p:sp>
      <p:sp>
        <p:nvSpPr>
          <p:cNvPr id="11" name="Chỗ dành sẵn cho Hình ảnh 10" descr="Chỗ dành sẵn trống để thêm một hình ảnh. Bấm vào chỗ dành sẵn, rồi chọn hình ảnh mà bạn muốn thêm."/>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endParaRPr lang="vi-VN" noProof="0"/>
          </a:p>
        </p:txBody>
      </p:sp>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grpSp>
        <p:nvGrpSpPr>
          <p:cNvPr id="14" name="Nhóm 13"/>
          <p:cNvGrpSpPr/>
          <p:nvPr/>
        </p:nvGrpSpPr>
        <p:grpSpPr>
          <a:xfrm>
            <a:off x="0" y="1143000"/>
            <a:ext cx="12192000" cy="63125"/>
            <a:chOff x="507492" y="1501519"/>
            <a:chExt cx="8129016" cy="63125"/>
          </a:xfrm>
        </p:grpSpPr>
        <p:cxnSp>
          <p:nvCxnSpPr>
            <p:cNvPr id="15" name="Đường nối Thẳ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ờng nối Thẳ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Hình 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grpSp>
        <p:nvGrpSpPr>
          <p:cNvPr id="13" name="Nhóm 12"/>
          <p:cNvGrpSpPr/>
          <p:nvPr/>
        </p:nvGrpSpPr>
        <p:grpSpPr>
          <a:xfrm rot="10800000">
            <a:off x="0" y="5645510"/>
            <a:ext cx="12192000" cy="63125"/>
            <a:chOff x="507492" y="1501519"/>
            <a:chExt cx="8129016" cy="63125"/>
          </a:xfrm>
        </p:grpSpPr>
        <p:cxnSp>
          <p:nvCxnSpPr>
            <p:cNvPr id="17" name="Đường nối Thẳ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Đầu trang của phần">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ờng nối Thẳ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ờng nối Thẳ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ình chữ nhậ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a:latin typeface="Arial" panose="020B0604020202020204" pitchFamily="34" charset="0"/>
              </a:endParaRPr>
            </a:p>
          </p:txBody>
        </p:sp>
        <p:grpSp>
          <p:nvGrpSpPr>
            <p:cNvPr id="11" name="Nhóm 10"/>
            <p:cNvGrpSpPr/>
            <p:nvPr/>
          </p:nvGrpSpPr>
          <p:grpSpPr>
            <a:xfrm rot="10800000">
              <a:off x="647402" y="5645510"/>
              <a:ext cx="10838688" cy="63125"/>
              <a:chOff x="507492" y="1501519"/>
              <a:chExt cx="8129016" cy="63125"/>
            </a:xfrm>
          </p:grpSpPr>
          <p:cxnSp>
            <p:nvCxnSpPr>
              <p:cNvPr id="12" name="Đường nối Thẳ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ờng nối Thẳ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Hình 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êu đề 1"/>
          <p:cNvSpPr>
            <a:spLocks noGrp="1"/>
          </p:cNvSpPr>
          <p:nvPr>
            <p:ph type="title" hasCustomPrompt="1"/>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vi-VN" noProof="0"/>
              <a:t>Bấm để chỉnh sửa kiểu tiêu đề Bản cái</a:t>
            </a:r>
            <a:endParaRPr lang="vi-VN" noProof="0"/>
          </a:p>
        </p:txBody>
      </p:sp>
      <p:sp>
        <p:nvSpPr>
          <p:cNvPr id="3" name="Chỗ dành sẵn cho Văn bản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Bấm để chỉnh sửa kiểu văn bản Bản cái</a:t>
            </a:r>
            <a:endParaRPr lang="vi-VN" noProof="0"/>
          </a:p>
        </p:txBody>
      </p:sp>
      <p:sp>
        <p:nvSpPr>
          <p:cNvPr id="4" name="Chỗ dành sẵn cho Ngày tháng 3"/>
          <p:cNvSpPr>
            <a:spLocks noGrp="1"/>
          </p:cNvSpPr>
          <p:nvPr>
            <p:ph type="dt" sz="half" idx="10"/>
          </p:nvPr>
        </p:nvSpPr>
        <p:spPr/>
        <p:txBody>
          <a:bodyPr rtlCol="0"/>
          <a:lstStyle/>
          <a:p>
            <a:pPr rtl="0"/>
            <a:fld id="{21537BAA-94AF-4BB2-B5CD-9D7D39829126}" type="datetime1">
              <a:rPr lang="vi-VN" noProof="0" smtClean="0"/>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endParaRPr lang="vi-VN" noProof="0"/>
          </a:p>
        </p:txBody>
      </p:sp>
      <p:sp>
        <p:nvSpPr>
          <p:cNvPr id="3" name="Chỗ dành sẵn cho Nội dung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4" name="Chỗ dành sẵn cho Nội dung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5" name="Chỗ dành sẵn cho Ngày tháng 4"/>
          <p:cNvSpPr>
            <a:spLocks noGrp="1"/>
          </p:cNvSpPr>
          <p:nvPr>
            <p:ph type="dt" sz="half" idx="10"/>
          </p:nvPr>
        </p:nvSpPr>
        <p:spPr/>
        <p:txBody>
          <a:bodyPr rtlCol="0"/>
          <a:lstStyle/>
          <a:p>
            <a:pPr rtl="0"/>
            <a:fld id="{E42CA78C-E794-464E-9E53-85D796E007EB}" type="datetime1">
              <a:rPr lang="vi-VN" noProof="0" smtClean="0"/>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endParaRPr lang="vi-VN" noProof="0"/>
          </a:p>
        </p:txBody>
      </p:sp>
      <p:sp>
        <p:nvSpPr>
          <p:cNvPr id="3" name="Chỗ dành sẵn cho Văn bản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endParaRPr lang="vi-VN" noProof="0"/>
          </a:p>
        </p:txBody>
      </p:sp>
      <p:sp>
        <p:nvSpPr>
          <p:cNvPr id="4" name="Chỗ dành sẵn cho Nội dung 3"/>
          <p:cNvSpPr>
            <a:spLocks noGrp="1"/>
          </p:cNvSpPr>
          <p:nvPr>
            <p:ph sz="half" idx="2" hasCustomPrompt="1"/>
          </p:nvPr>
        </p:nvSpPr>
        <p:spPr>
          <a:xfrm>
            <a:off x="1104900" y="2424112"/>
            <a:ext cx="4919472" cy="3748088"/>
          </a:xfrm>
        </p:spPr>
        <p:txBody>
          <a:bodyPr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5" name="Chỗ dành sẵn cho Văn bản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endParaRPr lang="vi-VN" noProof="0"/>
          </a:p>
        </p:txBody>
      </p:sp>
      <p:sp>
        <p:nvSpPr>
          <p:cNvPr id="6" name="Chỗ dành sẵn cho Nội dung 5"/>
          <p:cNvSpPr>
            <a:spLocks noGrp="1"/>
          </p:cNvSpPr>
          <p:nvPr>
            <p:ph sz="quarter" idx="4" hasCustomPrompt="1"/>
          </p:nvPr>
        </p:nvSpPr>
        <p:spPr>
          <a:xfrm>
            <a:off x="6166110" y="2424112"/>
            <a:ext cx="4919472" cy="3748088"/>
          </a:xfrm>
        </p:spPr>
        <p:txBody>
          <a:bodyPr rtlCol="0"/>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7" name="Chỗ dành sẵn cho Ngày tháng 6"/>
          <p:cNvSpPr>
            <a:spLocks noGrp="1"/>
          </p:cNvSpPr>
          <p:nvPr>
            <p:ph type="dt" sz="half" idx="10"/>
          </p:nvPr>
        </p:nvSpPr>
        <p:spPr/>
        <p:txBody>
          <a:bodyPr rtlCol="0"/>
          <a:lstStyle/>
          <a:p>
            <a:pPr rtl="0"/>
            <a:fld id="{DF02C9D8-A4BA-4B1F-9D4C-F8A2801E9099}" type="datetime1">
              <a:rPr lang="vi-VN" noProof="0" smtClean="0"/>
            </a:fld>
            <a:endParaRPr lang="vi-VN" noProof="0"/>
          </a:p>
        </p:txBody>
      </p:sp>
      <p:sp>
        <p:nvSpPr>
          <p:cNvPr id="8" name="Chỗ dành sẵn cho Chân trang 7"/>
          <p:cNvSpPr>
            <a:spLocks noGrp="1"/>
          </p:cNvSpPr>
          <p:nvPr>
            <p:ph type="ftr" sz="quarter" idx="11"/>
          </p:nvPr>
        </p:nvSpPr>
        <p:spPr/>
        <p:txBody>
          <a:bodyPr rtlCol="0"/>
          <a:lstStyle/>
          <a:p>
            <a:pPr rtl="0"/>
            <a:endParaRPr lang="vi-VN" noProof="0"/>
          </a:p>
        </p:txBody>
      </p:sp>
      <p:sp>
        <p:nvSpPr>
          <p:cNvPr id="9" name="Chỗ dành sẵn cho Số hiệu Bản chiếu 8"/>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endParaRPr lang="vi-VN" noProof="0"/>
          </a:p>
        </p:txBody>
      </p:sp>
      <p:sp>
        <p:nvSpPr>
          <p:cNvPr id="3" name="Chỗ dành sẵn cho Ngày tháng 2"/>
          <p:cNvSpPr>
            <a:spLocks noGrp="1"/>
          </p:cNvSpPr>
          <p:nvPr>
            <p:ph type="dt" sz="half" idx="10"/>
          </p:nvPr>
        </p:nvSpPr>
        <p:spPr/>
        <p:txBody>
          <a:bodyPr rtlCol="0"/>
          <a:lstStyle/>
          <a:p>
            <a:pPr rtl="0"/>
            <a:fld id="{7D496535-7181-4DCE-B5FF-CF08423E869A}" type="datetime1">
              <a:rPr lang="vi-VN" noProof="0" smtClean="0"/>
            </a:fld>
            <a:endParaRPr lang="vi-VN" noProof="0"/>
          </a:p>
        </p:txBody>
      </p:sp>
      <p:sp>
        <p:nvSpPr>
          <p:cNvPr id="4" name="Chỗ dành sẵn cho Chân trang 3"/>
          <p:cNvSpPr>
            <a:spLocks noGrp="1"/>
          </p:cNvSpPr>
          <p:nvPr>
            <p:ph type="ftr" sz="quarter" idx="11"/>
          </p:nvPr>
        </p:nvSpPr>
        <p:spPr/>
        <p:txBody>
          <a:bodyPr rtlCol="0"/>
          <a:lstStyle/>
          <a:p>
            <a:pPr rtl="0"/>
            <a:endParaRPr lang="vi-VN" noProof="0"/>
          </a:p>
        </p:txBody>
      </p:sp>
      <p:sp>
        <p:nvSpPr>
          <p:cNvPr id="5" name="Chỗ dành sẵn cho Số hiệu Bản chiếu 4"/>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2B4702B9-3BAD-477C-A9F6-8D20C16F0B93}" type="datetime1">
              <a:rPr lang="vi-VN" noProof="0" smtClean="0"/>
            </a:fld>
            <a:endParaRPr lang="vi-VN" noProof="0"/>
          </a:p>
        </p:txBody>
      </p:sp>
      <p:sp>
        <p:nvSpPr>
          <p:cNvPr id="3" name="Chỗ dành sẵn cho Chân trang 2"/>
          <p:cNvSpPr>
            <a:spLocks noGrp="1"/>
          </p:cNvSpPr>
          <p:nvPr>
            <p:ph type="ftr" sz="quarter" idx="11"/>
          </p:nvPr>
        </p:nvSpPr>
        <p:spPr/>
        <p:txBody>
          <a:bodyPr rtlCol="0"/>
          <a:lstStyle/>
          <a:p>
            <a:pPr rtl="0"/>
            <a:endParaRPr lang="vi-VN" noProof="0"/>
          </a:p>
        </p:txBody>
      </p:sp>
      <p:sp>
        <p:nvSpPr>
          <p:cNvPr id="4" name="Chỗ dành sẵn cho Số hiệu Bản chiếu 3"/>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endParaRPr lang="vi-VN" noProof="0"/>
          </a:p>
        </p:txBody>
      </p:sp>
      <p:sp>
        <p:nvSpPr>
          <p:cNvPr id="4" name="Chỗ dành sẵn cho Văn bản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endParaRPr lang="vi-VN" noProof="0"/>
          </a:p>
        </p:txBody>
      </p:sp>
      <p:sp>
        <p:nvSpPr>
          <p:cNvPr id="3" name="Chỗ dành sẵn cho Nội dung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p:txBody>
      </p:sp>
      <p:sp>
        <p:nvSpPr>
          <p:cNvPr id="5" name="Chỗ dành sẵn cho Ngày tháng 4"/>
          <p:cNvSpPr>
            <a:spLocks noGrp="1"/>
          </p:cNvSpPr>
          <p:nvPr>
            <p:ph type="dt" sz="half" idx="10"/>
          </p:nvPr>
        </p:nvSpPr>
        <p:spPr/>
        <p:txBody>
          <a:bodyPr rtlCol="0"/>
          <a:lstStyle/>
          <a:p>
            <a:pPr rtl="0"/>
            <a:fld id="{D70DFE86-86E7-44B0-B670-DF786F8D4270}" type="datetime1">
              <a:rPr lang="vi-VN" noProof="0" smtClean="0"/>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fld>
            <a:endParaRPr lang="vi-VN"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noProof="0"/>
              <a:t>Bấm để chỉnh sửa kiểu tiêu đề Bản cái</a:t>
            </a:r>
            <a:endParaRPr lang="vi-VN" noProof="0"/>
          </a:p>
        </p:txBody>
      </p:sp>
      <p:sp>
        <p:nvSpPr>
          <p:cNvPr id="3" name="Chỗ dành sẵ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noProof="0"/>
              <a:t>Bấm để chỉnh sửa kiểu văn bản Bản cái</a:t>
            </a:r>
            <a:endParaRPr lang="vi-VN" noProof="0"/>
          </a:p>
          <a:p>
            <a:pPr lvl="1" rtl="0"/>
            <a:r>
              <a:rPr lang="vi-VN" noProof="0"/>
              <a:t>Mức hai</a:t>
            </a:r>
            <a:endParaRPr lang="vi-VN" noProof="0"/>
          </a:p>
          <a:p>
            <a:pPr lvl="2" rtl="0"/>
            <a:r>
              <a:rPr lang="vi-VN" noProof="0"/>
              <a:t>Mức ba</a:t>
            </a:r>
            <a:endParaRPr lang="vi-VN" noProof="0"/>
          </a:p>
          <a:p>
            <a:pPr lvl="3" rtl="0"/>
            <a:r>
              <a:rPr lang="vi-VN" noProof="0"/>
              <a:t>Mức bốn</a:t>
            </a:r>
            <a:endParaRPr lang="vi-VN" noProof="0"/>
          </a:p>
          <a:p>
            <a:pPr lvl="4" rtl="0"/>
            <a:r>
              <a:rPr lang="vi-VN" noProof="0"/>
              <a:t>Mức năm</a:t>
            </a:r>
            <a:endParaRPr lang="vi-VN" noProof="0"/>
          </a:p>
          <a:p>
            <a:pPr lvl="5" rtl="0"/>
            <a:r>
              <a:rPr lang="vi-VN" noProof="0"/>
              <a:t>Mức sáu</a:t>
            </a:r>
            <a:endParaRPr lang="vi-VN" noProof="0"/>
          </a:p>
          <a:p>
            <a:pPr lvl="6" rtl="0"/>
            <a:r>
              <a:rPr lang="vi-VN" noProof="0"/>
              <a:t>Mức bảy</a:t>
            </a:r>
            <a:endParaRPr lang="vi-VN" noProof="0"/>
          </a:p>
          <a:p>
            <a:pPr lvl="7" rtl="0"/>
            <a:r>
              <a:rPr lang="vi-VN" noProof="0"/>
              <a:t>Mức tám</a:t>
            </a:r>
            <a:endParaRPr lang="vi-VN" noProof="0"/>
          </a:p>
          <a:p>
            <a:pPr lvl="8" rtl="0"/>
            <a:r>
              <a:rPr lang="vi-VN" noProof="0"/>
              <a:t>Mức chín</a:t>
            </a:r>
            <a:endParaRPr lang="vi-VN" noProof="0"/>
          </a:p>
        </p:txBody>
      </p:sp>
      <p:sp>
        <p:nvSpPr>
          <p:cNvPr id="4" name="Chỗ dành sẵn cho Ngày thá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Arial" panose="020B0604020202020204" pitchFamily="34" charset="0"/>
                <a:cs typeface="Arial" panose="020B0604020202020204" pitchFamily="34" charset="0"/>
              </a:defRPr>
            </a:lvl1pPr>
          </a:lstStyle>
          <a:p>
            <a:fld id="{95B9F846-5AEB-445A-8D59-5D5072F11D50}" type="datetime1">
              <a:rPr lang="vi-VN" noProof="0" smtClean="0"/>
            </a:fld>
            <a:endParaRPr lang="vi-VN" noProof="0">
              <a:latin typeface="Arial" panose="020B0604020202020204" pitchFamily="34" charset="0"/>
              <a:cs typeface="Arial" panose="020B0604020202020204" pitchFamily="34" charset="0"/>
            </a:endParaRPr>
          </a:p>
        </p:txBody>
      </p:sp>
      <p:sp>
        <p:nvSpPr>
          <p:cNvPr id="5" name="Chỗ dành sẵ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6" name="Chỗ dành sẵn cho Số hiệu Bản chiế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Arial" panose="020B0604020202020204" pitchFamily="34" charset="0"/>
                <a:cs typeface="Arial" panose="020B0604020202020204" pitchFamily="34" charset="0"/>
              </a:defRPr>
            </a:lvl1pPr>
          </a:lstStyle>
          <a:p>
            <a:fld id="{0FF54DE5-C571-48E8-A5BC-B369434E2F44}" type="slidenum">
              <a:rPr lang="vi-VN" noProof="0" smtClean="0"/>
            </a:fld>
            <a:endParaRPr lang="vi-VN" noProof="0">
              <a:latin typeface="Arial" panose="020B0604020202020204" pitchFamily="34" charset="0"/>
              <a:cs typeface="Arial" panose="020B0604020202020204" pitchFamily="34" charset="0"/>
            </a:endParaRPr>
          </a:p>
        </p:txBody>
      </p:sp>
      <p:grpSp>
        <p:nvGrpSpPr>
          <p:cNvPr id="15" name="Nhóm 14"/>
          <p:cNvGrpSpPr/>
          <p:nvPr/>
        </p:nvGrpSpPr>
        <p:grpSpPr>
          <a:xfrm>
            <a:off x="1103376" y="1219201"/>
            <a:ext cx="9985248" cy="84403"/>
            <a:chOff x="1073150" y="1219201"/>
            <a:chExt cx="10058400" cy="63125"/>
          </a:xfrm>
        </p:grpSpPr>
        <p:cxnSp>
          <p:nvCxnSpPr>
            <p:cNvPr id="13" name="Đường nối Thẳ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ờng nối Thẳ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9.png"/><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1.png"/><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6.png"/><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Hình ảnh 3" descr="Sách đang mở đặt trên bàn, tủ sách được làm mờ trong nền"/>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p:pic>
      <p:sp>
        <p:nvSpPr>
          <p:cNvPr id="8" name="Text Box 7"/>
          <p:cNvSpPr txBox="1"/>
          <p:nvPr/>
        </p:nvSpPr>
        <p:spPr>
          <a:xfrm>
            <a:off x="1955800" y="4022725"/>
            <a:ext cx="2540000" cy="922020"/>
          </a:xfrm>
          <a:prstGeom prst="rect">
            <a:avLst/>
          </a:prstGeom>
          <a:noFill/>
        </p:spPr>
        <p:txBody>
          <a:bodyPr wrap="square" rtlCol="0" anchor="t">
            <a:spAutoFit/>
          </a:bodyPr>
          <a:p>
            <a:pPr algn="ctr"/>
            <a:r>
              <a:rPr lang="en-US" u="sng">
                <a:latin typeface="Arial" panose="020B0604020202020204" pitchFamily="34" charset="0"/>
                <a:cs typeface="Arial" panose="020B0604020202020204" pitchFamily="34" charset="0"/>
              </a:rPr>
              <a:t>THÀNH VIÊN</a:t>
            </a:r>
            <a:endParaRPr lang="en-US" u="sng">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HỒ ANH NGUYÊN </a:t>
            </a:r>
            <a:endParaRPr lang="en-US">
              <a:latin typeface="Arial" panose="020B0604020202020204" pitchFamily="34" charset="0"/>
              <a:cs typeface="Arial" panose="020B0604020202020204" pitchFamily="34" charset="0"/>
            </a:endParaRPr>
          </a:p>
          <a:p>
            <a:pPr algn="ctr"/>
            <a:r>
              <a:rPr lang="en-US">
                <a:latin typeface="Arial" panose="020B0604020202020204" pitchFamily="34" charset="0"/>
                <a:cs typeface="Arial" panose="020B0604020202020204" pitchFamily="34" charset="0"/>
              </a:rPr>
              <a:t>LÊ THỊ KIM YẾN</a:t>
            </a:r>
            <a:endParaRPr lang="en-US">
              <a:latin typeface="Arial" panose="020B0604020202020204" pitchFamily="34" charset="0"/>
              <a:cs typeface="Arial" panose="020B0604020202020204" pitchFamily="34" charset="0"/>
            </a:endParaRPr>
          </a:p>
        </p:txBody>
      </p:sp>
      <p:sp>
        <p:nvSpPr>
          <p:cNvPr id="240" name="Google Shape;240;p13"/>
          <p:cNvSpPr txBox="1"/>
          <p:nvPr>
            <p:ph type="ctrTitle"/>
          </p:nvPr>
        </p:nvSpPr>
        <p:spPr>
          <a:xfrm>
            <a:off x="775690" y="2493475"/>
            <a:ext cx="4899000" cy="1159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vi-VN" altLang="en-GB">
                <a:latin typeface="Arial" panose="020B0604020202020204" pitchFamily="34" charset="0"/>
                <a:cs typeface="Arial" panose="020B0604020202020204" pitchFamily="34" charset="0"/>
              </a:rPr>
              <a:t>DỰ ÁN PBL1</a:t>
            </a:r>
            <a:br>
              <a:rPr lang="vi-VN" altLang="en-GB">
                <a:latin typeface="Arial" panose="020B0604020202020204" pitchFamily="34" charset="0"/>
                <a:cs typeface="Arial" panose="020B0604020202020204" pitchFamily="34" charset="0"/>
              </a:rPr>
            </a:br>
            <a:r>
              <a:rPr lang="vi-VN" altLang="en-GB">
                <a:latin typeface="Arial" panose="020B0604020202020204" pitchFamily="34" charset="0"/>
                <a:cs typeface="Arial" panose="020B0604020202020204" pitchFamily="34" charset="0"/>
              </a:rPr>
              <a:t>NHÓM 3</a:t>
            </a:r>
            <a:endParaRPr lang="vi-VN" altLang="en-GB">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êu đề 1"/>
          <p:cNvSpPr>
            <a:spLocks noGrp="1"/>
          </p:cNvSpPr>
          <p:nvPr>
            <p:ph type="title"/>
          </p:nvPr>
        </p:nvSpPr>
        <p:spPr/>
        <p:txBody>
          <a:bodyPr rtlCol="0">
            <a:noAutofit/>
          </a:bodyPr>
          <a:lstStyle/>
          <a:p>
            <a:pPr algn="ctr" rtl="0"/>
            <a:r>
              <a:rPr lang="vi-VN" sz="3600" b="1" dirty="0">
                <a:latin typeface="Arial" panose="020B0604020202020204" pitchFamily="34" charset="0"/>
                <a:cs typeface="Arial" panose="020B0604020202020204" pitchFamily="34" charset="0"/>
              </a:rPr>
              <a:t>CÁC HÀM TRONG CLASS </a:t>
            </a:r>
            <a:r>
              <a:rPr lang="vi-VN" sz="3600" b="1">
                <a:latin typeface="Arial" panose="020B0604020202020204" pitchFamily="34" charset="0"/>
                <a:cs typeface="Arial" panose="020B0604020202020204" pitchFamily="34" charset="0"/>
                <a:sym typeface="+mn-ea"/>
              </a:rPr>
              <a:t>PERSONAL TRAINER</a:t>
            </a:r>
            <a:endParaRPr lang="vi-VN" sz="3600" b="1" dirty="0">
              <a:latin typeface="Arial" panose="020B0604020202020204" pitchFamily="34" charset="0"/>
              <a:cs typeface="Arial" panose="020B0604020202020204" pitchFamily="34" charset="0"/>
              <a:sym typeface="+mn-ea"/>
            </a:endParaRPr>
          </a:p>
        </p:txBody>
      </p:sp>
      <p:pic>
        <p:nvPicPr>
          <p:cNvPr id="7" name="Content Placeholder 6" descr="Screenshot 2023-06-01 105510"/>
          <p:cNvPicPr>
            <a:picLocks noChangeAspect="1"/>
          </p:cNvPicPr>
          <p:nvPr>
            <p:ph sz="half" idx="1"/>
          </p:nvPr>
        </p:nvPicPr>
        <p:blipFill>
          <a:blip r:embed="rId1"/>
          <a:stretch>
            <a:fillRect/>
          </a:stretch>
        </p:blipFill>
        <p:spPr>
          <a:xfrm>
            <a:off x="2778125" y="2867660"/>
            <a:ext cx="6633845" cy="2515870"/>
          </a:xfrm>
          <a:prstGeom prst="rect">
            <a:avLst/>
          </a:prstGeom>
        </p:spPr>
      </p:pic>
      <p:sp>
        <p:nvSpPr>
          <p:cNvPr id="8" name="Text Box 7"/>
          <p:cNvSpPr txBox="1"/>
          <p:nvPr/>
        </p:nvSpPr>
        <p:spPr>
          <a:xfrm>
            <a:off x="2004060" y="1736090"/>
            <a:ext cx="8183880" cy="829945"/>
          </a:xfrm>
          <a:prstGeom prst="rect">
            <a:avLst/>
          </a:prstGeom>
          <a:noFill/>
        </p:spPr>
        <p:txBody>
          <a:bodyPr wrap="square" rtlCol="0">
            <a:spAutoFit/>
          </a:bodyPr>
          <a:p>
            <a:pPr algn="ctr"/>
            <a:r>
              <a:rPr lang="vi-VN" altLang="en-US" sz="2400">
                <a:latin typeface="Arial" panose="020B0604020202020204" pitchFamily="34" charset="0"/>
                <a:cs typeface="Arial" panose="020B0604020202020204" pitchFamily="34" charset="0"/>
              </a:rPr>
              <a:t>Hàm hiển thị chi tiết thông tin của PT và ghi lựa chọn đó vào file trainers.txt</a:t>
            </a:r>
            <a:endParaRPr lang="vi-VN" altLang="en-US" sz="2400">
              <a:latin typeface="Arial" panose="020B0604020202020204" pitchFamily="34" charset="0"/>
              <a:cs typeface="Arial" panose="020B0604020202020204" pitchFamily="34" charset="0"/>
            </a:endParaRPr>
          </a:p>
        </p:txBody>
      </p:sp>
      <p:pic>
        <p:nvPicPr>
          <p:cNvPr id="9" name="Content Placeholder 8" descr="Screenshot 2023-06-01 105533"/>
          <p:cNvPicPr>
            <a:picLocks noChangeAspect="1"/>
          </p:cNvPicPr>
          <p:nvPr>
            <p:ph sz="half" idx="2"/>
          </p:nvPr>
        </p:nvPicPr>
        <p:blipFill>
          <a:blip r:embed="rId2"/>
          <a:stretch>
            <a:fillRect/>
          </a:stretch>
        </p:blipFill>
        <p:spPr>
          <a:xfrm>
            <a:off x="2461260" y="7673340"/>
            <a:ext cx="7266305" cy="3549015"/>
          </a:xfrm>
          <a:prstGeom prst="rect">
            <a:avLst/>
          </a:prstGeom>
        </p:spPr>
      </p:pic>
      <p:sp>
        <p:nvSpPr>
          <p:cNvPr id="10" name="Text Box 9"/>
          <p:cNvSpPr txBox="1"/>
          <p:nvPr/>
        </p:nvSpPr>
        <p:spPr>
          <a:xfrm>
            <a:off x="2002790" y="-1193800"/>
            <a:ext cx="8183880" cy="953135"/>
          </a:xfrm>
          <a:prstGeom prst="rect">
            <a:avLst/>
          </a:prstGeom>
          <a:noFill/>
        </p:spPr>
        <p:txBody>
          <a:bodyPr wrap="square" rtlCol="0">
            <a:spAutoFit/>
          </a:bodyPr>
          <a:p>
            <a:pPr algn="ctr"/>
            <a:r>
              <a:rPr lang="vi-VN" altLang="en-US" sz="2800">
                <a:latin typeface="Arial" panose="020B0604020202020204" pitchFamily="34" charset="0"/>
                <a:cs typeface="Arial" panose="020B0604020202020204" pitchFamily="34" charset="0"/>
              </a:rPr>
              <a:t>Hàm đọc thông tin PT đã được chọn từ file trainers.txt</a:t>
            </a:r>
            <a:endParaRPr lang="vi-VN" altLang="en-US" sz="28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875 -0.699074 " pathEditMode="relative" rAng="0" ptsTypes="">
                                      <p:cBhvr>
                                        <p:cTn id="14" dur="2000" fill="hold"/>
                                        <p:tgtEl>
                                          <p:spTgt spid="9"/>
                                        </p:tgtEl>
                                        <p:attrNameLst>
                                          <p:attrName>ppt_x</p:attrName>
                                          <p:attrName>ppt_y</p:attrName>
                                        </p:attrNameLst>
                                      </p:cBhvr>
                                      <p:rCtr x="1" y="-377"/>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0.00177083 0.401574 " pathEditMode="relative" rAng="0" ptsTypes="">
                                      <p:cBhvr>
                                        <p:cTn id="18" dur="2000" fill="hold"/>
                                        <p:tgtEl>
                                          <p:spTgt spid="10"/>
                                        </p:tgtEl>
                                        <p:attrNameLst>
                                          <p:attrName>ppt_x</p:attrName>
                                          <p:attrName>ppt_y</p:attrName>
                                        </p:attrNameLst>
                                      </p:cBhvr>
                                      <p:rCtr x="0" y="1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02565" y="473075"/>
            <a:ext cx="11786870" cy="583565"/>
          </a:xfrm>
          <a:prstGeom prst="rect">
            <a:avLst/>
          </a:prstGeom>
          <a:noFill/>
        </p:spPr>
        <p:txBody>
          <a:bodyPr wrap="square" rtlCol="0">
            <a:spAutoFit/>
          </a:bodyPr>
          <a:p>
            <a:pPr algn="ctr"/>
            <a:r>
              <a:rPr lang="vi-VN" altLang="en-US" sz="3200" b="1">
                <a:latin typeface="Arial" panose="020B0604020202020204" pitchFamily="34" charset="0"/>
                <a:cs typeface="Arial" panose="020B0604020202020204" pitchFamily="34" charset="0"/>
              </a:rPr>
              <a:t>QUẢN LÍ THÔNG TIN CÁC GÓI TẬP VÀ GÓI KHUYẾN MÃI</a:t>
            </a:r>
            <a:endParaRPr lang="vi-VN" altLang="en-US" sz="3200" b="1">
              <a:latin typeface="Arial" panose="020B0604020202020204" pitchFamily="34" charset="0"/>
              <a:cs typeface="Arial" panose="020B0604020202020204" pitchFamily="34" charset="0"/>
            </a:endParaRPr>
          </a:p>
        </p:txBody>
      </p:sp>
      <p:pic>
        <p:nvPicPr>
          <p:cNvPr id="9" name="Content Placeholder 8"/>
          <p:cNvPicPr>
            <a:picLocks noChangeAspect="1"/>
          </p:cNvPicPr>
          <p:nvPr>
            <p:ph sz="half" idx="2"/>
          </p:nvPr>
        </p:nvPicPr>
        <p:blipFill>
          <a:blip r:embed="rId1"/>
          <a:stretch>
            <a:fillRect/>
          </a:stretch>
        </p:blipFill>
        <p:spPr>
          <a:xfrm>
            <a:off x="6033135" y="3312160"/>
            <a:ext cx="5511165" cy="1806575"/>
          </a:xfrm>
          <a:prstGeom prst="rect">
            <a:avLst/>
          </a:prstGeom>
        </p:spPr>
      </p:pic>
      <p:sp>
        <p:nvSpPr>
          <p:cNvPr id="11" name="Text Box 10"/>
          <p:cNvSpPr txBox="1"/>
          <p:nvPr/>
        </p:nvSpPr>
        <p:spPr>
          <a:xfrm>
            <a:off x="1835785" y="1986915"/>
            <a:ext cx="2540000" cy="829945"/>
          </a:xfrm>
          <a:prstGeom prst="rect">
            <a:avLst/>
          </a:prstGeom>
          <a:noFill/>
        </p:spPr>
        <p:txBody>
          <a:bodyPr wrap="square" rtlCol="0" anchor="t">
            <a:spAutoFit/>
          </a:bodyPr>
          <a:p>
            <a:pPr algn="ctr"/>
            <a:r>
              <a:rPr lang="en-US" sz="2400">
                <a:latin typeface="Arial" panose="020B0604020202020204" pitchFamily="34" charset="0"/>
                <a:cs typeface="Arial" panose="020B0604020202020204" pitchFamily="34" charset="0"/>
              </a:rPr>
              <a:t>Lớp Date có các thuộc tính sau:</a:t>
            </a:r>
            <a:endParaRPr lang="en-US" sz="2400">
              <a:latin typeface="Arial" panose="020B0604020202020204" pitchFamily="34" charset="0"/>
              <a:cs typeface="Arial" panose="020B0604020202020204" pitchFamily="34" charset="0"/>
            </a:endParaRPr>
          </a:p>
        </p:txBody>
      </p:sp>
      <p:pic>
        <p:nvPicPr>
          <p:cNvPr id="13" name="Content Placeholder 12" descr="Screenshot 2023-06-01 120446"/>
          <p:cNvPicPr>
            <a:picLocks noChangeAspect="1"/>
          </p:cNvPicPr>
          <p:nvPr>
            <p:ph sz="half" idx="1"/>
          </p:nvPr>
        </p:nvPicPr>
        <p:blipFill>
          <a:blip r:embed="rId2"/>
          <a:stretch>
            <a:fillRect/>
          </a:stretch>
        </p:blipFill>
        <p:spPr>
          <a:xfrm>
            <a:off x="803910" y="3312160"/>
            <a:ext cx="4603750" cy="1379220"/>
          </a:xfrm>
          <a:prstGeom prst="rect">
            <a:avLst/>
          </a:prstGeom>
        </p:spPr>
      </p:pic>
      <p:sp>
        <p:nvSpPr>
          <p:cNvPr id="15" name="Text Box 14"/>
          <p:cNvSpPr txBox="1"/>
          <p:nvPr/>
        </p:nvSpPr>
        <p:spPr>
          <a:xfrm>
            <a:off x="6278245" y="1986915"/>
            <a:ext cx="5020310" cy="829945"/>
          </a:xfrm>
          <a:prstGeom prst="rect">
            <a:avLst/>
          </a:prstGeom>
          <a:noFill/>
        </p:spPr>
        <p:txBody>
          <a:bodyPr wrap="square" rtlCol="0" anchor="t">
            <a:spAutoFit/>
          </a:bodyPr>
          <a:p>
            <a:pPr algn="ctr"/>
            <a:r>
              <a:rPr lang="en-US" sz="2400">
                <a:latin typeface="Arial" panose="020B0604020202020204" pitchFamily="34" charset="0"/>
                <a:cs typeface="Arial" panose="020B0604020202020204" pitchFamily="34" charset="0"/>
              </a:rPr>
              <a:t>Hàm nhập ngày khách hàng đăng kí: </a:t>
            </a:r>
            <a:endParaRPr lang="en-US" sz="2400">
              <a:latin typeface="Arial" panose="020B0604020202020204" pitchFamily="34" charset="0"/>
              <a:cs typeface="Arial" panose="020B0604020202020204" pitchFamily="34" charset="0"/>
            </a:endParaRPr>
          </a:p>
        </p:txBody>
      </p:sp>
      <p:pic>
        <p:nvPicPr>
          <p:cNvPr id="16" name="Picture 15" descr="Screenshot 2023-06-01 120955"/>
          <p:cNvPicPr>
            <a:picLocks noChangeAspect="1"/>
          </p:cNvPicPr>
          <p:nvPr/>
        </p:nvPicPr>
        <p:blipFill>
          <a:blip r:embed="rId3"/>
          <a:stretch>
            <a:fillRect/>
          </a:stretch>
        </p:blipFill>
        <p:spPr>
          <a:xfrm>
            <a:off x="1266825" y="7374255"/>
            <a:ext cx="9657715" cy="1935480"/>
          </a:xfrm>
          <a:prstGeom prst="rect">
            <a:avLst/>
          </a:prstGeom>
        </p:spPr>
      </p:pic>
      <p:sp>
        <p:nvSpPr>
          <p:cNvPr id="17" name="Text Box 16"/>
          <p:cNvSpPr txBox="1"/>
          <p:nvPr/>
        </p:nvSpPr>
        <p:spPr>
          <a:xfrm>
            <a:off x="3522345" y="-1287145"/>
            <a:ext cx="5146040" cy="829945"/>
          </a:xfrm>
          <a:prstGeom prst="rect">
            <a:avLst/>
          </a:prstGeom>
          <a:noFill/>
        </p:spPr>
        <p:txBody>
          <a:bodyPr wrap="square" rtlCol="0" anchor="t">
            <a:spAutoFit/>
          </a:bodyPr>
          <a:p>
            <a:pPr algn="ctr"/>
            <a:r>
              <a:rPr lang="en-US" sz="2400">
                <a:latin typeface="Arial" panose="020B0604020202020204" pitchFamily="34" charset="0"/>
                <a:cs typeface="Arial" panose="020B0604020202020204" pitchFamily="34" charset="0"/>
              </a:rPr>
              <a:t>Ép kiểu int sang đúng định dạng dd/mm/yy ​</a:t>
            </a:r>
            <a:endParaRPr lang="en-US"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5" presetClass="exit" presetSubtype="10" fill="hold" nodeType="withEffect">
                                  <p:stCondLst>
                                    <p:cond delay="0"/>
                                  </p:stCondLst>
                                  <p:childTnLst>
                                    <p:animEffect transition="out" filter="checkerboard(across)">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0 0 L -0.00119792 -0.591852 " pathEditMode="relative" rAng="0" ptsTypes="">
                                      <p:cBhvr>
                                        <p:cTn id="20" dur="2000" fill="hold"/>
                                        <p:tgtEl>
                                          <p:spTgt spid="16"/>
                                        </p:tgtEl>
                                        <p:attrNameLst>
                                          <p:attrName>ppt_x</p:attrName>
                                          <p:attrName>ppt_y</p:attrName>
                                        </p:attrNameLst>
                                      </p:cBhvr>
                                      <p:rCtr x="0" y="-26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 0 L -0.00119792 0.445 " pathEditMode="relative" rAng="0" ptsTypes="">
                                      <p:cBhvr>
                                        <p:cTn id="24" dur="2000" fill="hold"/>
                                        <p:tgtEl>
                                          <p:spTgt spid="17"/>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1" grpId="1"/>
      <p:bldP spid="15" grpId="1"/>
      <p:bldP spid="17" grpId="0"/>
      <p:bldP spid="1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Autofit/>
          </a:bodyPr>
          <a:p>
            <a:pPr algn="ctr"/>
            <a:r>
              <a:rPr lang="vi-VN" altLang="en-US" sz="3600" b="1">
                <a:latin typeface="Arial" panose="020B0604020202020204" pitchFamily="34" charset="0"/>
                <a:cs typeface="Arial" panose="020B0604020202020204" pitchFamily="34" charset="0"/>
              </a:rPr>
              <a:t>Hàm t</a:t>
            </a:r>
            <a:r>
              <a:rPr lang="en-US" sz="3600" b="1">
                <a:latin typeface="Arial" panose="020B0604020202020204" pitchFamily="34" charset="0"/>
                <a:cs typeface="Arial" panose="020B0604020202020204" pitchFamily="34" charset="0"/>
              </a:rPr>
              <a:t>ính toán ngày hết hạn từ ngày đăng kí :​</a:t>
            </a:r>
            <a:endParaRPr lang="en-US" sz="3600" b="1">
              <a:latin typeface="Arial" panose="020B0604020202020204" pitchFamily="34" charset="0"/>
              <a:cs typeface="Arial" panose="020B0604020202020204" pitchFamily="34" charset="0"/>
            </a:endParaRPr>
          </a:p>
        </p:txBody>
      </p:sp>
      <p:pic>
        <p:nvPicPr>
          <p:cNvPr id="6" name="Content Placeholder 5"/>
          <p:cNvPicPr>
            <a:picLocks noChangeAspect="1"/>
          </p:cNvPicPr>
          <p:nvPr>
            <p:ph sz="half" idx="1"/>
          </p:nvPr>
        </p:nvPicPr>
        <p:blipFill>
          <a:blip r:embed="rId1"/>
          <a:stretch>
            <a:fillRect/>
          </a:stretch>
        </p:blipFill>
        <p:spPr>
          <a:xfrm>
            <a:off x="2480945" y="2232025"/>
            <a:ext cx="7230745" cy="3519805"/>
          </a:xfrm>
          <a:prstGeom prst="rect">
            <a:avLst/>
          </a:prstGeom>
        </p:spPr>
      </p:pic>
      <p:sp>
        <p:nvSpPr>
          <p:cNvPr id="8" name="Text Box 7"/>
          <p:cNvSpPr txBox="1"/>
          <p:nvPr/>
        </p:nvSpPr>
        <p:spPr>
          <a:xfrm>
            <a:off x="1693545" y="-817245"/>
            <a:ext cx="8805545" cy="706755"/>
          </a:xfrm>
          <a:prstGeom prst="rect">
            <a:avLst/>
          </a:prstGeom>
          <a:noFill/>
        </p:spPr>
        <p:txBody>
          <a:bodyPr wrap="square" rtlCol="0" anchor="t">
            <a:spAutoFit/>
          </a:bodyPr>
          <a:p>
            <a:pPr algn="ctr"/>
            <a:r>
              <a:rPr lang="en-US" sz="2000" b="1">
                <a:latin typeface="Arial" panose="020B0604020202020204" pitchFamily="34" charset="0"/>
                <a:cs typeface="Arial" panose="020B0604020202020204" pitchFamily="34" charset="0"/>
              </a:rPr>
              <a:t>Lớp GymPackage(lớp cha) có các thuộc tính sau ở Protected để lớp Promotion(lớp con) kế thừa​</a:t>
            </a:r>
            <a:endParaRPr lang="en-US" sz="2000" b="1">
              <a:latin typeface="Arial" panose="020B0604020202020204" pitchFamily="34" charset="0"/>
              <a:cs typeface="Arial" panose="020B0604020202020204" pitchFamily="34" charset="0"/>
            </a:endParaRPr>
          </a:p>
        </p:txBody>
      </p:sp>
      <p:pic>
        <p:nvPicPr>
          <p:cNvPr id="11" name="Content Placeholder 10"/>
          <p:cNvPicPr>
            <a:picLocks noChangeAspect="1"/>
          </p:cNvPicPr>
          <p:nvPr>
            <p:ph sz="half" idx="2"/>
          </p:nvPr>
        </p:nvPicPr>
        <p:blipFill>
          <a:blip r:embed="rId2"/>
          <a:stretch>
            <a:fillRect/>
          </a:stretch>
        </p:blipFill>
        <p:spPr>
          <a:xfrm>
            <a:off x="4152900" y="7394575"/>
            <a:ext cx="4639945" cy="3107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 0 L 0 0.168056 " pathEditMode="relative" rAng="0" ptsTypes="">
                                      <p:cBhvr>
                                        <p:cTn id="14" dur="2000" fill="hold"/>
                                        <p:tgtEl>
                                          <p:spTgt spid="8"/>
                                        </p:tgtEl>
                                        <p:attrNameLst>
                                          <p:attrName>ppt_x</p:attrName>
                                          <p:attrName>ppt_y</p:attrName>
                                        </p:attrNameLst>
                                      </p:cBhvr>
                                      <p:rCtr x="0" y="125"/>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213542 -0.68037 " pathEditMode="relative" rAng="0" ptsTypes="">
                                      <p:cBhvr>
                                        <p:cTn id="18" dur="2000" fill="hold"/>
                                        <p:tgtEl>
                                          <p:spTgt spid="11"/>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200" b="1">
                <a:latin typeface="Arial" panose="020B0604020202020204" pitchFamily="34" charset="0"/>
                <a:cs typeface="Arial" panose="020B0604020202020204" pitchFamily="34" charset="0"/>
              </a:rPr>
              <a:t>Hàm khởi tạo có tham số và không tham số cho lớp GymPackage: ​</a:t>
            </a:r>
            <a:endParaRPr lang="en-US" sz="3200" b="1">
              <a:latin typeface="Arial" panose="020B0604020202020204" pitchFamily="34" charset="0"/>
              <a:cs typeface="Arial" panose="020B0604020202020204" pitchFamily="34" charset="0"/>
            </a:endParaRPr>
          </a:p>
        </p:txBody>
      </p:sp>
      <p:pic>
        <p:nvPicPr>
          <p:cNvPr id="5" name="Content Placeholder 4" descr="Screenshot 2023-06-01 130307"/>
          <p:cNvPicPr>
            <a:picLocks noChangeAspect="1"/>
          </p:cNvPicPr>
          <p:nvPr>
            <p:ph sz="half" idx="1"/>
          </p:nvPr>
        </p:nvPicPr>
        <p:blipFill>
          <a:blip r:embed="rId1"/>
          <a:stretch>
            <a:fillRect/>
          </a:stretch>
        </p:blipFill>
        <p:spPr>
          <a:xfrm>
            <a:off x="2206625" y="2713990"/>
            <a:ext cx="7777480" cy="2235200"/>
          </a:xfrm>
          <a:prstGeom prst="rect">
            <a:avLst/>
          </a:prstGeom>
        </p:spPr>
      </p:pic>
      <p:pic>
        <p:nvPicPr>
          <p:cNvPr id="6" name="Content Placeholder 5" descr="Screenshot 2023-06-01 133006"/>
          <p:cNvPicPr>
            <a:picLocks noChangeAspect="1"/>
          </p:cNvPicPr>
          <p:nvPr>
            <p:ph sz="half" idx="2"/>
          </p:nvPr>
        </p:nvPicPr>
        <p:blipFill>
          <a:blip r:embed="rId2"/>
          <a:stretch>
            <a:fillRect/>
          </a:stretch>
        </p:blipFill>
        <p:spPr>
          <a:xfrm>
            <a:off x="12632690" y="1484630"/>
            <a:ext cx="3209290" cy="5165725"/>
          </a:xfrm>
          <a:prstGeom prst="rect">
            <a:avLst/>
          </a:prstGeom>
        </p:spPr>
      </p:pic>
      <p:sp>
        <p:nvSpPr>
          <p:cNvPr id="7" name="Text Box 6"/>
          <p:cNvSpPr txBox="1"/>
          <p:nvPr/>
        </p:nvSpPr>
        <p:spPr>
          <a:xfrm>
            <a:off x="2722880" y="-1543050"/>
            <a:ext cx="6746240" cy="953135"/>
          </a:xfrm>
          <a:prstGeom prst="rect">
            <a:avLst/>
          </a:prstGeom>
          <a:noFill/>
        </p:spPr>
        <p:txBody>
          <a:bodyPr wrap="square" rtlCol="0" anchor="t">
            <a:spAutoFit/>
          </a:bodyPr>
          <a:p>
            <a:pPr algn="ctr"/>
            <a:r>
              <a:rPr lang="en-US" sz="2800" b="1">
                <a:latin typeface="Arial" panose="020B0604020202020204" pitchFamily="34" charset="0"/>
                <a:cs typeface="Arial" panose="020B0604020202020204" pitchFamily="34" charset="0"/>
              </a:rPr>
              <a:t>Định nghĩa setter và getter cho các thuộc tính sau :​</a:t>
            </a:r>
            <a:endParaRPr lang="en-US" sz="28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0 L -0.658021 -9.25926e-05 " pathEditMode="relative" rAng="0" ptsTypes="">
                                      <p:cBhvr>
                                        <p:cTn id="14" dur="2000" fill="hold"/>
                                        <p:tgtEl>
                                          <p:spTgt spid="6"/>
                                        </p:tgtEl>
                                        <p:attrNameLst>
                                          <p:attrName>ppt_x</p:attrName>
                                          <p:attrName>ppt_y</p:attrName>
                                        </p:attrNameLst>
                                      </p:cBhvr>
                                      <p:rCtr x="-12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0 0.25  E" pathEditMode="relative" ptsTypes="">
                                      <p:cBhvr>
                                        <p:cTn id="18"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4000" b="1">
                <a:latin typeface="Arial" panose="020B0604020202020204" pitchFamily="34" charset="0"/>
                <a:cs typeface="Arial" panose="020B0604020202020204" pitchFamily="34" charset="0"/>
              </a:rPr>
              <a:t>Hàm xuất thông tin gói tập Gym​</a:t>
            </a:r>
            <a:endParaRPr lang="en-US" sz="4000" b="1">
              <a:latin typeface="Arial" panose="020B0604020202020204" pitchFamily="34" charset="0"/>
              <a:cs typeface="Arial" panose="020B0604020202020204" pitchFamily="34" charset="0"/>
            </a:endParaRPr>
          </a:p>
        </p:txBody>
      </p:sp>
      <p:pic>
        <p:nvPicPr>
          <p:cNvPr id="5" name="Content Placeholder 4" descr="Screenshot 2023-06-01 132929"/>
          <p:cNvPicPr>
            <a:picLocks noChangeAspect="1"/>
          </p:cNvPicPr>
          <p:nvPr>
            <p:ph sz="half" idx="1"/>
          </p:nvPr>
        </p:nvPicPr>
        <p:blipFill>
          <a:blip r:embed="rId1"/>
          <a:stretch>
            <a:fillRect/>
          </a:stretch>
        </p:blipFill>
        <p:spPr>
          <a:xfrm>
            <a:off x="1409065" y="2740025"/>
            <a:ext cx="9372600" cy="2538730"/>
          </a:xfrm>
          <a:prstGeom prst="rect">
            <a:avLst/>
          </a:prstGeom>
        </p:spPr>
      </p:pic>
      <p:pic>
        <p:nvPicPr>
          <p:cNvPr id="6" name="Content Placeholder 5"/>
          <p:cNvPicPr>
            <a:picLocks noChangeAspect="1"/>
          </p:cNvPicPr>
          <p:nvPr>
            <p:ph sz="half" idx="2"/>
          </p:nvPr>
        </p:nvPicPr>
        <p:blipFill>
          <a:blip r:embed="rId2"/>
          <a:stretch>
            <a:fillRect/>
          </a:stretch>
        </p:blipFill>
        <p:spPr>
          <a:xfrm>
            <a:off x="2086610" y="7145655"/>
            <a:ext cx="8017510" cy="2640965"/>
          </a:xfrm>
          <a:prstGeom prst="rect">
            <a:avLst/>
          </a:prstGeom>
        </p:spPr>
      </p:pic>
      <p:sp>
        <p:nvSpPr>
          <p:cNvPr id="7" name="Text Box 6"/>
          <p:cNvSpPr txBox="1"/>
          <p:nvPr/>
        </p:nvSpPr>
        <p:spPr>
          <a:xfrm>
            <a:off x="945515" y="-1256665"/>
            <a:ext cx="10299700" cy="1076325"/>
          </a:xfrm>
          <a:prstGeom prst="rect">
            <a:avLst/>
          </a:prstGeom>
          <a:noFill/>
        </p:spPr>
        <p:txBody>
          <a:bodyPr wrap="square" rtlCol="0" anchor="t">
            <a:spAutoFit/>
          </a:bodyPr>
          <a:p>
            <a:pPr algn="ctr"/>
            <a:r>
              <a:rPr lang="en-US" sz="3200" b="1">
                <a:latin typeface="Arial" panose="020B0604020202020204" pitchFamily="34" charset="0"/>
                <a:cs typeface="Arial" panose="020B0604020202020204" pitchFamily="34" charset="0"/>
              </a:rPr>
              <a:t>Lớp Promotion có các thuộc tính sau và hàm khởi tạo có tham số, không tham số​</a:t>
            </a:r>
            <a:endParaRPr lang="en-US" sz="32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5.20833e-05 -0.660926 " pathEditMode="relative" rAng="0" ptsTypes="">
                                      <p:cBhvr>
                                        <p:cTn id="14" dur="2000" fill="hold"/>
                                        <p:tgtEl>
                                          <p:spTgt spid="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5.20833e-05 0.191111 " pathEditMode="relative" rAng="0" ptsTypes="">
                                      <p:cBhvr>
                                        <p:cTn id="18" dur="2000" fill="hold"/>
                                        <p:tgtEl>
                                          <p:spTgt spid="7"/>
                                        </p:tgtEl>
                                        <p:attrNameLst>
                                          <p:attrName>ppt_x</p:attrName>
                                          <p:attrName>ppt_y</p:attrName>
                                        </p:attrNameLst>
                                      </p:cBhvr>
                                      <p:rCtr x="0" y="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200" b="1">
                <a:latin typeface="Arial" panose="020B0604020202020204" pitchFamily="34" charset="0"/>
                <a:cs typeface="Arial" panose="020B0604020202020204" pitchFamily="34" charset="0"/>
              </a:rPr>
              <a:t>Định nghĩa setter, getter và hàm tính khoản thanh toán :​</a:t>
            </a:r>
            <a:endParaRPr lang="en-US" sz="3200" b="1">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6061710" y="2999740"/>
            <a:ext cx="5627370" cy="1253490"/>
          </a:xfrm>
          <a:prstGeom prst="rect">
            <a:avLst/>
          </a:prstGeom>
        </p:spPr>
      </p:pic>
      <p:pic>
        <p:nvPicPr>
          <p:cNvPr id="6" name="Content Placeholder 5" descr="Screenshot 2023-06-01 134137"/>
          <p:cNvPicPr>
            <a:picLocks noChangeAspect="1"/>
          </p:cNvPicPr>
          <p:nvPr>
            <p:ph sz="half" idx="2"/>
          </p:nvPr>
        </p:nvPicPr>
        <p:blipFill>
          <a:blip r:embed="rId2"/>
          <a:stretch>
            <a:fillRect/>
          </a:stretch>
        </p:blipFill>
        <p:spPr>
          <a:xfrm>
            <a:off x="1016000" y="2358390"/>
            <a:ext cx="4534535" cy="3237865"/>
          </a:xfrm>
          <a:prstGeom prst="rect">
            <a:avLst/>
          </a:prstGeom>
        </p:spPr>
      </p:pic>
      <p:pic>
        <p:nvPicPr>
          <p:cNvPr id="7" name="Picture 6"/>
          <p:cNvPicPr>
            <a:picLocks noChangeAspect="1"/>
          </p:cNvPicPr>
          <p:nvPr/>
        </p:nvPicPr>
        <p:blipFill>
          <a:blip r:embed="rId3"/>
          <a:stretch>
            <a:fillRect/>
          </a:stretch>
        </p:blipFill>
        <p:spPr>
          <a:xfrm>
            <a:off x="1104900" y="7669530"/>
            <a:ext cx="9966325" cy="2003425"/>
          </a:xfrm>
          <a:prstGeom prst="rect">
            <a:avLst/>
          </a:prstGeom>
        </p:spPr>
      </p:pic>
      <p:sp>
        <p:nvSpPr>
          <p:cNvPr id="8" name="Text Box 7"/>
          <p:cNvSpPr txBox="1"/>
          <p:nvPr/>
        </p:nvSpPr>
        <p:spPr>
          <a:xfrm>
            <a:off x="1022985" y="-1202055"/>
            <a:ext cx="10146030" cy="953135"/>
          </a:xfrm>
          <a:prstGeom prst="rect">
            <a:avLst/>
          </a:prstGeom>
          <a:noFill/>
        </p:spPr>
        <p:txBody>
          <a:bodyPr wrap="square" rtlCol="0" anchor="t">
            <a:spAutoFit/>
          </a:bodyPr>
          <a:p>
            <a:pPr algn="ctr"/>
            <a:r>
              <a:rPr lang="en-US" sz="2800" b="1">
                <a:latin typeface="Arial" panose="020B0604020202020204" pitchFamily="34" charset="0"/>
                <a:cs typeface="Arial" panose="020B0604020202020204" pitchFamily="34" charset="0"/>
              </a:rPr>
              <a:t>Khai báo hàm PaymenMethod là bạn của lớp Promotion, và hàm xuất thông tin sau khi khuyến mãi​</a:t>
            </a:r>
            <a:endParaRPr lang="en-US" sz="28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5" presetClass="exit" presetSubtype="10" fill="hold" nodeType="withEffect">
                                  <p:stCondLst>
                                    <p:cond delay="0"/>
                                  </p:stCondLst>
                                  <p:childTnLst>
                                    <p:animEffect transition="out" filter="checkerboard(across)">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4" presetClass="path" presetSubtype="0" accel="50000" decel="50000" fill="hold" nodeType="clickEffect">
                                  <p:stCondLst>
                                    <p:cond delay="0"/>
                                  </p:stCondLst>
                                  <p:childTnLst>
                                    <p:animMotion origin="layout" path="M 0 0 L -0.00182292 -0.684537 " pathEditMode="relative" rAng="0" ptsTypes="">
                                      <p:cBhvr>
                                        <p:cTn id="17" dur="2000" fill="hold"/>
                                        <p:tgtEl>
                                          <p:spTgt spid="7"/>
                                        </p:tgtEl>
                                        <p:attrNameLst>
                                          <p:attrName>ppt_x</p:attrName>
                                          <p:attrName>ppt_y</p:attrName>
                                        </p:attrNameLst>
                                      </p:cBhvr>
                                      <p:rCtr x="0" y="-125"/>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0 0 L 0.00125 0.196667 " pathEditMode="relative" rAng="0" ptsTypes="">
                                      <p:cBhvr>
                                        <p:cTn id="21" dur="2000" fill="hold"/>
                                        <p:tgtEl>
                                          <p:spTgt spid="8"/>
                                        </p:tgtEl>
                                        <p:attrNameLst>
                                          <p:attrName>ppt_x</p:attrName>
                                          <p:attrName>ppt_y</p:attrName>
                                        </p:attrNameLst>
                                      </p:cBhvr>
                                      <p:rCtr x="1" y="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vi-VN" altLang="en-US" sz="4000" b="1">
                <a:latin typeface="Arial" panose="020B0604020202020204" pitchFamily="34" charset="0"/>
                <a:cs typeface="Arial" panose="020B0604020202020204" pitchFamily="34" charset="0"/>
              </a:rPr>
              <a:t>HÀM HIỂN THỊ CHI TIẾT MENU</a:t>
            </a:r>
            <a:endParaRPr lang="vi-VN" altLang="en-US" sz="4000" b="1">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2246630" y="2488565"/>
            <a:ext cx="7696200" cy="2275205"/>
          </a:xfrm>
          <a:prstGeom prst="rect">
            <a:avLst/>
          </a:prstGeom>
        </p:spPr>
      </p:pic>
      <p:sp>
        <p:nvSpPr>
          <p:cNvPr id="7" name="Text Box 6"/>
          <p:cNvSpPr txBox="1"/>
          <p:nvPr/>
        </p:nvSpPr>
        <p:spPr>
          <a:xfrm>
            <a:off x="1604645" y="-1497330"/>
            <a:ext cx="8980805" cy="1076325"/>
          </a:xfrm>
          <a:prstGeom prst="rect">
            <a:avLst/>
          </a:prstGeom>
          <a:noFill/>
        </p:spPr>
        <p:txBody>
          <a:bodyPr wrap="square" rtlCol="0" anchor="t">
            <a:spAutoFit/>
          </a:bodyPr>
          <a:p>
            <a:pPr algn="ctr"/>
            <a:r>
              <a:rPr lang="en-US" sz="3200" b="1">
                <a:latin typeface="Arial" panose="020B0604020202020204" pitchFamily="34" charset="0"/>
                <a:cs typeface="Arial" panose="020B0604020202020204" pitchFamily="34" charset="0"/>
              </a:rPr>
              <a:t>Hàm lưu file và đọc file khung giờ khách hàng chọn​</a:t>
            </a:r>
            <a:endParaRPr lang="en-US" sz="3200" b="1">
              <a:latin typeface="Arial" panose="020B0604020202020204" pitchFamily="34" charset="0"/>
              <a:cs typeface="Arial" panose="020B0604020202020204" pitchFamily="34" charset="0"/>
            </a:endParaRPr>
          </a:p>
        </p:txBody>
      </p:sp>
      <p:pic>
        <p:nvPicPr>
          <p:cNvPr id="8" name="Content Placeholder 7"/>
          <p:cNvPicPr>
            <a:picLocks noChangeAspect="1"/>
          </p:cNvPicPr>
          <p:nvPr>
            <p:ph sz="half" idx="2"/>
          </p:nvPr>
        </p:nvPicPr>
        <p:blipFill>
          <a:blip r:embed="rId2"/>
          <a:stretch>
            <a:fillRect/>
          </a:stretch>
        </p:blipFill>
        <p:spPr>
          <a:xfrm>
            <a:off x="7310755" y="7143750"/>
            <a:ext cx="3520440" cy="3474720"/>
          </a:xfrm>
          <a:prstGeom prst="rect">
            <a:avLst/>
          </a:prstGeom>
        </p:spPr>
      </p:pic>
      <p:pic>
        <p:nvPicPr>
          <p:cNvPr id="9" name="Picture 8" descr="Screenshot 2023-06-01 135028"/>
          <p:cNvPicPr>
            <a:picLocks noChangeAspect="1"/>
          </p:cNvPicPr>
          <p:nvPr/>
        </p:nvPicPr>
        <p:blipFill>
          <a:blip r:embed="rId3"/>
          <a:stretch>
            <a:fillRect/>
          </a:stretch>
        </p:blipFill>
        <p:spPr>
          <a:xfrm>
            <a:off x="1504950" y="7143750"/>
            <a:ext cx="4396740" cy="2202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25 -0.640556 " pathEditMode="relative" rAng="0" ptsTypes="">
                                      <p:cBhvr>
                                        <p:cTn id="14" dur="2000" fill="hold"/>
                                        <p:tgtEl>
                                          <p:spTgt spid="9"/>
                                        </p:tgtEl>
                                        <p:attrNameLst>
                                          <p:attrName>ppt_x</p:attrName>
                                          <p:attrName>ppt_y</p:attrName>
                                        </p:attrNameLst>
                                      </p:cBhvr>
                                      <p:rCtr x="0" y="-281"/>
                                    </p:animMotion>
                                  </p:childTnLst>
                                </p:cTn>
                              </p:par>
                              <p:par>
                                <p:cTn id="15" presetID="64" presetClass="path" presetSubtype="0" accel="50000" decel="50000" fill="hold" nodeType="withEffect">
                                  <p:stCondLst>
                                    <p:cond delay="0"/>
                                  </p:stCondLst>
                                  <p:childTnLst>
                                    <p:animMotion origin="layout" path="M 0 0 L -0.00276042 -0.731111 " pathEditMode="relative" rAng="0" ptsTypes="">
                                      <p:cBhvr>
                                        <p:cTn id="16" dur="2000" fill="hold"/>
                                        <p:tgtEl>
                                          <p:spTgt spid="8"/>
                                        </p:tgtEl>
                                        <p:attrNameLst>
                                          <p:attrName>ppt_x</p:attrName>
                                          <p:attrName>ppt_y</p:attrName>
                                        </p:attrNameLst>
                                      </p:cBhvr>
                                      <p:rCtr x="0" y="-308"/>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0 0 L 0.00135417 0.23037 " pathEditMode="relative" rAng="0" ptsTypes="">
                                      <p:cBhvr>
                                        <p:cTn id="20" dur="2000" fill="hold"/>
                                        <p:tgtEl>
                                          <p:spTgt spid="7"/>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200" b="1">
                <a:latin typeface="Arial" panose="020B0604020202020204" pitchFamily="34" charset="0"/>
                <a:cs typeface="Arial" panose="020B0604020202020204" pitchFamily="34" charset="0"/>
              </a:rPr>
              <a:t>Hàm setter và getter lấy dữ liệu từ file schedule.txt​</a:t>
            </a:r>
            <a:endParaRPr lang="en-US" sz="3200" b="1">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1839595" y="1748790"/>
            <a:ext cx="7519035" cy="2011680"/>
          </a:xfrm>
          <a:prstGeom prst="rect">
            <a:avLst/>
          </a:prstGeom>
        </p:spPr>
      </p:pic>
      <p:pic>
        <p:nvPicPr>
          <p:cNvPr id="6" name="Content Placeholder 5"/>
          <p:cNvPicPr>
            <a:picLocks noChangeAspect="1"/>
          </p:cNvPicPr>
          <p:nvPr>
            <p:ph sz="half" idx="2"/>
          </p:nvPr>
        </p:nvPicPr>
        <p:blipFill>
          <a:blip r:embed="rId2"/>
          <a:stretch>
            <a:fillRect/>
          </a:stretch>
        </p:blipFill>
        <p:spPr>
          <a:xfrm>
            <a:off x="2266315" y="7492365"/>
            <a:ext cx="7659370" cy="2771140"/>
          </a:xfrm>
          <a:prstGeom prst="rect">
            <a:avLst/>
          </a:prstGeom>
        </p:spPr>
      </p:pic>
      <p:sp>
        <p:nvSpPr>
          <p:cNvPr id="7" name="Text Box 6"/>
          <p:cNvSpPr txBox="1"/>
          <p:nvPr/>
        </p:nvSpPr>
        <p:spPr>
          <a:xfrm>
            <a:off x="2222500" y="-977900"/>
            <a:ext cx="7720330" cy="645160"/>
          </a:xfrm>
          <a:prstGeom prst="rect">
            <a:avLst/>
          </a:prstGeom>
          <a:noFill/>
        </p:spPr>
        <p:txBody>
          <a:bodyPr wrap="square" rtlCol="0" anchor="t">
            <a:spAutoFit/>
          </a:bodyPr>
          <a:p>
            <a:pPr algn="ctr"/>
            <a:r>
              <a:rPr lang="en-US" sz="3600" b="1">
                <a:latin typeface="Arial" panose="020B0604020202020204" pitchFamily="34" charset="0"/>
                <a:cs typeface="Arial" panose="020B0604020202020204" pitchFamily="34" charset="0"/>
              </a:rPr>
              <a:t>Hàm chọn khung giờ tập luyện​</a:t>
            </a:r>
            <a:endParaRPr lang="en-US" sz="3600" b="1">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66315" y="10995660"/>
            <a:ext cx="7701280" cy="4449445"/>
          </a:xfrm>
          <a:prstGeom prst="rect">
            <a:avLst/>
          </a:prstGeom>
        </p:spPr>
      </p:pic>
      <p:pic>
        <p:nvPicPr>
          <p:cNvPr id="9" name="Picture 8"/>
          <p:cNvPicPr>
            <a:picLocks noChangeAspect="1"/>
          </p:cNvPicPr>
          <p:nvPr/>
        </p:nvPicPr>
        <p:blipFill>
          <a:blip r:embed="rId4"/>
          <a:stretch>
            <a:fillRect/>
          </a:stretch>
        </p:blipFill>
        <p:spPr>
          <a:xfrm>
            <a:off x="1901190" y="4337050"/>
            <a:ext cx="7457440" cy="1972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 0 L -0.00015625 0.19213 " pathEditMode="relative" rAng="0" ptsTypes="">
                                      <p:cBhvr>
                                        <p:cTn id="17" dur="2000" fill="hold"/>
                                        <p:tgtEl>
                                          <p:spTgt spid="7"/>
                                        </p:tgtEl>
                                        <p:attrNameLst>
                                          <p:attrName>ppt_x</p:attrName>
                                          <p:attrName>ppt_y</p:attrName>
                                        </p:attrNameLst>
                                      </p:cBhvr>
                                      <p:rCtr x="0" y="125"/>
                                    </p:animMotion>
                                  </p:childTnLst>
                                </p:cTn>
                              </p:par>
                            </p:childTnLst>
                          </p:cTn>
                        </p:par>
                      </p:childTnLst>
                    </p:cTn>
                  </p:par>
                  <p:par>
                    <p:cTn id="18" fill="hold">
                      <p:stCondLst>
                        <p:cond delay="indefinite"/>
                      </p:stCondLst>
                      <p:childTnLst>
                        <p:par>
                          <p:cTn id="19" fill="hold">
                            <p:stCondLst>
                              <p:cond delay="0"/>
                            </p:stCondLst>
                            <p:childTnLst>
                              <p:par>
                                <p:cTn id="20" presetID="64" presetClass="path" presetSubtype="0" accel="50000" decel="50000" fill="hold" nodeType="clickEffect">
                                  <p:stCondLst>
                                    <p:cond delay="0"/>
                                  </p:stCondLst>
                                  <p:childTnLst>
                                    <p:animMotion origin="layout" path="M 0 0 L 0 -0.707963 " pathEditMode="relative" rAng="0" ptsTypes="">
                                      <p:cBhvr>
                                        <p:cTn id="21" dur="2000" fill="hold"/>
                                        <p:tgtEl>
                                          <p:spTgt spid="6"/>
                                        </p:tgtEl>
                                        <p:attrNameLst>
                                          <p:attrName>ppt_x</p:attrName>
                                          <p:attrName>ppt_y</p:attrName>
                                        </p:attrNameLst>
                                      </p:cBhvr>
                                      <p:rCtr x="0" y="-125"/>
                                    </p:animMotion>
                                  </p:childTnLst>
                                </p:cTn>
                              </p:par>
                            </p:childTnLst>
                          </p:cTn>
                        </p:par>
                      </p:childTnLst>
                    </p:cTn>
                  </p:par>
                  <p:par>
                    <p:cTn id="22" fill="hold">
                      <p:stCondLst>
                        <p:cond delay="indefinite"/>
                      </p:stCondLst>
                      <p:childTnLst>
                        <p:par>
                          <p:cTn id="23" fill="hold">
                            <p:stCondLst>
                              <p:cond delay="0"/>
                            </p:stCondLst>
                            <p:childTnLst>
                              <p:par>
                                <p:cTn id="24" presetID="64" presetClass="path" presetSubtype="0" accel="50000" decel="50000" fill="hold" nodeType="clickEffect">
                                  <p:stCondLst>
                                    <p:cond delay="0"/>
                                  </p:stCondLst>
                                  <p:childTnLst>
                                    <p:animMotion origin="layout" path="M 0 0 L 0.00078125 -1.36454 " pathEditMode="relative" rAng="0" ptsTypes="">
                                      <p:cBhvr>
                                        <p:cTn id="25" dur="2000" fill="hold"/>
                                        <p:tgtEl>
                                          <p:spTgt spid="8"/>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600" b="1">
                <a:latin typeface="Arial" panose="020B0604020202020204" pitchFamily="34" charset="0"/>
                <a:cs typeface="Arial" panose="020B0604020202020204" pitchFamily="34" charset="0"/>
              </a:rPr>
              <a:t>Hàm để khách hàng chọn phương thức thanh toán​</a:t>
            </a:r>
            <a:endParaRPr lang="en-US" sz="3600" b="1">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1437005" y="2209165"/>
            <a:ext cx="9318625" cy="3698240"/>
          </a:xfrm>
          <a:prstGeom prst="rect">
            <a:avLst/>
          </a:prstGeom>
        </p:spPr>
      </p:pic>
      <p:pic>
        <p:nvPicPr>
          <p:cNvPr id="6" name="Content Placeholder 5"/>
          <p:cNvPicPr>
            <a:picLocks noChangeAspect="1"/>
          </p:cNvPicPr>
          <p:nvPr>
            <p:ph sz="half" idx="2"/>
          </p:nvPr>
        </p:nvPicPr>
        <p:blipFill>
          <a:blip r:embed="rId2"/>
          <a:stretch>
            <a:fillRect/>
          </a:stretch>
        </p:blipFill>
        <p:spPr>
          <a:xfrm>
            <a:off x="3057525" y="7228205"/>
            <a:ext cx="6075680" cy="3982720"/>
          </a:xfrm>
          <a:prstGeom prst="rect">
            <a:avLst/>
          </a:prstGeom>
        </p:spPr>
      </p:pic>
      <p:sp>
        <p:nvSpPr>
          <p:cNvPr id="7" name="Text Box 6"/>
          <p:cNvSpPr txBox="1"/>
          <p:nvPr/>
        </p:nvSpPr>
        <p:spPr>
          <a:xfrm>
            <a:off x="669290" y="-1198880"/>
            <a:ext cx="10855325" cy="1198880"/>
          </a:xfrm>
          <a:prstGeom prst="rect">
            <a:avLst/>
          </a:prstGeom>
          <a:noFill/>
        </p:spPr>
        <p:txBody>
          <a:bodyPr wrap="square" rtlCol="0" anchor="t">
            <a:spAutoFit/>
          </a:bodyPr>
          <a:p>
            <a:pPr algn="ctr"/>
            <a:r>
              <a:rPr lang="en-US" sz="3600" b="1">
                <a:latin typeface="Arial" panose="020B0604020202020204" pitchFamily="34" charset="0"/>
                <a:cs typeface="Arial" panose="020B0604020202020204" pitchFamily="34" charset="0"/>
              </a:rPr>
              <a:t>Hàm đọc file và lưu file promotion.txt sau khi khách hàng chọn​</a:t>
            </a:r>
            <a:endParaRPr lang="en-US" sz="36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 0 L -0.00130208 0.185926 " pathEditMode="relative" rAng="0" ptsTypes="">
                                      <p:cBhvr>
                                        <p:cTn id="14" dur="2000" fill="hold"/>
                                        <p:tgtEl>
                                          <p:spTgt spid="7"/>
                                        </p:tgtEl>
                                        <p:attrNameLst>
                                          <p:attrName>ppt_x</p:attrName>
                                          <p:attrName>ppt_y</p:attrName>
                                        </p:attrNameLst>
                                      </p:cBhvr>
                                      <p:rCtr x="0" y="125"/>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119792 -0.774722 " pathEditMode="relative" rAng="0" ptsTypes="">
                                      <p:cBhvr>
                                        <p:cTn id="18" dur="2000" fill="hold"/>
                                        <p:tgtEl>
                                          <p:spTgt spid="6"/>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Autofit/>
          </a:bodyPr>
          <a:p>
            <a:pPr algn="ctr"/>
            <a:r>
              <a:rPr lang="en-US" sz="3600" b="1">
                <a:latin typeface="Arial" panose="020B0604020202020204" pitchFamily="34" charset="0"/>
                <a:cs typeface="Arial" panose="020B0604020202020204" pitchFamily="34" charset="0"/>
              </a:rPr>
              <a:t>Hàm main() tạo 3 gói sẵn có cho đối tượng promotion​</a:t>
            </a:r>
            <a:endParaRPr lang="en-US" sz="3600" b="1">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a:blip r:embed="rId1"/>
          <a:stretch>
            <a:fillRect/>
          </a:stretch>
        </p:blipFill>
        <p:spPr>
          <a:xfrm>
            <a:off x="643890" y="2660015"/>
            <a:ext cx="10904220" cy="2482215"/>
          </a:xfrm>
          <a:prstGeom prst="rect">
            <a:avLst/>
          </a:prstGeom>
        </p:spPr>
      </p:pic>
      <p:pic>
        <p:nvPicPr>
          <p:cNvPr id="7" name="Content Placeholder 6"/>
          <p:cNvPicPr>
            <a:picLocks noChangeAspect="1"/>
          </p:cNvPicPr>
          <p:nvPr>
            <p:ph sz="half" idx="2"/>
          </p:nvPr>
        </p:nvPicPr>
        <p:blipFill>
          <a:blip r:embed="rId2"/>
          <a:stretch>
            <a:fillRect/>
          </a:stretch>
        </p:blipFill>
        <p:spPr>
          <a:xfrm>
            <a:off x="1074420" y="7525385"/>
            <a:ext cx="10043160" cy="2504440"/>
          </a:xfrm>
          <a:prstGeom prst="rect">
            <a:avLst/>
          </a:prstGeom>
        </p:spPr>
      </p:pic>
      <p:sp>
        <p:nvSpPr>
          <p:cNvPr id="8" name="Text Box 7"/>
          <p:cNvSpPr txBox="1"/>
          <p:nvPr/>
        </p:nvSpPr>
        <p:spPr>
          <a:xfrm>
            <a:off x="1838960" y="-949960"/>
            <a:ext cx="8512810" cy="645160"/>
          </a:xfrm>
          <a:prstGeom prst="rect">
            <a:avLst/>
          </a:prstGeom>
          <a:noFill/>
        </p:spPr>
        <p:txBody>
          <a:bodyPr wrap="square" rtlCol="0" anchor="t">
            <a:spAutoFit/>
          </a:bodyPr>
          <a:p>
            <a:pPr algn="ctr"/>
            <a:r>
              <a:rPr lang="en-US" sz="3600" b="1">
                <a:latin typeface="Arial" panose="020B0604020202020204" pitchFamily="34" charset="0"/>
                <a:cs typeface="Arial" panose="020B0604020202020204" pitchFamily="34" charset="0"/>
              </a:rPr>
              <a:t>Hàm main để tạo menu​</a:t>
            </a:r>
            <a:endParaRPr lang="en-US" sz="3600" b="1">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25 -0.713056 " pathEditMode="relative" rAng="0" ptsTypes="">
                                      <p:cBhvr>
                                        <p:cTn id="14" dur="2000" fill="hold"/>
                                        <p:tgtEl>
                                          <p:spTgt spid="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5.20833e-05 0.182407 " pathEditMode="relative" rAng="0" ptsTypes="">
                                      <p:cBhvr>
                                        <p:cTn id="18" dur="2000" fill="hold"/>
                                        <p:tgtEl>
                                          <p:spTgt spid="8"/>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268;p17"/>
          <p:cNvSpPr txBox="1"/>
          <p:nvPr/>
        </p:nvSpPr>
        <p:spPr>
          <a:xfrm>
            <a:off x="4502775" y="1119165"/>
            <a:ext cx="3891300" cy="11598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1pPr>
            <a:lvl2pPr marR="0" lvl="1"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2pPr>
            <a:lvl3pPr marR="0" lvl="2"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3pPr>
            <a:lvl4pPr marR="0" lvl="3"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4pPr>
            <a:lvl5pPr marR="0" lvl="4"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5pPr>
            <a:lvl6pPr marR="0" lvl="5"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6pPr>
            <a:lvl7pPr marR="0" lvl="6"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7pPr>
            <a:lvl8pPr marR="0" lvl="7"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8pPr>
            <a:lvl9pPr marR="0" lvl="8" algn="ctr" rtl="0">
              <a:lnSpc>
                <a:spcPct val="100000"/>
              </a:lnSpc>
              <a:spcBef>
                <a:spcPts val="0"/>
              </a:spcBef>
              <a:spcAft>
                <a:spcPts val="0"/>
              </a:spcAft>
              <a:buClr>
                <a:srgbClr val="FFFFFF"/>
              </a:buClr>
              <a:buSzPts val="4000"/>
              <a:buFont typeface="Miriam Libre" panose="00000500000000000000"/>
              <a:buNone/>
              <a:defRPr sz="4000" b="0" i="0" u="none" strike="noStrike" cap="none">
                <a:solidFill>
                  <a:srgbClr val="FFFFFF"/>
                </a:solidFill>
                <a:latin typeface="Miriam Libre" panose="00000500000000000000"/>
                <a:ea typeface="Miriam Libre" panose="00000500000000000000"/>
                <a:cs typeface="Miriam Libre" panose="00000500000000000000"/>
                <a:sym typeface="Miriam Libre" panose="00000500000000000000"/>
              </a:defRPr>
            </a:lvl9pPr>
          </a:lstStyle>
          <a:p>
            <a:pPr marL="0" lvl="0" indent="0" algn="ctr" rtl="0">
              <a:spcBef>
                <a:spcPts val="0"/>
              </a:spcBef>
              <a:spcAft>
                <a:spcPts val="0"/>
              </a:spcAft>
              <a:buNone/>
            </a:pPr>
            <a:r>
              <a:rPr lang="vi-VN" altLang="en-GB" sz="8000" u="sng">
                <a:solidFill>
                  <a:schemeClr val="accent1">
                    <a:lumMod val="10000"/>
                  </a:schemeClr>
                </a:solidFill>
                <a:latin typeface="Arial" panose="020B0604020202020204" pitchFamily="34" charset="0"/>
                <a:cs typeface="Arial" panose="020B0604020202020204" pitchFamily="34" charset="0"/>
              </a:rPr>
              <a:t>ĐỀ TÀI</a:t>
            </a:r>
            <a:endParaRPr lang="vi-VN" altLang="en-GB" sz="8000" u="sng">
              <a:solidFill>
                <a:schemeClr val="accent1">
                  <a:lumMod val="10000"/>
                </a:schemeClr>
              </a:solidFill>
              <a:latin typeface="Arial" panose="020B0604020202020204" pitchFamily="34" charset="0"/>
              <a:cs typeface="Arial" panose="020B0604020202020204" pitchFamily="34" charset="0"/>
            </a:endParaRPr>
          </a:p>
        </p:txBody>
      </p:sp>
      <p:sp>
        <p:nvSpPr>
          <p:cNvPr id="269" name="Google Shape;269;p17"/>
          <p:cNvSpPr txBox="1"/>
          <p:nvPr>
            <p:ph type="subTitle" idx="1"/>
          </p:nvPr>
        </p:nvSpPr>
        <p:spPr>
          <a:xfrm>
            <a:off x="3402965" y="3411855"/>
            <a:ext cx="6091555" cy="1636395"/>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vi-VN" altLang="en-GB" sz="4000">
                <a:latin typeface="Arial" panose="020B0604020202020204" pitchFamily="34" charset="0"/>
                <a:cs typeface="Arial" panose="020B0604020202020204" pitchFamily="34" charset="0"/>
              </a:rPr>
              <a:t>QUẢN LÍ KHÁCH </a:t>
            </a:r>
            <a:r>
              <a:rPr lang="vi-VN" altLang="en-GB" sz="4000">
                <a:latin typeface="Arial" panose="020B0604020202020204" pitchFamily="34" charset="0"/>
                <a:cs typeface="Arial" panose="020B0604020202020204" pitchFamily="34" charset="0"/>
              </a:rPr>
              <a:t>HÀNG TẬP GYM</a:t>
            </a:r>
            <a:endParaRPr lang="vi-VN" altLang="en-GB" sz="4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839595" y="314960"/>
            <a:ext cx="8512810" cy="645160"/>
          </a:xfrm>
          <a:prstGeom prst="rect">
            <a:avLst/>
          </a:prstGeom>
          <a:noFill/>
        </p:spPr>
        <p:txBody>
          <a:bodyPr wrap="square" rtlCol="0" anchor="t">
            <a:spAutoFit/>
          </a:bodyPr>
          <a:p>
            <a:pPr algn="ctr"/>
            <a:r>
              <a:rPr lang="en-US" sz="3600" b="1">
                <a:latin typeface="Arial" panose="020B0604020202020204" pitchFamily="34" charset="0"/>
                <a:cs typeface="Arial" panose="020B0604020202020204" pitchFamily="34" charset="0"/>
              </a:rPr>
              <a:t>Hàm main để tạo menu​</a:t>
            </a:r>
            <a:r>
              <a:rPr lang="vi-VN" altLang="en-US" sz="3600" b="1">
                <a:latin typeface="Arial" panose="020B0604020202020204" pitchFamily="34" charset="0"/>
                <a:cs typeface="Arial" panose="020B0604020202020204" pitchFamily="34" charset="0"/>
              </a:rPr>
              <a:t> </a:t>
            </a:r>
            <a:r>
              <a:rPr lang="vi-VN" altLang="en-US" sz="3600" b="1">
                <a:latin typeface="Arial" panose="020B0604020202020204" pitchFamily="34" charset="0"/>
                <a:cs typeface="Arial" panose="020B0604020202020204" pitchFamily="34" charset="0"/>
              </a:rPr>
              <a:t>chính</a:t>
            </a:r>
            <a:endParaRPr lang="vi-VN" altLang="en-US" sz="3600" b="1">
              <a:latin typeface="Arial" panose="020B0604020202020204" pitchFamily="34" charset="0"/>
              <a:cs typeface="Arial" panose="020B0604020202020204" pitchFamily="34" charset="0"/>
            </a:endParaRPr>
          </a:p>
        </p:txBody>
      </p:sp>
      <p:pic>
        <p:nvPicPr>
          <p:cNvPr id="7" name="Content Placeholder 6" descr="Screenshot 2023-06-01 141848"/>
          <p:cNvPicPr>
            <a:picLocks noChangeAspect="1"/>
          </p:cNvPicPr>
          <p:nvPr>
            <p:ph sz="half" idx="1"/>
          </p:nvPr>
        </p:nvPicPr>
        <p:blipFill>
          <a:blip r:embed="rId1"/>
          <a:stretch>
            <a:fillRect/>
          </a:stretch>
        </p:blipFill>
        <p:spPr>
          <a:xfrm>
            <a:off x="1405255" y="2117725"/>
            <a:ext cx="4312920" cy="3535680"/>
          </a:xfrm>
          <a:prstGeom prst="rect">
            <a:avLst/>
          </a:prstGeom>
        </p:spPr>
      </p:pic>
      <p:pic>
        <p:nvPicPr>
          <p:cNvPr id="10" name="Content Placeholder 9" descr="Screenshot 2023-06-01 141909"/>
          <p:cNvPicPr>
            <a:picLocks noChangeAspect="1"/>
          </p:cNvPicPr>
          <p:nvPr>
            <p:ph sz="half" idx="2"/>
          </p:nvPr>
        </p:nvPicPr>
        <p:blipFill>
          <a:blip r:embed="rId2"/>
          <a:stretch>
            <a:fillRect/>
          </a:stretch>
        </p:blipFill>
        <p:spPr>
          <a:xfrm>
            <a:off x="6243955" y="1816735"/>
            <a:ext cx="4770120" cy="4137660"/>
          </a:xfrm>
          <a:prstGeom prst="rect">
            <a:avLst/>
          </a:prstGeom>
        </p:spPr>
      </p:pic>
      <p:pic>
        <p:nvPicPr>
          <p:cNvPr id="12" name="Picture 11" descr="Screenshot 2023-06-01 141926"/>
          <p:cNvPicPr>
            <a:picLocks noChangeAspect="1"/>
          </p:cNvPicPr>
          <p:nvPr/>
        </p:nvPicPr>
        <p:blipFill>
          <a:blip r:embed="rId3"/>
          <a:stretch>
            <a:fillRect/>
          </a:stretch>
        </p:blipFill>
        <p:spPr>
          <a:xfrm>
            <a:off x="906780" y="7146290"/>
            <a:ext cx="9860280"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25 -0.799815 " pathEditMode="relative" rAng="0" ptsTypes="">
                                      <p:cBhvr>
                                        <p:cTn id="14" dur="2000" fill="hold"/>
                                        <p:tgtEl>
                                          <p:spTgt spid="12"/>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vi-VN" altLang="en-US" sz="3200" b="1">
                <a:latin typeface="Arial" panose="020B0604020202020204" pitchFamily="34" charset="0"/>
                <a:cs typeface="Arial" panose="020B0604020202020204" pitchFamily="34" charset="0"/>
              </a:rPr>
              <a:t>TRONG CASE 5 CỦA HÀM MAIN TẠO MENU CHÍNH</a:t>
            </a:r>
            <a:endParaRPr lang="vi-VN" altLang="en-US" sz="3200" b="1">
              <a:latin typeface="Arial" panose="020B0604020202020204" pitchFamily="34" charset="0"/>
              <a:cs typeface="Arial" panose="020B0604020202020204" pitchFamily="34" charset="0"/>
            </a:endParaRPr>
          </a:p>
        </p:txBody>
      </p:sp>
      <p:pic>
        <p:nvPicPr>
          <p:cNvPr id="5" name="Content Placeholder 4" descr="Screenshot 2023-06-01 141945"/>
          <p:cNvPicPr>
            <a:picLocks noChangeAspect="1"/>
          </p:cNvPicPr>
          <p:nvPr>
            <p:ph sz="half" idx="1"/>
          </p:nvPr>
        </p:nvPicPr>
        <p:blipFill>
          <a:blip r:embed="rId1"/>
          <a:stretch>
            <a:fillRect/>
          </a:stretch>
        </p:blipFill>
        <p:spPr>
          <a:xfrm>
            <a:off x="1397000" y="2454275"/>
            <a:ext cx="9398000" cy="2618105"/>
          </a:xfrm>
          <a:prstGeom prst="rect">
            <a:avLst/>
          </a:prstGeom>
        </p:spPr>
      </p:pic>
      <p:pic>
        <p:nvPicPr>
          <p:cNvPr id="6" name="Content Placeholder 5" descr="Screenshot 2023-06-01 142030"/>
          <p:cNvPicPr>
            <a:picLocks noChangeAspect="1"/>
          </p:cNvPicPr>
          <p:nvPr>
            <p:ph sz="half" idx="2"/>
          </p:nvPr>
        </p:nvPicPr>
        <p:blipFill>
          <a:blip r:embed="rId2"/>
          <a:stretch>
            <a:fillRect/>
          </a:stretch>
        </p:blipFill>
        <p:spPr>
          <a:xfrm>
            <a:off x="2738120" y="7134860"/>
            <a:ext cx="6715760" cy="436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00119792 -0.761204 " pathEditMode="relative" rAng="0" ptsTypes="">
                                      <p:cBhvr>
                                        <p:cTn id="11" dur="2000" fill="hold"/>
                                        <p:tgtEl>
                                          <p:spTgt spid="6"/>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839595" y="314960"/>
            <a:ext cx="8512810" cy="645160"/>
          </a:xfrm>
          <a:prstGeom prst="rect">
            <a:avLst/>
          </a:prstGeom>
          <a:noFill/>
        </p:spPr>
        <p:txBody>
          <a:bodyPr wrap="square" rtlCol="0" anchor="t">
            <a:spAutoFit/>
          </a:bodyPr>
          <a:p>
            <a:pPr algn="ctr"/>
            <a:r>
              <a:rPr lang="en-US" sz="3600" b="1">
                <a:latin typeface="Arial" panose="020B0604020202020204" pitchFamily="34" charset="0"/>
                <a:cs typeface="Arial" panose="020B0604020202020204" pitchFamily="34" charset="0"/>
              </a:rPr>
              <a:t>Hàm main để tạo menu​</a:t>
            </a:r>
            <a:r>
              <a:rPr lang="vi-VN" altLang="en-US" sz="3600" b="1">
                <a:latin typeface="Arial" panose="020B0604020202020204" pitchFamily="34" charset="0"/>
                <a:cs typeface="Arial" panose="020B0604020202020204" pitchFamily="34" charset="0"/>
              </a:rPr>
              <a:t> </a:t>
            </a:r>
            <a:r>
              <a:rPr lang="vi-VN" altLang="en-US" sz="3600" b="1">
                <a:latin typeface="Arial" panose="020B0604020202020204" pitchFamily="34" charset="0"/>
                <a:cs typeface="Arial" panose="020B0604020202020204" pitchFamily="34" charset="0"/>
              </a:rPr>
              <a:t>chính</a:t>
            </a:r>
            <a:endParaRPr lang="vi-VN" altLang="en-US" sz="3600" b="1">
              <a:latin typeface="Arial" panose="020B0604020202020204" pitchFamily="34" charset="0"/>
              <a:cs typeface="Arial" panose="020B0604020202020204" pitchFamily="34" charset="0"/>
            </a:endParaRPr>
          </a:p>
        </p:txBody>
      </p:sp>
      <p:pic>
        <p:nvPicPr>
          <p:cNvPr id="5" name="Content Placeholder 4" descr="Screenshot 2023-06-01 142736"/>
          <p:cNvPicPr>
            <a:picLocks noChangeAspect="1"/>
          </p:cNvPicPr>
          <p:nvPr>
            <p:ph sz="half" idx="1"/>
          </p:nvPr>
        </p:nvPicPr>
        <p:blipFill>
          <a:blip r:embed="rId1"/>
          <a:stretch>
            <a:fillRect/>
          </a:stretch>
        </p:blipFill>
        <p:spPr>
          <a:xfrm>
            <a:off x="1932305" y="1549400"/>
            <a:ext cx="8328025" cy="4719320"/>
          </a:xfrm>
          <a:prstGeom prst="rect">
            <a:avLst/>
          </a:prstGeom>
        </p:spPr>
      </p:pic>
      <p:pic>
        <p:nvPicPr>
          <p:cNvPr id="7" name="Content Placeholder 6" descr="Screenshot 2023-06-01 142745"/>
          <p:cNvPicPr>
            <a:picLocks noChangeAspect="1"/>
          </p:cNvPicPr>
          <p:nvPr>
            <p:ph sz="half" idx="2"/>
          </p:nvPr>
        </p:nvPicPr>
        <p:blipFill>
          <a:blip r:embed="rId2"/>
          <a:stretch>
            <a:fillRect/>
          </a:stretch>
        </p:blipFill>
        <p:spPr>
          <a:xfrm>
            <a:off x="3637915" y="7451090"/>
            <a:ext cx="5447665" cy="2670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000729167 -0.76537 " pathEditMode="relative" rAng="0" ptsTypes="">
                                      <p:cBhvr>
                                        <p:cTn id="11" dur="2000" fill="hold"/>
                                        <p:tgtEl>
                                          <p:spTgt spid="7"/>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962150" y="2200910"/>
            <a:ext cx="8267700" cy="1991360"/>
          </a:xfrm>
        </p:spPr>
        <p:txBody>
          <a:bodyPr rtlCol="0"/>
          <a:lstStyle/>
          <a:p>
            <a:pPr algn="ctr" rtl="0"/>
            <a:r>
              <a:rPr lang="vi-VN" sz="8000"/>
              <a:t>THANK YOU</a:t>
            </a:r>
            <a:endParaRPr lang="vi-VN" sz="8000"/>
          </a:p>
        </p:txBody>
      </p:sp>
      <p:sp>
        <p:nvSpPr>
          <p:cNvPr id="3" name="Tiêu đề phụ 2"/>
          <p:cNvSpPr>
            <a:spLocks noGrp="1"/>
          </p:cNvSpPr>
          <p:nvPr>
            <p:ph type="subTitle" idx="1"/>
          </p:nvPr>
        </p:nvSpPr>
        <p:spPr>
          <a:xfrm>
            <a:off x="5055235" y="4389755"/>
            <a:ext cx="2080895" cy="483870"/>
          </a:xfrm>
        </p:spPr>
        <p:txBody>
          <a:bodyPr rtlCol="0"/>
          <a:lstStyle/>
          <a:p>
            <a:pPr algn="ctr" rtl="0"/>
            <a:r>
              <a:rPr lang="vi-VN" sz="2000" u="sng"/>
              <a:t>PBL_NHÓM_3</a:t>
            </a:r>
            <a:endParaRPr lang="vi-VN" sz="2000" u="sng"/>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13385" y="2459990"/>
            <a:ext cx="4375785" cy="1938020"/>
          </a:xfrm>
          <a:prstGeom prst="rect">
            <a:avLst/>
          </a:prstGeom>
          <a:noFill/>
        </p:spPr>
        <p:txBody>
          <a:bodyPr wrap="square" rtlCol="0" anchor="t">
            <a:spAutoFit/>
          </a:bodyPr>
          <a:p>
            <a:pPr algn="ctr"/>
            <a:r>
              <a:rPr lang="en-US" sz="4000">
                <a:latin typeface="Arial" panose="020B0604020202020204" pitchFamily="34" charset="0"/>
                <a:cs typeface="Arial" panose="020B0604020202020204" pitchFamily="34" charset="0"/>
              </a:rPr>
              <a:t>Nội dung đoạn code</a:t>
            </a:r>
            <a:endParaRPr lang="en-US" sz="4000">
              <a:latin typeface="Arial" panose="020B0604020202020204" pitchFamily="34" charset="0"/>
              <a:cs typeface="Arial" panose="020B0604020202020204" pitchFamily="34" charset="0"/>
            </a:endParaRPr>
          </a:p>
          <a:p>
            <a:pPr algn="ctr"/>
            <a:r>
              <a:rPr lang="en-US" sz="4000">
                <a:latin typeface="Arial" panose="020B0604020202020204" pitchFamily="34" charset="0"/>
                <a:cs typeface="Arial" panose="020B0604020202020204" pitchFamily="34" charset="0"/>
              </a:rPr>
              <a:t>(4 class chính)</a:t>
            </a:r>
            <a:endParaRPr lang="en-US" sz="4000">
              <a:latin typeface="Arial" panose="020B0604020202020204" pitchFamily="34" charset="0"/>
              <a:cs typeface="Arial" panose="020B0604020202020204" pitchFamily="34" charset="0"/>
            </a:endParaRPr>
          </a:p>
        </p:txBody>
      </p:sp>
      <p:grpSp>
        <p:nvGrpSpPr>
          <p:cNvPr id="20" name="Group 19"/>
          <p:cNvGrpSpPr/>
          <p:nvPr/>
        </p:nvGrpSpPr>
        <p:grpSpPr>
          <a:xfrm>
            <a:off x="5888990" y="1499870"/>
            <a:ext cx="5821680" cy="3858260"/>
            <a:chOff x="9610" y="2818"/>
            <a:chExt cx="9168" cy="6076"/>
          </a:xfrm>
        </p:grpSpPr>
        <p:grpSp>
          <p:nvGrpSpPr>
            <p:cNvPr id="15" name="Group 14"/>
            <p:cNvGrpSpPr/>
            <p:nvPr/>
          </p:nvGrpSpPr>
          <p:grpSpPr>
            <a:xfrm>
              <a:off x="9610" y="2818"/>
              <a:ext cx="7881" cy="1056"/>
              <a:chOff x="9610" y="1115"/>
              <a:chExt cx="7881" cy="1056"/>
            </a:xfrm>
          </p:grpSpPr>
          <p:sp>
            <p:nvSpPr>
              <p:cNvPr id="5" name="Text Box 4"/>
              <p:cNvSpPr txBox="1"/>
              <p:nvPr/>
            </p:nvSpPr>
            <p:spPr>
              <a:xfrm>
                <a:off x="10324" y="1115"/>
                <a:ext cx="5485" cy="580"/>
              </a:xfrm>
              <a:prstGeom prst="rect">
                <a:avLst/>
              </a:prstGeom>
              <a:noFill/>
            </p:spPr>
            <p:txBody>
              <a:bodyPr wrap="square" rtlCol="0" anchor="t">
                <a:spAutoFit/>
              </a:bodyPr>
              <a:p>
                <a:r>
                  <a:rPr lang="en-US" b="1">
                    <a:latin typeface="Arial" panose="020B0604020202020204" pitchFamily="34" charset="0"/>
                    <a:cs typeface="Arial" panose="020B0604020202020204" pitchFamily="34" charset="0"/>
                  </a:rPr>
                  <a:t>class thông tin khách hàng</a:t>
                </a:r>
                <a:endParaRPr lang="en-US" b="1">
                  <a:latin typeface="Arial" panose="020B0604020202020204" pitchFamily="34" charset="0"/>
                  <a:cs typeface="Arial" panose="020B0604020202020204" pitchFamily="34" charset="0"/>
                </a:endParaRPr>
              </a:p>
            </p:txBody>
          </p:sp>
          <p:sp>
            <p:nvSpPr>
              <p:cNvPr id="6" name="Text Box 5"/>
              <p:cNvSpPr txBox="1"/>
              <p:nvPr/>
            </p:nvSpPr>
            <p:spPr>
              <a:xfrm>
                <a:off x="10105" y="1591"/>
                <a:ext cx="7387" cy="580"/>
              </a:xfrm>
              <a:prstGeom prst="rect">
                <a:avLst/>
              </a:prstGeom>
              <a:noFill/>
            </p:spPr>
            <p:txBody>
              <a:bodyPr wrap="square" rtlCol="0" anchor="t">
                <a:spAutoFit/>
              </a:bodyPr>
              <a:p>
                <a:pPr algn="ctr"/>
                <a:r>
                  <a:rPr lang="en-US">
                    <a:latin typeface="Arial" panose="020B0604020202020204" pitchFamily="34" charset="0"/>
                    <a:cs typeface="Arial" panose="020B0604020202020204" pitchFamily="34" charset="0"/>
                  </a:rPr>
                  <a:t>nhập,xóa , lưu,xuất thông tin khách hàng</a:t>
                </a:r>
                <a:endParaRPr lang="en-US">
                  <a:latin typeface="Arial" panose="020B0604020202020204" pitchFamily="34" charset="0"/>
                  <a:cs typeface="Arial" panose="020B0604020202020204" pitchFamily="34" charset="0"/>
                </a:endParaRPr>
              </a:p>
            </p:txBody>
          </p:sp>
          <p:grpSp>
            <p:nvGrpSpPr>
              <p:cNvPr id="950" name="Google Shape;950;p49"/>
              <p:cNvGrpSpPr/>
              <p:nvPr/>
            </p:nvGrpSpPr>
            <p:grpSpPr>
              <a:xfrm>
                <a:off x="9610" y="1377"/>
                <a:ext cx="489" cy="596"/>
                <a:chOff x="596350" y="929175"/>
                <a:chExt cx="407950" cy="497475"/>
              </a:xfrm>
            </p:grpSpPr>
            <p:sp>
              <p:nvSpPr>
                <p:cNvPr id="951" name="Google Shape;951;p4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2" name="Google Shape;952;p4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3" name="Google Shape;953;p49"/>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4" name="Google Shape;954;p49"/>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5" name="Google Shape;955;p49"/>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6" name="Google Shape;956;p49"/>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57" name="Google Shape;957;p4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17" name="Group 16"/>
            <p:cNvGrpSpPr/>
            <p:nvPr/>
          </p:nvGrpSpPr>
          <p:grpSpPr>
            <a:xfrm>
              <a:off x="9610" y="4364"/>
              <a:ext cx="9169" cy="1493"/>
              <a:chOff x="9652" y="2629"/>
              <a:chExt cx="9169" cy="1493"/>
            </a:xfrm>
          </p:grpSpPr>
          <p:sp>
            <p:nvSpPr>
              <p:cNvPr id="7" name="Text Box 6"/>
              <p:cNvSpPr txBox="1"/>
              <p:nvPr/>
            </p:nvSpPr>
            <p:spPr>
              <a:xfrm>
                <a:off x="10468" y="2629"/>
                <a:ext cx="4000" cy="580"/>
              </a:xfrm>
              <a:prstGeom prst="rect">
                <a:avLst/>
              </a:prstGeom>
              <a:noFill/>
            </p:spPr>
            <p:txBody>
              <a:bodyPr wrap="square" rtlCol="0" anchor="t">
                <a:spAutoFit/>
              </a:bodyPr>
              <a:p>
                <a:r>
                  <a:rPr lang="en-US" b="1">
                    <a:latin typeface="Arial" panose="020B0604020202020204" pitchFamily="34" charset="0"/>
                    <a:cs typeface="Arial" panose="020B0604020202020204" pitchFamily="34" charset="0"/>
                  </a:rPr>
                  <a:t>class các gói tập</a:t>
                </a:r>
                <a:endParaRPr lang="en-US" b="1">
                  <a:latin typeface="Arial" panose="020B0604020202020204" pitchFamily="34" charset="0"/>
                  <a:cs typeface="Arial" panose="020B0604020202020204" pitchFamily="34" charset="0"/>
                </a:endParaRPr>
              </a:p>
            </p:txBody>
          </p:sp>
          <p:sp>
            <p:nvSpPr>
              <p:cNvPr id="8" name="Text Box 7"/>
              <p:cNvSpPr txBox="1"/>
              <p:nvPr/>
            </p:nvSpPr>
            <p:spPr>
              <a:xfrm>
                <a:off x="10557" y="3106"/>
                <a:ext cx="8264" cy="1016"/>
              </a:xfrm>
              <a:prstGeom prst="rect">
                <a:avLst/>
              </a:prstGeom>
              <a:noFill/>
            </p:spPr>
            <p:txBody>
              <a:bodyPr wrap="square" rtlCol="0" anchor="t">
                <a:spAutoFit/>
              </a:bodyPr>
              <a:p>
                <a:pPr algn="ctr"/>
                <a:r>
                  <a:rPr lang="en-US">
                    <a:latin typeface="Arial" panose="020B0604020202020204" pitchFamily="34" charset="0"/>
                    <a:cs typeface="Arial" panose="020B0604020202020204" pitchFamily="34" charset="0"/>
                  </a:rPr>
                  <a:t>lựa chọn, ngày đăng kí , ngày hết hạn của các gói tập.</a:t>
                </a:r>
                <a:endParaRPr lang="en-US">
                  <a:latin typeface="Arial" panose="020B0604020202020204" pitchFamily="34" charset="0"/>
                  <a:cs typeface="Arial" panose="020B0604020202020204" pitchFamily="34" charset="0"/>
                </a:endParaRPr>
              </a:p>
            </p:txBody>
          </p:sp>
          <p:grpSp>
            <p:nvGrpSpPr>
              <p:cNvPr id="1230" name="Google Shape;1230;p49"/>
              <p:cNvGrpSpPr/>
              <p:nvPr/>
            </p:nvGrpSpPr>
            <p:grpSpPr>
              <a:xfrm>
                <a:off x="9652" y="2902"/>
                <a:ext cx="576" cy="576"/>
                <a:chOff x="6649150" y="309350"/>
                <a:chExt cx="395800" cy="395800"/>
              </a:xfrm>
            </p:grpSpPr>
            <p:sp>
              <p:nvSpPr>
                <p:cNvPr id="1231" name="Google Shape;1231;p4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2" name="Google Shape;1232;p4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3" name="Google Shape;1233;p4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4" name="Google Shape;1234;p49"/>
                <p:cNvSpPr/>
                <p:nvPr/>
              </p:nvSpPr>
              <p:spPr>
                <a:xfrm>
                  <a:off x="6847025" y="333700"/>
                  <a:ext cx="25" cy="29250"/>
                </a:xfrm>
                <a:custGeom>
                  <a:avLst/>
                  <a:gdLst/>
                  <a:ahLst/>
                  <a:cxnLst/>
                  <a:rect l="l" t="t" r="r" b="b"/>
                  <a:pathLst>
                    <a:path w="1" h="1170" fill="none" extrusionOk="0">
                      <a:moveTo>
                        <a:pt x="1" y="1170"/>
                      </a:moveTo>
                      <a:lnTo>
                        <a:pt x="1"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5" name="Google Shape;1235;p49"/>
                <p:cNvSpPr/>
                <p:nvPr/>
              </p:nvSpPr>
              <p:spPr>
                <a:xfrm>
                  <a:off x="6760575" y="356850"/>
                  <a:ext cx="25" cy="25"/>
                </a:xfrm>
                <a:custGeom>
                  <a:avLst/>
                  <a:gdLst/>
                  <a:ahLst/>
                  <a:cxnLst/>
                  <a:rect l="l" t="t" r="r" b="b"/>
                  <a:pathLst>
                    <a:path w="1" h="1" fill="none" extrusionOk="0">
                      <a:moveTo>
                        <a:pt x="1" y="0"/>
                      </a:moveTo>
                      <a:lnTo>
                        <a:pt x="1"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6" name="Google Shape;1236;p4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7" name="Google Shape;1237;p49"/>
                <p:cNvSpPr/>
                <p:nvPr/>
              </p:nvSpPr>
              <p:spPr>
                <a:xfrm>
                  <a:off x="6696650" y="420775"/>
                  <a:ext cx="25" cy="25"/>
                </a:xfrm>
                <a:custGeom>
                  <a:avLst/>
                  <a:gdLst/>
                  <a:ahLst/>
                  <a:cxnLst/>
                  <a:rect l="l" t="t" r="r" b="b"/>
                  <a:pathLst>
                    <a:path w="1" h="1" fill="none" extrusionOk="0">
                      <a:moveTo>
                        <a:pt x="0"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8" name="Google Shape;1238;p4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39" name="Google Shape;1239;p49"/>
                <p:cNvSpPr/>
                <p:nvPr/>
              </p:nvSpPr>
              <p:spPr>
                <a:xfrm>
                  <a:off x="6673500" y="507225"/>
                  <a:ext cx="29250" cy="25"/>
                </a:xfrm>
                <a:custGeom>
                  <a:avLst/>
                  <a:gdLst/>
                  <a:ahLst/>
                  <a:cxnLst/>
                  <a:rect l="l" t="t" r="r" b="b"/>
                  <a:pathLst>
                    <a:path w="1170" h="1" fill="none" extrusionOk="0">
                      <a:moveTo>
                        <a:pt x="1" y="1"/>
                      </a:moveTo>
                      <a:lnTo>
                        <a:pt x="117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0" name="Google Shape;1240;p49"/>
                <p:cNvSpPr/>
                <p:nvPr/>
              </p:nvSpPr>
              <p:spPr>
                <a:xfrm>
                  <a:off x="6696650" y="593700"/>
                  <a:ext cx="25" cy="25"/>
                </a:xfrm>
                <a:custGeom>
                  <a:avLst/>
                  <a:gdLst/>
                  <a:ahLst/>
                  <a:cxnLst/>
                  <a:rect l="l" t="t" r="r" b="b"/>
                  <a:pathLst>
                    <a:path w="1" h="1" fill="none" extrusionOk="0">
                      <a:moveTo>
                        <a:pt x="0"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1" name="Google Shape;1241;p4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2" name="Google Shape;1242;p4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3" name="Google Shape;1243;p49"/>
                <p:cNvSpPr/>
                <p:nvPr/>
              </p:nvSpPr>
              <p:spPr>
                <a:xfrm>
                  <a:off x="6760575" y="657625"/>
                  <a:ext cx="25" cy="25"/>
                </a:xfrm>
                <a:custGeom>
                  <a:avLst/>
                  <a:gdLst/>
                  <a:ahLst/>
                  <a:cxnLst/>
                  <a:rect l="l" t="t" r="r" b="b"/>
                  <a:pathLst>
                    <a:path w="1" h="1" fill="none" extrusionOk="0">
                      <a:moveTo>
                        <a:pt x="1" y="1"/>
                      </a:moveTo>
                      <a:lnTo>
                        <a:pt x="1"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4" name="Google Shape;1244;p49"/>
                <p:cNvSpPr/>
                <p:nvPr/>
              </p:nvSpPr>
              <p:spPr>
                <a:xfrm>
                  <a:off x="6847025" y="651550"/>
                  <a:ext cx="25" cy="29250"/>
                </a:xfrm>
                <a:custGeom>
                  <a:avLst/>
                  <a:gdLst/>
                  <a:ahLst/>
                  <a:cxnLst/>
                  <a:rect l="l" t="t" r="r" b="b"/>
                  <a:pathLst>
                    <a:path w="1" h="1170" fill="none" extrusionOk="0">
                      <a:moveTo>
                        <a:pt x="1" y="0"/>
                      </a:moveTo>
                      <a:lnTo>
                        <a:pt x="1" y="1169"/>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5" name="Google Shape;1245;p4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6" name="Google Shape;1246;p49"/>
                <p:cNvSpPr/>
                <p:nvPr/>
              </p:nvSpPr>
              <p:spPr>
                <a:xfrm>
                  <a:off x="6933500" y="657625"/>
                  <a:ext cx="25" cy="25"/>
                </a:xfrm>
                <a:custGeom>
                  <a:avLst/>
                  <a:gdLst/>
                  <a:ahLst/>
                  <a:cxnLst/>
                  <a:rect l="l" t="t" r="r" b="b"/>
                  <a:pathLst>
                    <a:path w="1" h="1" fill="none" extrusionOk="0">
                      <a:moveTo>
                        <a:pt x="0" y="1"/>
                      </a:moveTo>
                      <a:lnTo>
                        <a:pt x="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7" name="Google Shape;1247;p4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8" name="Google Shape;1248;p49"/>
                <p:cNvSpPr/>
                <p:nvPr/>
              </p:nvSpPr>
              <p:spPr>
                <a:xfrm>
                  <a:off x="6997425" y="593700"/>
                  <a:ext cx="25" cy="25"/>
                </a:xfrm>
                <a:custGeom>
                  <a:avLst/>
                  <a:gdLst/>
                  <a:ahLst/>
                  <a:cxnLst/>
                  <a:rect l="l" t="t" r="r" b="b"/>
                  <a:pathLst>
                    <a:path w="1" h="1" fill="none" extrusionOk="0">
                      <a:moveTo>
                        <a:pt x="1" y="0"/>
                      </a:moveTo>
                      <a:lnTo>
                        <a:pt x="1"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49" name="Google Shape;1249;p49"/>
                <p:cNvSpPr/>
                <p:nvPr/>
              </p:nvSpPr>
              <p:spPr>
                <a:xfrm>
                  <a:off x="6991350" y="507225"/>
                  <a:ext cx="29250" cy="25"/>
                </a:xfrm>
                <a:custGeom>
                  <a:avLst/>
                  <a:gdLst/>
                  <a:ahLst/>
                  <a:cxnLst/>
                  <a:rect l="l" t="t" r="r" b="b"/>
                  <a:pathLst>
                    <a:path w="1170" h="1" fill="none" extrusionOk="0">
                      <a:moveTo>
                        <a:pt x="1169" y="1"/>
                      </a:moveTo>
                      <a:lnTo>
                        <a:pt x="0"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0" name="Google Shape;1250;p4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1" name="Google Shape;1251;p49"/>
                <p:cNvSpPr/>
                <p:nvPr/>
              </p:nvSpPr>
              <p:spPr>
                <a:xfrm>
                  <a:off x="6997425" y="420775"/>
                  <a:ext cx="25" cy="25"/>
                </a:xfrm>
                <a:custGeom>
                  <a:avLst/>
                  <a:gdLst/>
                  <a:ahLst/>
                  <a:cxnLst/>
                  <a:rect l="l" t="t" r="r" b="b"/>
                  <a:pathLst>
                    <a:path w="1" h="1" fill="none" extrusionOk="0">
                      <a:moveTo>
                        <a:pt x="1" y="0"/>
                      </a:moveTo>
                      <a:lnTo>
                        <a:pt x="1"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2" name="Google Shape;1252;p4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53" name="Google Shape;1253;p49"/>
                <p:cNvSpPr/>
                <p:nvPr/>
              </p:nvSpPr>
              <p:spPr>
                <a:xfrm>
                  <a:off x="6933500" y="356850"/>
                  <a:ext cx="25" cy="25"/>
                </a:xfrm>
                <a:custGeom>
                  <a:avLst/>
                  <a:gdLst/>
                  <a:ahLst/>
                  <a:cxnLst/>
                  <a:rect l="l" t="t" r="r" b="b"/>
                  <a:pathLst>
                    <a:path w="1" h="1" fill="none" extrusionOk="0">
                      <a:moveTo>
                        <a:pt x="0"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18" name="Group 17"/>
            <p:cNvGrpSpPr/>
            <p:nvPr/>
          </p:nvGrpSpPr>
          <p:grpSpPr>
            <a:xfrm>
              <a:off x="9610" y="6347"/>
              <a:ext cx="8496" cy="1043"/>
              <a:chOff x="9719" y="3977"/>
              <a:chExt cx="8496" cy="1043"/>
            </a:xfrm>
          </p:grpSpPr>
          <p:sp>
            <p:nvSpPr>
              <p:cNvPr id="9" name="Text Box 8"/>
              <p:cNvSpPr txBox="1"/>
              <p:nvPr/>
            </p:nvSpPr>
            <p:spPr>
              <a:xfrm>
                <a:off x="10557" y="3977"/>
                <a:ext cx="4830" cy="580"/>
              </a:xfrm>
              <a:prstGeom prst="rect">
                <a:avLst/>
              </a:prstGeom>
              <a:noFill/>
            </p:spPr>
            <p:txBody>
              <a:bodyPr wrap="square" rtlCol="0" anchor="t">
                <a:spAutoFit/>
              </a:bodyPr>
              <a:p>
                <a:r>
                  <a:rPr lang="en-US" b="1">
                    <a:latin typeface="Arial" panose="020B0604020202020204" pitchFamily="34" charset="0"/>
                    <a:cs typeface="Arial" panose="020B0604020202020204" pitchFamily="34" charset="0"/>
                  </a:rPr>
                  <a:t>class các gói khuyến mãi</a:t>
                </a:r>
                <a:endParaRPr lang="en-US" b="1">
                  <a:latin typeface="Arial" panose="020B0604020202020204" pitchFamily="34" charset="0"/>
                  <a:cs typeface="Arial" panose="020B0604020202020204" pitchFamily="34" charset="0"/>
                </a:endParaRPr>
              </a:p>
            </p:txBody>
          </p:sp>
          <p:sp>
            <p:nvSpPr>
              <p:cNvPr id="10" name="Text Box 9"/>
              <p:cNvSpPr txBox="1"/>
              <p:nvPr/>
            </p:nvSpPr>
            <p:spPr>
              <a:xfrm>
                <a:off x="10557" y="4440"/>
                <a:ext cx="7658" cy="580"/>
              </a:xfrm>
              <a:prstGeom prst="rect">
                <a:avLst/>
              </a:prstGeom>
              <a:noFill/>
            </p:spPr>
            <p:txBody>
              <a:bodyPr wrap="square" rtlCol="0" anchor="t">
                <a:spAutoFit/>
              </a:bodyPr>
              <a:p>
                <a:r>
                  <a:rPr lang="en-US">
                    <a:latin typeface="Arial" panose="020B0604020202020204" pitchFamily="34" charset="0"/>
                    <a:cs typeface="Arial" panose="020B0604020202020204" pitchFamily="34" charset="0"/>
                  </a:rPr>
                  <a:t>menu gói khuyến mãi lựa chọn theo gói tập.</a:t>
                </a:r>
                <a:endParaRPr lang="en-US">
                  <a:latin typeface="Arial" panose="020B0604020202020204" pitchFamily="34" charset="0"/>
                  <a:cs typeface="Arial" panose="020B0604020202020204" pitchFamily="34" charset="0"/>
                </a:endParaRPr>
              </a:p>
            </p:txBody>
          </p:sp>
          <p:grpSp>
            <p:nvGrpSpPr>
              <p:cNvPr id="1024" name="Google Shape;1024;p49"/>
              <p:cNvGrpSpPr/>
              <p:nvPr/>
            </p:nvGrpSpPr>
            <p:grpSpPr>
              <a:xfrm>
                <a:off x="9719" y="4219"/>
                <a:ext cx="576" cy="576"/>
                <a:chOff x="616425" y="2329600"/>
                <a:chExt cx="361700" cy="388475"/>
              </a:xfrm>
            </p:grpSpPr>
            <p:sp>
              <p:nvSpPr>
                <p:cNvPr id="1025" name="Google Shape;1025;p4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6" name="Google Shape;1026;p49"/>
                <p:cNvSpPr/>
                <p:nvPr/>
              </p:nvSpPr>
              <p:spPr>
                <a:xfrm>
                  <a:off x="704725" y="2545750"/>
                  <a:ext cx="185125" cy="25"/>
                </a:xfrm>
                <a:custGeom>
                  <a:avLst/>
                  <a:gdLst/>
                  <a:ahLst/>
                  <a:cxnLst/>
                  <a:rect l="l" t="t" r="r" b="b"/>
                  <a:pathLst>
                    <a:path w="7405" h="1" fill="none" extrusionOk="0">
                      <a:moveTo>
                        <a:pt x="7404" y="0"/>
                      </a:moveTo>
                      <a:lnTo>
                        <a:pt x="0"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7" name="Google Shape;1027;p4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8" name="Google Shape;1028;p4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9" name="Google Shape;1029;p4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0" name="Google Shape;1030;p4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1" name="Google Shape;1031;p49"/>
                <p:cNvSpPr/>
                <p:nvPr/>
              </p:nvSpPr>
              <p:spPr>
                <a:xfrm>
                  <a:off x="766825" y="2388050"/>
                  <a:ext cx="60925" cy="25"/>
                </a:xfrm>
                <a:custGeom>
                  <a:avLst/>
                  <a:gdLst/>
                  <a:ahLst/>
                  <a:cxnLst/>
                  <a:rect l="l" t="t" r="r" b="b"/>
                  <a:pathLst>
                    <a:path w="2437" h="1" fill="none" extrusionOk="0">
                      <a:moveTo>
                        <a:pt x="2436" y="0"/>
                      </a:moveTo>
                      <a:lnTo>
                        <a:pt x="1"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2" name="Google Shape;1032;p4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19" name="Group 18"/>
            <p:cNvGrpSpPr/>
            <p:nvPr/>
          </p:nvGrpSpPr>
          <p:grpSpPr>
            <a:xfrm>
              <a:off x="9610" y="7880"/>
              <a:ext cx="7025" cy="1014"/>
              <a:chOff x="9704" y="5643"/>
              <a:chExt cx="7025" cy="1014"/>
            </a:xfrm>
          </p:grpSpPr>
          <p:sp>
            <p:nvSpPr>
              <p:cNvPr id="11" name="Text Box 10"/>
              <p:cNvSpPr txBox="1"/>
              <p:nvPr/>
            </p:nvSpPr>
            <p:spPr>
              <a:xfrm>
                <a:off x="10468" y="5643"/>
                <a:ext cx="5901" cy="580"/>
              </a:xfrm>
              <a:prstGeom prst="rect">
                <a:avLst/>
              </a:prstGeom>
              <a:noFill/>
            </p:spPr>
            <p:txBody>
              <a:bodyPr wrap="square" rtlCol="0" anchor="t">
                <a:spAutoFit/>
              </a:bodyPr>
              <a:p>
                <a:r>
                  <a:rPr lang="en-US" b="1">
                    <a:latin typeface="Arial" panose="020B0604020202020204" pitchFamily="34" charset="0"/>
                    <a:cs typeface="Arial" panose="020B0604020202020204" pitchFamily="34" charset="0"/>
                  </a:rPr>
                  <a:t>class thông tin personal trainer</a:t>
                </a:r>
                <a:endParaRPr lang="en-US" b="1">
                  <a:latin typeface="Arial" panose="020B0604020202020204" pitchFamily="34" charset="0"/>
                  <a:cs typeface="Arial" panose="020B0604020202020204" pitchFamily="34" charset="0"/>
                </a:endParaRPr>
              </a:p>
            </p:txBody>
          </p:sp>
          <p:sp>
            <p:nvSpPr>
              <p:cNvPr id="12" name="Text Box 11"/>
              <p:cNvSpPr txBox="1"/>
              <p:nvPr/>
            </p:nvSpPr>
            <p:spPr>
              <a:xfrm>
                <a:off x="10557" y="6077"/>
                <a:ext cx="6172" cy="580"/>
              </a:xfrm>
              <a:prstGeom prst="rect">
                <a:avLst/>
              </a:prstGeom>
              <a:noFill/>
            </p:spPr>
            <p:txBody>
              <a:bodyPr wrap="square" rtlCol="0" anchor="t">
                <a:spAutoFit/>
              </a:bodyPr>
              <a:p>
                <a:r>
                  <a:rPr lang="en-US">
                    <a:latin typeface="Arial" panose="020B0604020202020204" pitchFamily="34" charset="0"/>
                    <a:cs typeface="Arial" panose="020B0604020202020204" pitchFamily="34" charset="0"/>
                  </a:rPr>
                  <a:t>lựa chọn , lưu và đọc thông tin PT.</a:t>
                </a:r>
                <a:endParaRPr lang="en-US">
                  <a:latin typeface="Arial" panose="020B0604020202020204" pitchFamily="34" charset="0"/>
                  <a:cs typeface="Arial" panose="020B0604020202020204" pitchFamily="34" charset="0"/>
                </a:endParaRPr>
              </a:p>
            </p:txBody>
          </p:sp>
          <p:grpSp>
            <p:nvGrpSpPr>
              <p:cNvPr id="930" name="Google Shape;930;p49"/>
              <p:cNvGrpSpPr/>
              <p:nvPr/>
            </p:nvGrpSpPr>
            <p:grpSpPr>
              <a:xfrm>
                <a:off x="9704" y="5827"/>
                <a:ext cx="576" cy="576"/>
                <a:chOff x="1247825" y="322750"/>
                <a:chExt cx="443300" cy="369000"/>
              </a:xfrm>
            </p:grpSpPr>
            <p:sp>
              <p:nvSpPr>
                <p:cNvPr id="931" name="Google Shape;931;p4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2" name="Google Shape;932;p49"/>
                <p:cNvSpPr/>
                <p:nvPr/>
              </p:nvSpPr>
              <p:spPr>
                <a:xfrm>
                  <a:off x="1398225" y="386675"/>
                  <a:ext cx="142500" cy="25"/>
                </a:xfrm>
                <a:custGeom>
                  <a:avLst/>
                  <a:gdLst/>
                  <a:ahLst/>
                  <a:cxnLst/>
                  <a:rect l="l" t="t" r="r" b="b"/>
                  <a:pathLst>
                    <a:path w="5700" h="1" fill="none" extrusionOk="0">
                      <a:moveTo>
                        <a:pt x="5700" y="1"/>
                      </a:moveTo>
                      <a:lnTo>
                        <a:pt x="1" y="1"/>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3" name="Google Shape;933;p4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4" name="Google Shape;934;p4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5" name="Google Shape;935;p4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algn="ctr" rtl="0"/>
            <a:r>
              <a:rPr lang="vi-VN" sz="3200" b="1">
                <a:latin typeface="Arial" panose="020B0604020202020204" pitchFamily="34" charset="0"/>
                <a:cs typeface="Arial" panose="020B0604020202020204" pitchFamily="34" charset="0"/>
              </a:rPr>
              <a:t>QUẢN LÍ KHÁCH HÀNG TẬP GYM</a:t>
            </a:r>
            <a:endParaRPr lang="vi-VN" sz="3200" b="1">
              <a:latin typeface="Arial" panose="020B0604020202020204" pitchFamily="34" charset="0"/>
              <a:cs typeface="Arial" panose="020B0604020202020204" pitchFamily="34" charset="0"/>
            </a:endParaRPr>
          </a:p>
        </p:txBody>
      </p:sp>
      <p:sp>
        <p:nvSpPr>
          <p:cNvPr id="2" name="Text Box 1"/>
          <p:cNvSpPr txBox="1"/>
          <p:nvPr/>
        </p:nvSpPr>
        <p:spPr>
          <a:xfrm>
            <a:off x="4826000" y="3244850"/>
            <a:ext cx="2540000" cy="368300"/>
          </a:xfrm>
          <a:prstGeom prst="rect">
            <a:avLst/>
          </a:prstGeom>
          <a:noFill/>
        </p:spPr>
        <p:txBody>
          <a:bodyPr wrap="square" rtlCol="0" anchor="t">
            <a:spAutoFit/>
          </a:bodyPr>
          <a:p>
            <a:r>
              <a:rPr lang="en-US"/>
              <a:t> </a:t>
            </a:r>
            <a:endParaRPr lang="en-US"/>
          </a:p>
        </p:txBody>
      </p:sp>
      <p:sp>
        <p:nvSpPr>
          <p:cNvPr id="3" name="Text Box 2"/>
          <p:cNvSpPr txBox="1"/>
          <p:nvPr/>
        </p:nvSpPr>
        <p:spPr>
          <a:xfrm>
            <a:off x="527685" y="3378835"/>
            <a:ext cx="4740910" cy="1014730"/>
          </a:xfrm>
          <a:prstGeom prst="rect">
            <a:avLst/>
          </a:prstGeom>
          <a:noFill/>
        </p:spPr>
        <p:txBody>
          <a:bodyPr wrap="square" rtlCol="0" anchor="t">
            <a:spAutoFit/>
          </a:bodyPr>
          <a:p>
            <a:pPr algn="ctr"/>
            <a:r>
              <a:rPr lang="en-US" sz="3000">
                <a:latin typeface="Arial" panose="020B0604020202020204" pitchFamily="34" charset="0"/>
                <a:cs typeface="Arial" panose="020B0604020202020204" pitchFamily="34" charset="0"/>
              </a:rPr>
              <a:t>Lớp Customer có các thuộc tính sau :​</a:t>
            </a:r>
            <a:endParaRPr lang="en-US" sz="3000">
              <a:latin typeface="Arial" panose="020B0604020202020204" pitchFamily="34" charset="0"/>
              <a:cs typeface="Arial" panose="020B0604020202020204" pitchFamily="34" charset="0"/>
            </a:endParaRPr>
          </a:p>
        </p:txBody>
      </p:sp>
      <p:sp>
        <p:nvSpPr>
          <p:cNvPr id="6" name="Text Box 5"/>
          <p:cNvSpPr txBox="1"/>
          <p:nvPr/>
        </p:nvSpPr>
        <p:spPr>
          <a:xfrm>
            <a:off x="4826000" y="3244850"/>
            <a:ext cx="2540000" cy="368300"/>
          </a:xfrm>
          <a:prstGeom prst="rect">
            <a:avLst/>
          </a:prstGeom>
          <a:noFill/>
        </p:spPr>
        <p:txBody>
          <a:bodyPr wrap="square" rtlCol="0" anchor="t">
            <a:spAutoFit/>
          </a:bodyPr>
          <a:p>
            <a:r>
              <a:rPr lang="en-US"/>
              <a:t> </a:t>
            </a:r>
            <a:endParaRPr lang="en-US"/>
          </a:p>
        </p:txBody>
      </p:sp>
      <p:pic>
        <p:nvPicPr>
          <p:cNvPr id="7" name="Content Placeholder 6" descr="Screenshot 2023-06-01 081816"/>
          <p:cNvPicPr>
            <a:picLocks noChangeAspect="1"/>
          </p:cNvPicPr>
          <p:nvPr>
            <p:ph sz="half" idx="1"/>
          </p:nvPr>
        </p:nvPicPr>
        <p:blipFill>
          <a:blip r:embed="rId1"/>
          <a:stretch>
            <a:fillRect/>
          </a:stretch>
        </p:blipFill>
        <p:spPr>
          <a:xfrm>
            <a:off x="6950075" y="2146300"/>
            <a:ext cx="3492500" cy="3480435"/>
          </a:xfrm>
          <a:prstGeom prst="rect">
            <a:avLst/>
          </a:prstGeom>
        </p:spPr>
      </p:pic>
      <p:sp>
        <p:nvSpPr>
          <p:cNvPr id="10" name="Text Box 9"/>
          <p:cNvSpPr txBox="1"/>
          <p:nvPr/>
        </p:nvSpPr>
        <p:spPr>
          <a:xfrm>
            <a:off x="-6187440" y="3147695"/>
            <a:ext cx="4756150" cy="1476375"/>
          </a:xfrm>
          <a:prstGeom prst="rect">
            <a:avLst/>
          </a:prstGeom>
          <a:noFill/>
        </p:spPr>
        <p:txBody>
          <a:bodyPr wrap="square" rtlCol="0" anchor="t">
            <a:spAutoFit/>
          </a:bodyPr>
          <a:p>
            <a:r>
              <a:rPr lang="en-US" sz="3000">
                <a:latin typeface="Arial" panose="020B0604020202020204" pitchFamily="34" charset="0"/>
                <a:cs typeface="Arial" panose="020B0604020202020204" pitchFamily="34" charset="0"/>
              </a:rPr>
              <a:t>Định nghĩa các hàm setter và getter cho thuộc tính Name, Address, Phone:​</a:t>
            </a:r>
            <a:endParaRPr lang="en-US" sz="3000">
              <a:latin typeface="Arial" panose="020B0604020202020204" pitchFamily="34" charset="0"/>
              <a:cs typeface="Arial" panose="020B0604020202020204" pitchFamily="34" charset="0"/>
            </a:endParaRPr>
          </a:p>
        </p:txBody>
      </p:sp>
      <p:pic>
        <p:nvPicPr>
          <p:cNvPr id="11" name="Content Placeholder 10" descr="Screenshot 2023-06-01 081834"/>
          <p:cNvPicPr>
            <a:picLocks noChangeAspect="1"/>
          </p:cNvPicPr>
          <p:nvPr>
            <p:ph sz="half" idx="2"/>
          </p:nvPr>
        </p:nvPicPr>
        <p:blipFill>
          <a:blip r:embed="rId2"/>
          <a:stretch>
            <a:fillRect/>
          </a:stretch>
        </p:blipFill>
        <p:spPr>
          <a:xfrm>
            <a:off x="12654915" y="1929130"/>
            <a:ext cx="3771900" cy="4373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0 0 L 0.572344 -0.00259259 " pathEditMode="relative" rAng="0" ptsTypes="">
                                      <p:cBhvr>
                                        <p:cTn id="14" dur="2000" fill="hold"/>
                                        <p:tgtEl>
                                          <p:spTgt spid="10"/>
                                        </p:tgtEl>
                                        <p:attrNameLst>
                                          <p:attrName>ppt_x</p:attrName>
                                          <p:attrName>ppt_y</p:attrName>
                                        </p:attrNameLst>
                                      </p:cBhvr>
                                      <p:rCtr x="125"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0 0 L -0.462135 -0.0025 " pathEditMode="relative" rAng="0" ptsTypes="">
                                      <p:cBhvr>
                                        <p:cTn id="18" dur="2000" fill="hold"/>
                                        <p:tgtEl>
                                          <p:spTgt spid="11"/>
                                        </p:tgtEl>
                                        <p:attrNameLst>
                                          <p:attrName>ppt_x</p:attrName>
                                          <p:attrName>ppt_y</p:attrName>
                                        </p:attrNameLst>
                                      </p:cBhvr>
                                      <p:rCtr x="-211"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lstStyle/>
          <a:p>
            <a:pPr algn="ctr" rtl="0"/>
            <a:r>
              <a:rPr lang="vi-VN" sz="3200" b="1">
                <a:latin typeface="Arial" panose="020B0604020202020204" pitchFamily="34" charset="0"/>
                <a:cs typeface="Arial" panose="020B0604020202020204" pitchFamily="34" charset="0"/>
              </a:rPr>
              <a:t> QUẢN LÍ KHÁCH HÀNG TẬP GYM</a:t>
            </a:r>
            <a:endParaRPr lang="vi-VN" sz="3200" b="1">
              <a:latin typeface="Arial" panose="020B0604020202020204" pitchFamily="34" charset="0"/>
              <a:cs typeface="Arial" panose="020B0604020202020204" pitchFamily="34" charset="0"/>
            </a:endParaRPr>
          </a:p>
        </p:txBody>
      </p:sp>
      <p:sp>
        <p:nvSpPr>
          <p:cNvPr id="8" name="Text Box 7"/>
          <p:cNvSpPr txBox="1"/>
          <p:nvPr/>
        </p:nvSpPr>
        <p:spPr>
          <a:xfrm>
            <a:off x="853440" y="3232150"/>
            <a:ext cx="4520565" cy="1476375"/>
          </a:xfrm>
          <a:prstGeom prst="rect">
            <a:avLst/>
          </a:prstGeom>
          <a:noFill/>
        </p:spPr>
        <p:txBody>
          <a:bodyPr wrap="square" rtlCol="0" anchor="t">
            <a:spAutoFit/>
          </a:bodyPr>
          <a:p>
            <a:pPr algn="ctr"/>
            <a:r>
              <a:rPr lang="en-US" sz="3000">
                <a:latin typeface="Arial" panose="020B0604020202020204" pitchFamily="34" charset="0"/>
                <a:cs typeface="Arial" panose="020B0604020202020204" pitchFamily="34" charset="0"/>
              </a:rPr>
              <a:t>class CustomerManagement</a:t>
            </a:r>
            <a:r>
              <a:rPr lang="vi-VN" altLang="en-US" sz="3000">
                <a:latin typeface="Arial" panose="020B0604020202020204" pitchFamily="34" charset="0"/>
                <a:cs typeface="Arial" panose="020B0604020202020204" pitchFamily="34" charset="0"/>
              </a:rPr>
              <a:t> có các thuộc tính.</a:t>
            </a:r>
            <a:endParaRPr lang="vi-VN" altLang="en-US" sz="3000">
              <a:latin typeface="Arial" panose="020B0604020202020204" pitchFamily="34" charset="0"/>
              <a:cs typeface="Arial" panose="020B0604020202020204" pitchFamily="34" charset="0"/>
            </a:endParaRPr>
          </a:p>
        </p:txBody>
      </p:sp>
      <p:pic>
        <p:nvPicPr>
          <p:cNvPr id="14" name="Content Placeholder 13" descr="Screenshot 2023-06-01 083858"/>
          <p:cNvPicPr>
            <a:picLocks noChangeAspect="1"/>
          </p:cNvPicPr>
          <p:nvPr>
            <p:ph sz="half" idx="1"/>
          </p:nvPr>
        </p:nvPicPr>
        <p:blipFill>
          <a:blip r:embed="rId1"/>
          <a:stretch>
            <a:fillRect/>
          </a:stretch>
        </p:blipFill>
        <p:spPr>
          <a:xfrm>
            <a:off x="6534150" y="2595880"/>
            <a:ext cx="4551680" cy="2372995"/>
          </a:xfrm>
          <a:prstGeom prst="rect">
            <a:avLst/>
          </a:prstGeom>
        </p:spPr>
      </p:pic>
      <p:sp>
        <p:nvSpPr>
          <p:cNvPr id="17" name="Text Box 16"/>
          <p:cNvSpPr txBox="1"/>
          <p:nvPr/>
        </p:nvSpPr>
        <p:spPr>
          <a:xfrm>
            <a:off x="-8289925" y="2660015"/>
            <a:ext cx="7273925" cy="2245360"/>
          </a:xfrm>
          <a:prstGeom prst="rect">
            <a:avLst/>
          </a:prstGeom>
          <a:noFill/>
        </p:spPr>
        <p:txBody>
          <a:bodyPr wrap="square" rtlCol="0" anchor="t">
            <a:spAutoFit/>
          </a:bodyPr>
          <a:p>
            <a:pPr marL="457200" indent="-457200" algn="l">
              <a:buFont typeface="Wingdings" panose="05000000000000000000" charset="0"/>
              <a:buChar char="Ø"/>
            </a:pPr>
            <a:r>
              <a:rPr lang="vi-VN" altLang="en-US" sz="2800">
                <a:latin typeface="Arial" panose="020B0604020202020204" pitchFamily="34" charset="0"/>
                <a:cs typeface="Arial" panose="020B0604020202020204" pitchFamily="34" charset="0"/>
              </a:rPr>
              <a:t>Dùng con trỏ để truy cập các thuộc tính trong</a:t>
            </a:r>
            <a:r>
              <a:rPr lang="en-US" sz="2800">
                <a:latin typeface="Arial" panose="020B0604020202020204" pitchFamily="34" charset="0"/>
                <a:cs typeface="Arial" panose="020B0604020202020204" pitchFamily="34" charset="0"/>
              </a:rPr>
              <a:t> class Customer</a:t>
            </a:r>
            <a:r>
              <a:rPr lang="vi-VN" altLang="en-US" sz="2800">
                <a:latin typeface="Arial" panose="020B0604020202020204" pitchFamily="34" charset="0"/>
                <a:cs typeface="Arial" panose="020B0604020202020204" pitchFamily="34" charset="0"/>
              </a:rPr>
              <a:t> </a:t>
            </a:r>
            <a:endParaRPr lang="vi-VN" altLang="en-US" sz="2800">
              <a:latin typeface="Arial" panose="020B0604020202020204" pitchFamily="34" charset="0"/>
              <a:cs typeface="Arial" panose="020B0604020202020204" pitchFamily="34" charset="0"/>
            </a:endParaRPr>
          </a:p>
          <a:p>
            <a:pPr marL="457200" indent="-457200" algn="l">
              <a:buFont typeface="Wingdings" panose="05000000000000000000" charset="0"/>
              <a:buChar char="Ø"/>
            </a:pPr>
            <a:r>
              <a:rPr lang="vi-VN" altLang="en-US" sz="2800">
                <a:latin typeface="Arial" panose="020B0604020202020204" pitchFamily="34" charset="0"/>
                <a:cs typeface="Arial" panose="020B0604020202020204" pitchFamily="34" charset="0"/>
              </a:rPr>
              <a:t> Hàm tạo CustomerManagement() </a:t>
            </a:r>
            <a:endParaRPr lang="vi-VN" altLang="en-US" sz="280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vi-VN" altLang="en-US" sz="2800">
                <a:latin typeface="Arial" panose="020B0604020202020204" pitchFamily="34" charset="0"/>
                <a:cs typeface="Arial" panose="020B0604020202020204" pitchFamily="34" charset="0"/>
              </a:rPr>
              <a:t>Với danh sách ban đầu rỗng.</a:t>
            </a:r>
            <a:endParaRPr lang="vi-VN" altLang="en-US" sz="280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vi-VN" altLang="en-US" sz="2800">
                <a:latin typeface="Arial" panose="020B0604020202020204" pitchFamily="34" charset="0"/>
                <a:cs typeface="Arial" panose="020B0604020202020204" pitchFamily="34" charset="0"/>
              </a:rPr>
              <a:t>Số lượng khách hàng thiết  lập bằng 0.</a:t>
            </a:r>
            <a:endParaRPr lang="vi-VN" altLang="en-US" sz="2800">
              <a:latin typeface="Arial" panose="020B0604020202020204" pitchFamily="34" charset="0"/>
              <a:cs typeface="Arial" panose="020B0604020202020204" pitchFamily="34" charset="0"/>
            </a:endParaRPr>
          </a:p>
        </p:txBody>
      </p:sp>
      <p:pic>
        <p:nvPicPr>
          <p:cNvPr id="18" name="Content Placeholder 17" descr="Screenshot 2023-06-01 083906"/>
          <p:cNvPicPr>
            <a:picLocks noChangeAspect="1"/>
          </p:cNvPicPr>
          <p:nvPr>
            <p:ph sz="half" idx="2"/>
          </p:nvPr>
        </p:nvPicPr>
        <p:blipFill>
          <a:blip r:embed="rId2"/>
          <a:stretch>
            <a:fillRect/>
          </a:stretch>
        </p:blipFill>
        <p:spPr>
          <a:xfrm>
            <a:off x="13646785" y="2723515"/>
            <a:ext cx="4394835" cy="2117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5" presetClass="exit" presetSubtype="10" fill="hold" nodeType="withEffect">
                                  <p:stCondLst>
                                    <p:cond delay="0"/>
                                  </p:stCondLst>
                                  <p:childTnLst>
                                    <p:animEffect transition="out" filter="checkerboard(across)">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0 L -0.513281 -0.000925926 " pathEditMode="relative" rAng="0" ptsTypes="">
                                      <p:cBhvr>
                                        <p:cTn id="14" dur="2000" fill="hold"/>
                                        <p:tgtEl>
                                          <p:spTgt spid="18"/>
                                        </p:tgtEl>
                                        <p:attrNameLst>
                                          <p:attrName>ppt_x</p:attrName>
                                          <p:attrName>ppt_y</p:attrName>
                                        </p:attrNameLst>
                                      </p:cBhvr>
                                      <p:rCtr x="-277" y="1"/>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0.001875 0 L 0.703854 0.00305556 " pathEditMode="relative" rAng="0" ptsTypes="">
                                      <p:cBhvr>
                                        <p:cTn id="18" dur="2000" fill="hold"/>
                                        <p:tgtEl>
                                          <p:spTgt spid="17"/>
                                        </p:tgtEl>
                                        <p:attrNameLst>
                                          <p:attrName>ppt_x</p:attrName>
                                          <p:attrName>ppt_y</p:attrName>
                                        </p:attrNameLst>
                                      </p:cBhvr>
                                      <p:rCtr x="351" y="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7" grpId="0"/>
      <p:bldP spid="1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89610" y="11430"/>
            <a:ext cx="11087100" cy="1096645"/>
          </a:xfrm>
        </p:spPr>
        <p:txBody>
          <a:bodyPr rtlCol="0">
            <a:normAutofit/>
          </a:bodyPr>
          <a:lstStyle/>
          <a:p>
            <a:pPr rtl="0"/>
            <a:r>
              <a:rPr lang="vi-VN" sz="3335" b="1">
                <a:latin typeface="Arial" panose="020B0604020202020204" pitchFamily="34" charset="0"/>
                <a:cs typeface="Arial" panose="020B0604020202020204" pitchFamily="34" charset="0"/>
              </a:rPr>
              <a:t>CÁC HÀM TRONG CLASS </a:t>
            </a:r>
            <a:r>
              <a:rPr lang="en-US" sz="3335" b="1">
                <a:latin typeface="Arial" panose="020B0604020202020204" pitchFamily="34" charset="0"/>
                <a:cs typeface="Arial" panose="020B0604020202020204" pitchFamily="34" charset="0"/>
                <a:sym typeface="+mn-ea"/>
              </a:rPr>
              <a:t>C</a:t>
            </a:r>
            <a:r>
              <a:rPr lang="vi-VN" altLang="en-US" sz="3335" b="1">
                <a:latin typeface="Arial" panose="020B0604020202020204" pitchFamily="34" charset="0"/>
                <a:cs typeface="Arial" panose="020B0604020202020204" pitchFamily="34" charset="0"/>
                <a:sym typeface="+mn-ea"/>
              </a:rPr>
              <a:t>USTOMER</a:t>
            </a:r>
            <a:r>
              <a:rPr lang="en-US" sz="3335" b="1">
                <a:latin typeface="Arial" panose="020B0604020202020204" pitchFamily="34" charset="0"/>
                <a:cs typeface="Arial" panose="020B0604020202020204" pitchFamily="34" charset="0"/>
                <a:sym typeface="+mn-ea"/>
              </a:rPr>
              <a:t>M</a:t>
            </a:r>
            <a:r>
              <a:rPr lang="vi-VN" altLang="en-US" sz="3335" b="1">
                <a:latin typeface="Arial" panose="020B0604020202020204" pitchFamily="34" charset="0"/>
                <a:cs typeface="Arial" panose="020B0604020202020204" pitchFamily="34" charset="0"/>
                <a:sym typeface="+mn-ea"/>
              </a:rPr>
              <a:t>ANAGEMENT</a:t>
            </a:r>
            <a:endParaRPr lang="vi-VN" altLang="en-US" sz="3335" b="1">
              <a:latin typeface="Arial" panose="020B0604020202020204" pitchFamily="34" charset="0"/>
              <a:cs typeface="Arial" panose="020B0604020202020204" pitchFamily="34" charset="0"/>
              <a:sym typeface="+mn-ea"/>
            </a:endParaRPr>
          </a:p>
        </p:txBody>
      </p:sp>
      <p:sp>
        <p:nvSpPr>
          <p:cNvPr id="3" name="Chỗ dành sẵn cho Văn bản 2"/>
          <p:cNvSpPr>
            <a:spLocks noGrp="1"/>
          </p:cNvSpPr>
          <p:nvPr>
            <p:ph type="body" idx="1"/>
          </p:nvPr>
        </p:nvSpPr>
        <p:spPr>
          <a:xfrm>
            <a:off x="689610" y="2037080"/>
            <a:ext cx="4919472" cy="823912"/>
          </a:xfrm>
        </p:spPr>
        <p:txBody>
          <a:bodyPr rtlCol="0">
            <a:noAutofit/>
          </a:bodyPr>
          <a:lstStyle/>
          <a:p>
            <a:pPr algn="ctr" rtl="0"/>
            <a:r>
              <a:rPr lang="vi-VN" sz="1900" b="0"/>
              <a:t>Hàm addCustomer là </a:t>
            </a:r>
            <a:r>
              <a:rPr lang="vi-VN" sz="1900" b="0"/>
              <a:t>hàm thêm một khách hàng mới vào một mảng khách hàng và Hàm sau đó tăng số lượng khách hàng lên một.</a:t>
            </a:r>
            <a:endParaRPr lang="vi-VN" sz="1900" b="0"/>
          </a:p>
        </p:txBody>
      </p:sp>
      <p:sp>
        <p:nvSpPr>
          <p:cNvPr id="5" name="Chỗ dành sẵn cho Văn bản 4"/>
          <p:cNvSpPr>
            <a:spLocks noGrp="1"/>
          </p:cNvSpPr>
          <p:nvPr>
            <p:ph type="body" sz="quarter" idx="3"/>
          </p:nvPr>
        </p:nvSpPr>
        <p:spPr>
          <a:xfrm>
            <a:off x="5934075" y="1605915"/>
            <a:ext cx="5955030" cy="1348105"/>
          </a:xfrm>
        </p:spPr>
        <p:txBody>
          <a:bodyPr rtlCol="0">
            <a:noAutofit/>
          </a:bodyPr>
          <a:lstStyle/>
          <a:p>
            <a:pPr algn="ctr" rtl="0"/>
            <a:r>
              <a:rPr lang="vi-VN" sz="2000" b="0"/>
              <a:t>Hàm removeCustomer là hàm xóa phần tử trong mảng động. Hàm này sẽ xóa phần tử tại vị trí index và dịch chuyển các phần tử phía sau về trước một vị trí để điền vào khoảng trống.</a:t>
            </a:r>
            <a:endParaRPr lang="vi-VN" sz="2000" b="0"/>
          </a:p>
        </p:txBody>
      </p:sp>
      <p:pic>
        <p:nvPicPr>
          <p:cNvPr id="10" name="Content Placeholder 9" descr="Screenshot 2023-06-01 090232"/>
          <p:cNvPicPr>
            <a:picLocks noChangeAspect="1"/>
          </p:cNvPicPr>
          <p:nvPr>
            <p:ph sz="quarter" idx="4"/>
          </p:nvPr>
        </p:nvPicPr>
        <p:blipFill>
          <a:blip r:embed="rId1"/>
          <a:stretch>
            <a:fillRect/>
          </a:stretch>
        </p:blipFill>
        <p:spPr>
          <a:xfrm>
            <a:off x="6350635" y="3208020"/>
            <a:ext cx="4919980" cy="2941320"/>
          </a:xfrm>
          <a:prstGeom prst="rect">
            <a:avLst/>
          </a:prstGeom>
        </p:spPr>
      </p:pic>
      <p:pic>
        <p:nvPicPr>
          <p:cNvPr id="9" name="Content Placeholder 8" descr="Screenshot 2023-06-01 090211"/>
          <p:cNvPicPr>
            <a:picLocks noChangeAspect="1"/>
          </p:cNvPicPr>
          <p:nvPr>
            <p:ph sz="half" idx="2"/>
          </p:nvPr>
        </p:nvPicPr>
        <p:blipFill>
          <a:blip r:embed="rId2"/>
          <a:stretch>
            <a:fillRect/>
          </a:stretch>
        </p:blipFill>
        <p:spPr>
          <a:xfrm>
            <a:off x="689610" y="3460750"/>
            <a:ext cx="4739640" cy="2179320"/>
          </a:xfrm>
          <a:prstGeom prst="rect">
            <a:avLst/>
          </a:prstGeom>
        </p:spPr>
      </p:pic>
      <p:pic>
        <p:nvPicPr>
          <p:cNvPr id="11" name="Picture 10" descr="Screenshot 2023-06-01 090301"/>
          <p:cNvPicPr>
            <a:picLocks noChangeAspect="1"/>
          </p:cNvPicPr>
          <p:nvPr/>
        </p:nvPicPr>
        <p:blipFill>
          <a:blip r:embed="rId3"/>
          <a:stretch>
            <a:fillRect/>
          </a:stretch>
        </p:blipFill>
        <p:spPr>
          <a:xfrm>
            <a:off x="1882140" y="7147560"/>
            <a:ext cx="8427720" cy="3718560"/>
          </a:xfrm>
          <a:prstGeom prst="rect">
            <a:avLst/>
          </a:prstGeom>
        </p:spPr>
      </p:pic>
      <p:sp>
        <p:nvSpPr>
          <p:cNvPr id="12" name="Text Box 11"/>
          <p:cNvSpPr txBox="1"/>
          <p:nvPr/>
        </p:nvSpPr>
        <p:spPr>
          <a:xfrm>
            <a:off x="2873375" y="-1186815"/>
            <a:ext cx="6445250" cy="829945"/>
          </a:xfrm>
          <a:prstGeom prst="rect">
            <a:avLst/>
          </a:prstGeom>
          <a:noFill/>
        </p:spPr>
        <p:txBody>
          <a:bodyPr wrap="square" rtlCol="0" anchor="t">
            <a:spAutoFit/>
          </a:bodyPr>
          <a:p>
            <a:pPr algn="ctr"/>
            <a:r>
              <a:rPr lang="en-US" sz="2400">
                <a:latin typeface="Arial" panose="020B0604020202020204" pitchFamily="34" charset="0"/>
                <a:cs typeface="Arial" panose="020B0604020202020204" pitchFamily="34" charset="0"/>
              </a:rPr>
              <a:t>Hàm saveToFile là hàm lưu thông tin khách hàng vào file</a:t>
            </a:r>
            <a:endParaRPr lang="en-US"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5">
                                            <p:txEl>
                                              <p:pRg st="0" end="0"/>
                                            </p:txEl>
                                          </p:spTgt>
                                        </p:tgtEl>
                                      </p:cBhvr>
                                    </p:animEffect>
                                    <p:set>
                                      <p:cBhvr>
                                        <p:cTn id="10" dur="1" fill="hold">
                                          <p:stCondLst>
                                            <p:cond delay="499"/>
                                          </p:stCondLst>
                                        </p:cTn>
                                        <p:tgtEl>
                                          <p:spTgt spid="5">
                                            <p:txEl>
                                              <p:pRg st="0" end="0"/>
                                            </p:txEl>
                                          </p:spTgt>
                                        </p:tgtEl>
                                        <p:attrNameLst>
                                          <p:attrName>style.visibility</p:attrName>
                                        </p:attrNameLst>
                                      </p:cBhvr>
                                      <p:to>
                                        <p:strVal val="hidden"/>
                                      </p:to>
                                    </p:set>
                                  </p:childTnLst>
                                </p:cTn>
                              </p:par>
                              <p:par>
                                <p:cTn id="11" presetID="5" presetClass="exit" presetSubtype="10" fill="hold" nodeType="withEffect">
                                  <p:stCondLst>
                                    <p:cond delay="0"/>
                                  </p:stCondLst>
                                  <p:childTnLst>
                                    <p:animEffect transition="out" filter="checkerboard(across)">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5" presetClass="exit" presetSubtype="10" fill="hold" nodeType="withEffect">
                                  <p:stCondLst>
                                    <p:cond delay="0"/>
                                  </p:stCondLst>
                                  <p:childTnLst>
                                    <p:animEffect transition="out" filter="checkerboard(across)">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0 0 L 0 -0.623333 " pathEditMode="relative" rAng="0" ptsTypes="">
                                      <p:cBhvr>
                                        <p:cTn id="20" dur="2000" fill="hold"/>
                                        <p:tgtEl>
                                          <p:spTgt spid="11"/>
                                        </p:tgtEl>
                                        <p:attrNameLst>
                                          <p:attrName>ppt_x</p:attrName>
                                          <p:attrName>ppt_y</p:attrName>
                                        </p:attrNameLst>
                                      </p:cBhvr>
                                      <p:rCtr x="0" y="-125"/>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 0 L 0 0.395556 " pathEditMode="relative" rAng="0" ptsTypes="">
                                      <p:cBhvr>
                                        <p:cTn id="2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3" grpId="1" build="p"/>
      <p:bldP spid="5" grpId="1" build="p"/>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êu đề 1"/>
          <p:cNvSpPr>
            <a:spLocks noGrp="1"/>
          </p:cNvSpPr>
          <p:nvPr/>
        </p:nvSpPr>
        <p:spPr>
          <a:xfrm>
            <a:off x="723900" y="0"/>
            <a:ext cx="10744200" cy="1096645"/>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rtl="0"/>
            <a:r>
              <a:rPr lang="vi-VN" sz="3335" b="1">
                <a:latin typeface="Arial" panose="020B0604020202020204" pitchFamily="34" charset="0"/>
                <a:cs typeface="Arial" panose="020B0604020202020204" pitchFamily="34" charset="0"/>
              </a:rPr>
              <a:t>CÁC HÀM TRONG CLASS </a:t>
            </a:r>
            <a:r>
              <a:rPr lang="en-US" sz="3335" b="1">
                <a:latin typeface="Arial" panose="020B0604020202020204" pitchFamily="34" charset="0"/>
                <a:cs typeface="Arial" panose="020B0604020202020204" pitchFamily="34" charset="0"/>
                <a:sym typeface="+mn-ea"/>
              </a:rPr>
              <a:t>C</a:t>
            </a:r>
            <a:r>
              <a:rPr lang="vi-VN" altLang="en-US" sz="3335" b="1">
                <a:latin typeface="Arial" panose="020B0604020202020204" pitchFamily="34" charset="0"/>
                <a:cs typeface="Arial" panose="020B0604020202020204" pitchFamily="34" charset="0"/>
                <a:sym typeface="+mn-ea"/>
              </a:rPr>
              <a:t>USTOMER</a:t>
            </a:r>
            <a:r>
              <a:rPr lang="en-US" sz="3335" b="1">
                <a:latin typeface="Arial" panose="020B0604020202020204" pitchFamily="34" charset="0"/>
                <a:cs typeface="Arial" panose="020B0604020202020204" pitchFamily="34" charset="0"/>
                <a:sym typeface="+mn-ea"/>
              </a:rPr>
              <a:t>M</a:t>
            </a:r>
            <a:r>
              <a:rPr lang="vi-VN" altLang="en-US" sz="3335" b="1">
                <a:latin typeface="Arial" panose="020B0604020202020204" pitchFamily="34" charset="0"/>
                <a:cs typeface="Arial" panose="020B0604020202020204" pitchFamily="34" charset="0"/>
                <a:sym typeface="+mn-ea"/>
              </a:rPr>
              <a:t>ANAGEMENT</a:t>
            </a:r>
            <a:endParaRPr lang="vi-VN" altLang="en-US" sz="3335" b="1">
              <a:latin typeface="Arial" panose="020B0604020202020204" pitchFamily="34" charset="0"/>
              <a:cs typeface="Arial" panose="020B0604020202020204" pitchFamily="34" charset="0"/>
              <a:sym typeface="+mn-ea"/>
            </a:endParaRPr>
          </a:p>
        </p:txBody>
      </p:sp>
      <p:pic>
        <p:nvPicPr>
          <p:cNvPr id="7" name="Content Placeholder 6" descr="Screenshot 2023-06-01 090328"/>
          <p:cNvPicPr>
            <a:picLocks noChangeAspect="1"/>
          </p:cNvPicPr>
          <p:nvPr>
            <p:ph sz="half" idx="1"/>
          </p:nvPr>
        </p:nvPicPr>
        <p:blipFill>
          <a:blip r:embed="rId1"/>
          <a:stretch>
            <a:fillRect/>
          </a:stretch>
        </p:blipFill>
        <p:spPr>
          <a:xfrm>
            <a:off x="2123440" y="3361055"/>
            <a:ext cx="7943850" cy="2592705"/>
          </a:xfrm>
          <a:prstGeom prst="rect">
            <a:avLst/>
          </a:prstGeom>
        </p:spPr>
      </p:pic>
      <p:sp>
        <p:nvSpPr>
          <p:cNvPr id="9" name="Text Box 8"/>
          <p:cNvSpPr txBox="1"/>
          <p:nvPr/>
        </p:nvSpPr>
        <p:spPr>
          <a:xfrm>
            <a:off x="2186940" y="2196465"/>
            <a:ext cx="7816215" cy="521970"/>
          </a:xfrm>
          <a:prstGeom prst="rect">
            <a:avLst/>
          </a:prstGeom>
          <a:noFill/>
        </p:spPr>
        <p:txBody>
          <a:bodyPr wrap="square" rtlCol="0">
            <a:spAutoFit/>
          </a:bodyPr>
          <a:p>
            <a:pPr algn="ctr"/>
            <a:r>
              <a:rPr lang="vi-VN" altLang="en-US" sz="2800">
                <a:latin typeface="Arial" panose="020B0604020202020204" pitchFamily="34" charset="0"/>
                <a:cs typeface="Arial" panose="020B0604020202020204" pitchFamily="34" charset="0"/>
              </a:rPr>
              <a:t>Hàm xuất thông tin khách hàng được chỉ định</a:t>
            </a:r>
            <a:endParaRPr lang="vi-VN" altLang="en-US" sz="2800">
              <a:latin typeface="Arial" panose="020B0604020202020204" pitchFamily="34" charset="0"/>
              <a:cs typeface="Arial" panose="020B0604020202020204" pitchFamily="34" charset="0"/>
            </a:endParaRPr>
          </a:p>
        </p:txBody>
      </p:sp>
      <p:pic>
        <p:nvPicPr>
          <p:cNvPr id="10" name="Content Placeholder 9" descr="Screenshot 2023-06-01 090359"/>
          <p:cNvPicPr>
            <a:picLocks noChangeAspect="1"/>
          </p:cNvPicPr>
          <p:nvPr>
            <p:ph sz="half" idx="2"/>
          </p:nvPr>
        </p:nvPicPr>
        <p:blipFill>
          <a:blip r:embed="rId2"/>
          <a:stretch>
            <a:fillRect/>
          </a:stretch>
        </p:blipFill>
        <p:spPr>
          <a:xfrm>
            <a:off x="2418715" y="7395845"/>
            <a:ext cx="7296150" cy="3053080"/>
          </a:xfrm>
          <a:prstGeom prst="rect">
            <a:avLst/>
          </a:prstGeom>
        </p:spPr>
      </p:pic>
      <p:sp>
        <p:nvSpPr>
          <p:cNvPr id="12" name="Text Box 11"/>
          <p:cNvSpPr txBox="1"/>
          <p:nvPr/>
        </p:nvSpPr>
        <p:spPr>
          <a:xfrm>
            <a:off x="2188210" y="-1469390"/>
            <a:ext cx="7816215" cy="521970"/>
          </a:xfrm>
          <a:prstGeom prst="rect">
            <a:avLst/>
          </a:prstGeom>
          <a:noFill/>
        </p:spPr>
        <p:txBody>
          <a:bodyPr wrap="square" rtlCol="0">
            <a:spAutoFit/>
          </a:bodyPr>
          <a:p>
            <a:pPr algn="ctr"/>
            <a:r>
              <a:rPr lang="vi-VN" altLang="en-US" sz="2800">
                <a:latin typeface="Arial" panose="020B0604020202020204" pitchFamily="34" charset="0"/>
                <a:cs typeface="Arial" panose="020B0604020202020204" pitchFamily="34" charset="0"/>
              </a:rPr>
              <a:t>Hàm menu chính c</a:t>
            </a:r>
            <a:r>
              <a:rPr lang="vi-VN" altLang="en-US" sz="2800">
                <a:latin typeface="Arial" panose="020B0604020202020204" pitchFamily="34" charset="0"/>
                <a:cs typeface="Arial" panose="020B0604020202020204" pitchFamily="34" charset="0"/>
              </a:rPr>
              <a:t>ho khách hàng lựa </a:t>
            </a:r>
            <a:r>
              <a:rPr lang="vi-VN" altLang="en-US" sz="2800">
                <a:latin typeface="Arial" panose="020B0604020202020204" pitchFamily="34" charset="0"/>
                <a:cs typeface="Arial" panose="020B0604020202020204" pitchFamily="34" charset="0"/>
              </a:rPr>
              <a:t>chọn</a:t>
            </a:r>
            <a:endParaRPr lang="vi-VN" altLang="en-US" sz="28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14583 -0.578241 " pathEditMode="relative" rAng="0" ptsTypes="">
                                      <p:cBhvr>
                                        <p:cTn id="14" dur="2000" fill="hold"/>
                                        <p:tgtEl>
                                          <p:spTgt spid="10"/>
                                        </p:tgtEl>
                                        <p:attrNameLst>
                                          <p:attrName>ppt_x</p:attrName>
                                          <p:attrName>ppt_y</p:attrName>
                                        </p:attrNameLst>
                                      </p:cBhvr>
                                      <p:rCtr x="0" y="-12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0.001875 0.502222 " pathEditMode="relative" rAng="0" ptsTypes="">
                                      <p:cBhvr>
                                        <p:cTn id="18" dur="2000" fill="hold"/>
                                        <p:tgtEl>
                                          <p:spTgt spid="12"/>
                                        </p:tgtEl>
                                        <p:attrNameLst>
                                          <p:attrName>ppt_x</p:attrName>
                                          <p:attrName>ppt_y</p:attrName>
                                        </p:attrNameLst>
                                      </p:cBhvr>
                                      <p:rCtr x="0" y="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algn="ctr" rtl="0"/>
            <a:r>
              <a:rPr lang="vi-VN" sz="3600" b="1">
                <a:latin typeface="Arial" panose="020B0604020202020204" pitchFamily="34" charset="0"/>
                <a:cs typeface="Arial" panose="020B0604020202020204" pitchFamily="34" charset="0"/>
              </a:rPr>
              <a:t>QUẢN LÍ DANH SÁCH PERSONAL TRAINER</a:t>
            </a:r>
            <a:endParaRPr lang="vi-VN" sz="3600" b="1">
              <a:latin typeface="Arial" panose="020B0604020202020204" pitchFamily="34" charset="0"/>
              <a:cs typeface="Arial" panose="020B0604020202020204" pitchFamily="34" charset="0"/>
            </a:endParaRPr>
          </a:p>
        </p:txBody>
      </p:sp>
      <p:pic>
        <p:nvPicPr>
          <p:cNvPr id="3" name="Content Placeholder 2" descr="Screenshot 2023-06-01 104541"/>
          <p:cNvPicPr>
            <a:picLocks noChangeAspect="1"/>
          </p:cNvPicPr>
          <p:nvPr>
            <p:ph sz="half" idx="1"/>
          </p:nvPr>
        </p:nvPicPr>
        <p:blipFill>
          <a:blip r:embed="rId1"/>
          <a:stretch>
            <a:fillRect/>
          </a:stretch>
        </p:blipFill>
        <p:spPr>
          <a:xfrm>
            <a:off x="1104900" y="3736975"/>
            <a:ext cx="4498975" cy="2233930"/>
          </a:xfrm>
          <a:prstGeom prst="rect">
            <a:avLst/>
          </a:prstGeom>
        </p:spPr>
      </p:pic>
      <p:pic>
        <p:nvPicPr>
          <p:cNvPr id="4" name="Content Placeholder 3" descr="Screenshot 2023-06-01 104608"/>
          <p:cNvPicPr>
            <a:picLocks noChangeAspect="1"/>
          </p:cNvPicPr>
          <p:nvPr>
            <p:ph sz="half" idx="2"/>
          </p:nvPr>
        </p:nvPicPr>
        <p:blipFill>
          <a:blip r:embed="rId2"/>
          <a:stretch>
            <a:fillRect/>
          </a:stretch>
        </p:blipFill>
        <p:spPr>
          <a:xfrm>
            <a:off x="7101205" y="2327910"/>
            <a:ext cx="3147695" cy="4450715"/>
          </a:xfrm>
          <a:prstGeom prst="rect">
            <a:avLst/>
          </a:prstGeom>
        </p:spPr>
      </p:pic>
      <p:sp>
        <p:nvSpPr>
          <p:cNvPr id="5" name="Text Box 4"/>
          <p:cNvSpPr txBox="1"/>
          <p:nvPr/>
        </p:nvSpPr>
        <p:spPr>
          <a:xfrm>
            <a:off x="1398905" y="2327910"/>
            <a:ext cx="3911600" cy="829945"/>
          </a:xfrm>
          <a:prstGeom prst="rect">
            <a:avLst/>
          </a:prstGeom>
          <a:noFill/>
        </p:spPr>
        <p:txBody>
          <a:bodyPr wrap="square" rtlCol="0" anchor="t">
            <a:spAutoFit/>
          </a:bodyPr>
          <a:p>
            <a:pPr algn="ctr"/>
            <a:r>
              <a:rPr lang="en-US" sz="2400">
                <a:latin typeface="Arial" panose="020B0604020202020204" pitchFamily="34" charset="0"/>
                <a:cs typeface="Arial" panose="020B0604020202020204" pitchFamily="34" charset="0"/>
              </a:rPr>
              <a:t>Lớp Personal Trainer có các thuộc tính sau :​</a:t>
            </a:r>
            <a:endParaRPr lang="en-US" sz="2400">
              <a:latin typeface="Arial" panose="020B0604020202020204" pitchFamily="34" charset="0"/>
              <a:cs typeface="Arial" panose="020B0604020202020204" pitchFamily="34" charset="0"/>
            </a:endParaRPr>
          </a:p>
        </p:txBody>
      </p:sp>
      <p:sp>
        <p:nvSpPr>
          <p:cNvPr id="6" name="Text Box 5"/>
          <p:cNvSpPr txBox="1"/>
          <p:nvPr/>
        </p:nvSpPr>
        <p:spPr>
          <a:xfrm>
            <a:off x="5866130" y="1470025"/>
            <a:ext cx="5618480" cy="706755"/>
          </a:xfrm>
          <a:prstGeom prst="rect">
            <a:avLst/>
          </a:prstGeom>
          <a:noFill/>
        </p:spPr>
        <p:txBody>
          <a:bodyPr wrap="square" rtlCol="0" anchor="t">
            <a:spAutoFit/>
          </a:bodyPr>
          <a:p>
            <a:pPr algn="ctr"/>
            <a:r>
              <a:rPr lang="en-US" sz="2000">
                <a:latin typeface="Arial" panose="020B0604020202020204" pitchFamily="34" charset="0"/>
                <a:cs typeface="Arial" panose="020B0604020202020204" pitchFamily="34" charset="0"/>
              </a:rPr>
              <a:t>Định nghĩa các hàm setter và getter cho các thuộc tính Name, Phone, Specialize cho lớp PT​</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 grpId="1"/>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33095" y="76200"/>
            <a:ext cx="10925810" cy="1096645"/>
          </a:xfrm>
        </p:spPr>
        <p:txBody>
          <a:bodyPr rtlCol="0">
            <a:noAutofit/>
          </a:bodyPr>
          <a:lstStyle/>
          <a:p>
            <a:pPr algn="ctr" rtl="0"/>
            <a:r>
              <a:rPr lang="vi-VN" sz="3600" b="1" dirty="0">
                <a:latin typeface="Arial" panose="020B0604020202020204" pitchFamily="34" charset="0"/>
                <a:cs typeface="Arial" panose="020B0604020202020204" pitchFamily="34" charset="0"/>
              </a:rPr>
              <a:t>CÁC HÀM TRONG CLASS </a:t>
            </a:r>
            <a:r>
              <a:rPr lang="vi-VN" sz="3600" b="1">
                <a:latin typeface="Arial" panose="020B0604020202020204" pitchFamily="34" charset="0"/>
                <a:cs typeface="Arial" panose="020B0604020202020204" pitchFamily="34" charset="0"/>
                <a:sym typeface="+mn-ea"/>
              </a:rPr>
              <a:t>PERSONAL TRAINER</a:t>
            </a:r>
            <a:endParaRPr lang="vi-VN" sz="3600" b="1" dirty="0">
              <a:latin typeface="Arial" panose="020B0604020202020204" pitchFamily="34" charset="0"/>
              <a:cs typeface="Arial" panose="020B0604020202020204" pitchFamily="34" charset="0"/>
              <a:sym typeface="+mn-ea"/>
            </a:endParaRPr>
          </a:p>
        </p:txBody>
      </p:sp>
      <p:pic>
        <p:nvPicPr>
          <p:cNvPr id="6" name="Content Placeholder 5" descr="Screenshot 2023-06-01 112253"/>
          <p:cNvPicPr>
            <a:picLocks noChangeAspect="1"/>
          </p:cNvPicPr>
          <p:nvPr>
            <p:ph sz="half" idx="1"/>
          </p:nvPr>
        </p:nvPicPr>
        <p:blipFill>
          <a:blip r:embed="rId1"/>
          <a:stretch>
            <a:fillRect/>
          </a:stretch>
        </p:blipFill>
        <p:spPr>
          <a:xfrm>
            <a:off x="2483485" y="3455670"/>
            <a:ext cx="6805930" cy="1697990"/>
          </a:xfrm>
          <a:prstGeom prst="rect">
            <a:avLst/>
          </a:prstGeom>
        </p:spPr>
      </p:pic>
      <p:sp>
        <p:nvSpPr>
          <p:cNvPr id="7" name="Text Box 6"/>
          <p:cNvSpPr txBox="1"/>
          <p:nvPr/>
        </p:nvSpPr>
        <p:spPr>
          <a:xfrm>
            <a:off x="2422525" y="2316480"/>
            <a:ext cx="7345680" cy="460375"/>
          </a:xfrm>
          <a:prstGeom prst="rect">
            <a:avLst/>
          </a:prstGeom>
          <a:noFill/>
        </p:spPr>
        <p:txBody>
          <a:bodyPr wrap="square" rtlCol="0">
            <a:spAutoFit/>
          </a:bodyPr>
          <a:p>
            <a:pPr algn="ctr"/>
            <a:r>
              <a:rPr lang="vi-VN" altLang="en-US" sz="2400">
                <a:latin typeface="Arial" panose="020B0604020202020204" pitchFamily="34" charset="0"/>
                <a:cs typeface="Arial" panose="020B0604020202020204" pitchFamily="34" charset="0"/>
              </a:rPr>
              <a:t>Hàm ghi danh sách PT vào file danhsach_PT.txt</a:t>
            </a:r>
            <a:endParaRPr lang="vi-VN" altLang="en-US" sz="2400">
              <a:latin typeface="Arial" panose="020B0604020202020204" pitchFamily="34" charset="0"/>
              <a:cs typeface="Arial" panose="020B0604020202020204" pitchFamily="34" charset="0"/>
            </a:endParaRPr>
          </a:p>
        </p:txBody>
      </p:sp>
      <p:pic>
        <p:nvPicPr>
          <p:cNvPr id="8" name="Content Placeholder 7" descr="Screenshot 2023-06-01 105456"/>
          <p:cNvPicPr>
            <a:picLocks noChangeAspect="1"/>
          </p:cNvPicPr>
          <p:nvPr>
            <p:ph sz="half" idx="2"/>
          </p:nvPr>
        </p:nvPicPr>
        <p:blipFill>
          <a:blip r:embed="rId2"/>
          <a:stretch>
            <a:fillRect/>
          </a:stretch>
        </p:blipFill>
        <p:spPr>
          <a:xfrm>
            <a:off x="1529080" y="7436485"/>
            <a:ext cx="8714740" cy="1793240"/>
          </a:xfrm>
          <a:prstGeom prst="rect">
            <a:avLst/>
          </a:prstGeom>
        </p:spPr>
      </p:pic>
      <p:sp>
        <p:nvSpPr>
          <p:cNvPr id="9" name="Text Box 8"/>
          <p:cNvSpPr txBox="1"/>
          <p:nvPr/>
        </p:nvSpPr>
        <p:spPr>
          <a:xfrm>
            <a:off x="2213610" y="-1042670"/>
            <a:ext cx="7345680" cy="829945"/>
          </a:xfrm>
          <a:prstGeom prst="rect">
            <a:avLst/>
          </a:prstGeom>
          <a:noFill/>
        </p:spPr>
        <p:txBody>
          <a:bodyPr wrap="square" rtlCol="0">
            <a:spAutoFit/>
          </a:bodyPr>
          <a:p>
            <a:pPr algn="ctr"/>
            <a:r>
              <a:rPr lang="vi-VN" altLang="en-US" sz="2400">
                <a:latin typeface="Arial" panose="020B0604020202020204" pitchFamily="34" charset="0"/>
                <a:cs typeface="Arial" panose="020B0604020202020204" pitchFamily="34" charset="0"/>
              </a:rPr>
              <a:t>Hàm yêu cầu khách hàng chọn 1 PT và hiện thông tin PT đã được </a:t>
            </a:r>
            <a:r>
              <a:rPr lang="vi-VN" altLang="en-US" sz="2400">
                <a:latin typeface="Arial" panose="020B0604020202020204" pitchFamily="34" charset="0"/>
                <a:cs typeface="Arial" panose="020B0604020202020204" pitchFamily="34" charset="0"/>
              </a:rPr>
              <a:t>chọn </a:t>
            </a:r>
            <a:endParaRPr lang="vi-VN" altLang="en-US" sz="24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0 0 L -0.0015625 -0.532407 " pathEditMode="relative" rAng="0" ptsTypes="">
                                      <p:cBhvr>
                                        <p:cTn id="14" dur="2000" fill="hold"/>
                                        <p:tgtEl>
                                          <p:spTgt spid="8"/>
                                        </p:tgtEl>
                                        <p:attrNameLst>
                                          <p:attrName>ppt_x</p:attrName>
                                          <p:attrName>ppt_y</p:attrName>
                                        </p:attrNameLst>
                                      </p:cBhvr>
                                      <p:rCtr x="0" y="-24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0133333 L -0.0028125 0.476852 " pathEditMode="relative" rAng="0" ptsTypes="">
                                      <p:cBhvr>
                                        <p:cTn id="18"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Lst>
  </p:timing>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2866</Words>
  <Application>WPS Presentation</Application>
  <PresentationFormat>Màn hình rộng</PresentationFormat>
  <Paragraphs>130</Paragraphs>
  <Slides>23</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Plantagenet Cherokee</vt:lpstr>
      <vt:lpstr>Segoe Print</vt:lpstr>
      <vt:lpstr>Microsoft YaHei</vt:lpstr>
      <vt:lpstr>Arial Unicode MS</vt:lpstr>
      <vt:lpstr>Euphemia</vt:lpstr>
      <vt:lpstr>Miriam Libre</vt:lpstr>
      <vt:lpstr>Wingdings</vt:lpstr>
      <vt:lpstr>Bahnschrift Light Condensed</vt:lpstr>
      <vt:lpstr>Times New Roman</vt:lpstr>
      <vt:lpstr>Văn học 16x9</vt:lpstr>
      <vt:lpstr>DỰ ÁN PBL1 NHÓM 3</vt:lpstr>
      <vt:lpstr>ĐỀ TÀI</vt:lpstr>
      <vt:lpstr>PowerPoint 演示文稿</vt:lpstr>
      <vt:lpstr>Bố trí Tiêu đề và Nội dung với Danh sách</vt:lpstr>
      <vt:lpstr>CHƯƠNG TRÌNH QUẢN LÍ KHÁCH HÀNG TẬP GYM</vt:lpstr>
      <vt:lpstr>Thêm Tiêu đề Trang chiếu - 3</vt:lpstr>
      <vt:lpstr>CÁC HÀM TRONG CLASS CUSTOMERMANAGEMENT</vt:lpstr>
      <vt:lpstr>Thêm Tiêu đề Trang chiếu - 4</vt:lpstr>
      <vt:lpstr>Thêm Tiêu đề Trang chiếu - 5</vt:lpstr>
      <vt:lpstr>CÁC HÀM TRONG CLASS PERSONAL TRAINER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Thêm Tiêu đề Trang chiếu - 1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PBL1 NHÓM 3</dc:title>
  <dc:creator/>
  <cp:lastModifiedBy>lethi</cp:lastModifiedBy>
  <cp:revision>24</cp:revision>
  <dcterms:created xsi:type="dcterms:W3CDTF">2023-06-01T01:27:00Z</dcterms:created>
  <dcterms:modified xsi:type="dcterms:W3CDTF">2023-06-01T07:30:58Z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3617E978F9914450A2BF9ACD1F87F078</vt:lpwstr>
  </property>
  <property fmtid="{D5CDD505-2E9C-101B-9397-08002B2CF9AE}" pid="9" name="KSOProductBuildVer">
    <vt:lpwstr>1033-11.2.0.11537</vt:lpwstr>
  </property>
</Properties>
</file>