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D2809-85FA-41D5-BBAA-60C7FA79FEBE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C638-E0A8-494B-9CF5-47C7C501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4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AACG_Title_Header_Shape"/>
          <p:cNvSpPr txBox="1"/>
          <p:nvPr userDrawn="1"/>
        </p:nvSpPr>
        <p:spPr>
          <a:xfrm>
            <a:off x="0" y="0"/>
            <a:ext cx="13004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"/>
                <a:ea typeface="Avenir Next Medium"/>
                <a:cs typeface="Avenir Next Medium"/>
                <a:sym typeface="Avenir Next Medium"/>
              </a:rPr>
              <a:t>UNCLASSIFIED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" name="AACG_Title_Footer_Shape"/>
          <p:cNvSpPr txBox="1"/>
          <p:nvPr userDrawn="1"/>
        </p:nvSpPr>
        <p:spPr>
          <a:xfrm>
            <a:off x="0" y="9145865"/>
            <a:ext cx="13004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"/>
                <a:ea typeface="Avenir Next Medium"/>
                <a:cs typeface="Avenir Next Medium"/>
                <a:sym typeface="Avenir Next Medium"/>
              </a:rPr>
              <a:t>UNCLASSIFIED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AACG_CaveatHeader_Shape"/>
          <p:cNvSpPr txBox="1"/>
          <p:nvPr userDrawn="1"/>
        </p:nvSpPr>
        <p:spPr>
          <a:xfrm>
            <a:off x="0" y="596900"/>
            <a:ext cx="13004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"/>
              <a:ea typeface="Avenir Next Medium"/>
              <a:cs typeface="Avenir Next Medium"/>
              <a:sym typeface="Avenir Next Medium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i.com/Top_News/US/2017/05/15/Tunnel-discovered-under-Mexican-prison-near-US-border/309149487449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uters.com/article/us-northkorea-missiles-usa-idUSKCN18B1V4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pr.org/sections/thetwo-way/2017/05/16/528587064/north-korea-may-be-linked-to-wannacry-ransomware-researchers-say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ttletimes.com/nation-world/us-japan-france-uk-practice-amphibious-landings-on-gua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n.org/articles/life-of-a-helitack-firefigh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robsalkowitz/2017/05/16/comics-project-aims-to-offer-hope-to-syrian-refugee-kids/#284bd18e6c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masdarnews.com/article/syrian-army-retakes-new-sites-isis-homs-provinc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partment of homeland security—Immigration and Customs enforcement"/>
          <p:cNvSpPr>
            <a:spLocks noGrp="1"/>
          </p:cNvSpPr>
          <p:nvPr>
            <p:ph type="body" idx="13"/>
          </p:nvPr>
        </p:nvSpPr>
        <p:spPr>
          <a:xfrm>
            <a:off x="406400" y="402848"/>
            <a:ext cx="11176000" cy="595035"/>
          </a:xfrm>
          <a:prstGeom prst="rect">
            <a:avLst/>
          </a:prstGeom>
        </p:spPr>
        <p:txBody>
          <a:bodyPr/>
          <a:lstStyle>
            <a:lvl1pPr>
              <a:defRPr sz="2000" spc="100"/>
            </a:lvl1pPr>
          </a:lstStyle>
          <a:p>
            <a:r>
              <a:rPr dirty="0"/>
              <a:t>department of homeland security—Immigration and Customs </a:t>
            </a:r>
            <a:r>
              <a:rPr dirty="0" smtClean="0"/>
              <a:t>enforcement</a:t>
            </a:r>
            <a:r>
              <a:rPr lang="en-US" dirty="0" smtClean="0"/>
              <a:t> (ICE)</a:t>
            </a:r>
            <a:endParaRPr dirty="0"/>
          </a:p>
        </p:txBody>
      </p:sp>
      <p:pic>
        <p:nvPicPr>
          <p:cNvPr id="167" name="DHS.png" descr="DHS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30715" y="2233906"/>
            <a:ext cx="5448658" cy="5432313"/>
          </a:xfrm>
          <a:prstGeom prst="rect">
            <a:avLst/>
          </a:prstGeom>
        </p:spPr>
      </p:pic>
      <p:sp>
        <p:nvSpPr>
          <p:cNvPr id="168" name="ICE Director; DH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ICE </a:t>
            </a:r>
            <a:r>
              <a:rPr dirty="0" smtClean="0"/>
              <a:t>Director</a:t>
            </a:r>
            <a:endParaRPr dirty="0"/>
          </a:p>
        </p:txBody>
      </p:sp>
      <p:sp>
        <p:nvSpPr>
          <p:cNvPr id="169" name="Role: Director is responsible for combatting drug smuggling along US/Mexico border…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755770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2576">
                <a:solidFill>
                  <a:srgbClr val="222222"/>
                </a:solidFill>
              </a:defRPr>
            </a:pPr>
            <a:r>
              <a:t>Role: Director is responsible for combatting drug smuggling along US/Mexico border</a:t>
            </a:r>
          </a:p>
          <a:p>
            <a:pPr marL="408940" indent="-408940" defTabSz="537463">
              <a:spcBef>
                <a:spcPts val="2500"/>
              </a:spcBef>
              <a:defRPr sz="2576">
                <a:solidFill>
                  <a:srgbClr val="222222"/>
                </a:solidFill>
              </a:defRPr>
            </a:pPr>
            <a:r>
              <a:t>Needs:</a:t>
            </a:r>
          </a:p>
          <a:p>
            <a:pPr marL="817880" lvl="1" indent="-408940" defTabSz="537463">
              <a:spcBef>
                <a:spcPts val="2500"/>
              </a:spcBef>
              <a:defRPr sz="2576">
                <a:solidFill>
                  <a:srgbClr val="222222"/>
                </a:solidFill>
              </a:defRPr>
            </a:pPr>
            <a:r>
              <a:t>Focused on both tactical and strategic information</a:t>
            </a:r>
          </a:p>
          <a:p>
            <a:pPr marL="817880" lvl="1" indent="-408940" defTabSz="537463">
              <a:spcBef>
                <a:spcPts val="2500"/>
              </a:spcBef>
              <a:defRPr sz="2576">
                <a:solidFill>
                  <a:srgbClr val="222222"/>
                </a:solidFill>
              </a:defRPr>
            </a:pPr>
            <a:r>
              <a:t>Looking for info on gang activity, construction reports, and illegal movement of people and trade.</a:t>
            </a:r>
          </a:p>
          <a:p>
            <a:pPr marL="408940" indent="-408940" defTabSz="537463">
              <a:spcBef>
                <a:spcPts val="2500"/>
              </a:spcBef>
              <a:defRPr sz="2576">
                <a:solidFill>
                  <a:srgbClr val="222222"/>
                </a:solidFill>
              </a:defRPr>
            </a:pPr>
            <a:r>
              <a:t>Example Article:</a:t>
            </a:r>
          </a:p>
        </p:txBody>
      </p:sp>
      <p:sp>
        <p:nvSpPr>
          <p:cNvPr id="170" name="Tunnel discovered under Mexican prison near U.S. border:"/>
          <p:cNvSpPr/>
          <p:nvPr/>
        </p:nvSpPr>
        <p:spPr>
          <a:xfrm>
            <a:off x="1170588" y="8259564"/>
            <a:ext cx="6938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86868"/>
                </a:solidFill>
              </a:defRPr>
            </a:pPr>
            <a:r>
              <a:rPr u="sng" dirty="0">
                <a:solidFill>
                  <a:srgbClr val="838787"/>
                </a:solidFill>
                <a:hlinkClick r:id="rId3"/>
              </a:rPr>
              <a:t>Tunnel discovered under Mexican prison near U.S. border</a:t>
            </a:r>
            <a:r>
              <a:rPr dirty="0"/>
              <a:t>: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partment of defense: office of the assistant secretary of defense (OASD)"/>
          <p:cNvSpPr>
            <a:spLocks noGrp="1"/>
          </p:cNvSpPr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r>
              <a:t>Department of defense: office of the assistant secretary of defense (OASD)</a:t>
            </a:r>
          </a:p>
        </p:txBody>
      </p:sp>
      <p:pic>
        <p:nvPicPr>
          <p:cNvPr id="178" name="DODc.gif" descr="DODc.gif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32538" y="2133600"/>
            <a:ext cx="5163990" cy="5163989"/>
          </a:xfrm>
          <a:prstGeom prst="rect">
            <a:avLst/>
          </a:prstGeom>
        </p:spPr>
      </p:pic>
      <p:sp>
        <p:nvSpPr>
          <p:cNvPr id="179" name="Assistant Secretary of Defense for Nuclear, Chemical, and Biological Defense Programs (ASD(NCB))"/>
          <p:cNvSpPr>
            <a:spLocks noGrp="1"/>
          </p:cNvSpPr>
          <p:nvPr>
            <p:ph type="title"/>
          </p:nvPr>
        </p:nvSpPr>
        <p:spPr>
          <a:xfrm>
            <a:off x="275654" y="1230262"/>
            <a:ext cx="6560692" cy="132407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spcBef>
                <a:spcPts val="1500"/>
              </a:spcBef>
              <a:defRPr sz="3240"/>
            </a:lvl1pPr>
          </a:lstStyle>
          <a:p>
            <a:r>
              <a:t>Assistant Secretary of Defense for Nuclear, Chemical, and Biological Defense Programs (ASD(NCB))</a:t>
            </a:r>
          </a:p>
        </p:txBody>
      </p:sp>
      <p:sp>
        <p:nvSpPr>
          <p:cNvPr id="180" name="Role: Responsible to prevent, protect against and respond to Weapons of Mass Destruction (WMD) threats.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Role: Responsible to prevent, protect against and respond to Weapons of Mass Destruction (WMD) threats.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Needs: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Focused on tactical information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Information on weapons tests, sanctions and foreign country (non-US) responses to weapons tests.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Example Article:</a:t>
            </a:r>
          </a:p>
          <a:p>
            <a:pPr marL="711200" lvl="1" indent="-355600" defTabSz="467359">
              <a:spcBef>
                <a:spcPts val="2200"/>
              </a:spcBef>
              <a:defRPr sz="2240"/>
            </a:pPr>
            <a:r>
              <a:rPr u="sng">
                <a:hlinkClick r:id="rId3"/>
              </a:rPr>
              <a:t>North Korea missile detected by THAAD, program progressing faster than expected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United states state department-east asian and pacific affair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United states state department-east asian and pacific affairs </a:t>
            </a:r>
          </a:p>
        </p:txBody>
      </p:sp>
      <p:sp>
        <p:nvSpPr>
          <p:cNvPr id="173" name="North Korea policy group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North Korea policy group</a:t>
            </a:r>
          </a:p>
        </p:txBody>
      </p:sp>
      <p:sp>
        <p:nvSpPr>
          <p:cNvPr id="174" name="Role: Group is responsible for recommending policy and actions for North Korean diplomacy.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Role: Group is responsible for recommending policy and actions for North Korean diplomacy.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Needs: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Focused on strategic information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General information on North Korea, specifically weapons testing, humanitarian crisis, defections, trade and relations with China.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Example Article:</a:t>
            </a:r>
          </a:p>
          <a:p>
            <a:pPr marL="711200" lvl="1" indent="-355600" defTabSz="467359">
              <a:spcBef>
                <a:spcPts val="2200"/>
              </a:spcBef>
              <a:defRPr sz="2240"/>
            </a:pPr>
            <a:r>
              <a:rPr u="sng">
                <a:hlinkClick r:id="rId2"/>
              </a:rPr>
              <a:t>North Korea May Be Linked To WannaCry Ransomware, Researchers Say</a:t>
            </a:r>
          </a:p>
        </p:txBody>
      </p:sp>
      <p:pic>
        <p:nvPicPr>
          <p:cNvPr id="175" name="StateDept.png" descr="StateDept.png"/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7112188" y="2044596"/>
            <a:ext cx="5486212" cy="54862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nited states coast guard-maritime security operation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united states coast guard-maritime security operations</a:t>
            </a:r>
          </a:p>
        </p:txBody>
      </p:sp>
      <p:pic>
        <p:nvPicPr>
          <p:cNvPr id="183" name="Coast-Guard-Emblem-logo.png" descr="Coast-Guard-Emblem-logo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12000" y="2872231"/>
            <a:ext cx="5486400" cy="5126738"/>
          </a:xfrm>
          <a:prstGeom prst="rect">
            <a:avLst/>
          </a:prstGeom>
        </p:spPr>
      </p:pic>
      <p:sp>
        <p:nvSpPr>
          <p:cNvPr id="184" name="Director; maritime security operations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9612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44677">
              <a:spcBef>
                <a:spcPts val="1600"/>
              </a:spcBef>
              <a:defRPr sz="3539"/>
            </a:lvl1pPr>
          </a:lstStyle>
          <a:p>
            <a:r>
              <a:t>Director; maritime security operations</a:t>
            </a:r>
          </a:p>
        </p:txBody>
      </p:sp>
      <p:sp>
        <p:nvSpPr>
          <p:cNvPr id="185" name="Role: Detect, deter, prevent, disrupt, and recover from terrorist attacks and other criminal acts in the maritime domain.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Role: Detect, deter, prevent, disrupt, and recover from terrorist attacks and other criminal acts in the maritime domain.</a:t>
            </a:r>
          </a:p>
          <a:p>
            <a:pPr marL="311150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Needs:</a:t>
            </a:r>
          </a:p>
          <a:p>
            <a:pPr marL="622300" lvl="1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Focused on tactical information</a:t>
            </a:r>
          </a:p>
          <a:p>
            <a:pPr marL="622300" lvl="1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Port information, port safety notices and fuel prices</a:t>
            </a:r>
          </a:p>
          <a:p>
            <a:pPr marL="622300" lvl="1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News and weather reports affecting following ports: Tokyo, Shanghai, </a:t>
            </a:r>
            <a:r>
              <a:rPr lang="en-US" dirty="0" smtClean="0"/>
              <a:t>H</a:t>
            </a:r>
            <a:r>
              <a:rPr dirty="0" smtClean="0"/>
              <a:t>ong </a:t>
            </a:r>
            <a:r>
              <a:rPr dirty="0"/>
              <a:t>Kong, Melbourne, Seattle, Long Beach (LA), Incheon and Manila </a:t>
            </a:r>
          </a:p>
          <a:p>
            <a:pPr marL="311150" indent="-311150" defTabSz="408940">
              <a:spcBef>
                <a:spcPts val="1900"/>
              </a:spcBef>
              <a:defRPr sz="1960">
                <a:solidFill>
                  <a:srgbClr val="000000"/>
                </a:solidFill>
              </a:defRPr>
            </a:pPr>
            <a:r>
              <a:rPr dirty="0"/>
              <a:t>Example Article:</a:t>
            </a:r>
          </a:p>
          <a:p>
            <a:pPr marL="622300" lvl="1" indent="-311150" defTabSz="408940">
              <a:spcBef>
                <a:spcPts val="1900"/>
              </a:spcBef>
              <a:defRPr sz="1960"/>
            </a:pPr>
            <a:r>
              <a:rPr u="sng" dirty="0">
                <a:hlinkClick r:id="rId3"/>
              </a:rPr>
              <a:t>4-nation drills postponed after craft runs aground on Guam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ashington State-department of natural resources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Washington State-department of natural resources</a:t>
            </a:r>
          </a:p>
        </p:txBody>
      </p:sp>
      <p:pic>
        <p:nvPicPr>
          <p:cNvPr id="188" name="WADNR.png" descr="WADNR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5280" t="11636" r="63963" b="9848"/>
          <a:stretch>
            <a:fillRect/>
          </a:stretch>
        </p:blipFill>
        <p:spPr>
          <a:xfrm>
            <a:off x="6912768" y="2130821"/>
            <a:ext cx="5884774" cy="6009279"/>
          </a:xfrm>
          <a:prstGeom prst="rect">
            <a:avLst/>
          </a:prstGeom>
        </p:spPr>
      </p:pic>
      <p:sp>
        <p:nvSpPr>
          <p:cNvPr id="189" name="Director; wildfire divis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Director; wildfire division</a:t>
            </a:r>
          </a:p>
        </p:txBody>
      </p:sp>
      <p:sp>
        <p:nvSpPr>
          <p:cNvPr id="190" name="Role: Responsible for planning allocation of resources to fires, requesting and responding to other states and federal planners.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2200"/>
              </a:spcBef>
              <a:defRPr sz="2212">
                <a:solidFill>
                  <a:srgbClr val="393939"/>
                </a:solidFill>
              </a:defRPr>
            </a:pPr>
            <a:r>
              <a:t>Role: Responsible for planning allocation of resources to fires, requesting and responding to other states and federal planners.</a:t>
            </a:r>
          </a:p>
          <a:p>
            <a:pPr marL="351155" indent="-351155" defTabSz="461518">
              <a:spcBef>
                <a:spcPts val="2200"/>
              </a:spcBef>
              <a:defRPr sz="2212">
                <a:solidFill>
                  <a:srgbClr val="393939"/>
                </a:solidFill>
              </a:defRPr>
            </a:pPr>
            <a:r>
              <a:t>Needs:</a:t>
            </a:r>
          </a:p>
          <a:p>
            <a:pPr marL="702310" lvl="1" indent="-351155" defTabSz="461518">
              <a:spcBef>
                <a:spcPts val="2200"/>
              </a:spcBef>
              <a:defRPr sz="2212">
                <a:solidFill>
                  <a:srgbClr val="393939"/>
                </a:solidFill>
              </a:defRPr>
            </a:pPr>
            <a:r>
              <a:t>Focused on tactical information</a:t>
            </a:r>
          </a:p>
          <a:p>
            <a:pPr marL="702310" lvl="1" indent="-351155" defTabSz="461518">
              <a:spcBef>
                <a:spcPts val="2200"/>
              </a:spcBef>
              <a:defRPr sz="2212">
                <a:solidFill>
                  <a:srgbClr val="393939"/>
                </a:solidFill>
              </a:defRPr>
            </a:pPr>
            <a:r>
              <a:t>Weather conditions, fire news reports from in and outside of the state, evacuation reports and flight safety information.</a:t>
            </a:r>
          </a:p>
          <a:p>
            <a:pPr marL="351155" indent="-351155" defTabSz="461518">
              <a:spcBef>
                <a:spcPts val="2200"/>
              </a:spcBef>
              <a:defRPr sz="2212">
                <a:solidFill>
                  <a:srgbClr val="393939"/>
                </a:solidFill>
              </a:defRPr>
            </a:pPr>
            <a:r>
              <a:t>Example Article:</a:t>
            </a:r>
          </a:p>
          <a:p>
            <a:pPr marL="702310" lvl="1" indent="-351155" defTabSz="461518">
              <a:spcBef>
                <a:spcPts val="2200"/>
              </a:spcBef>
              <a:defRPr sz="2212"/>
            </a:pPr>
            <a:r>
              <a:rPr u="sng">
                <a:hlinkClick r:id="rId3"/>
              </a:rPr>
              <a:t>From cribbage to wildfire in just 5 minutes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Us agency for international development-bureau for democracy, conflict and humanitarian assistance"/>
          <p:cNvSpPr>
            <a:spLocks noGrp="1"/>
          </p:cNvSpPr>
          <p:nvPr>
            <p:ph type="body" idx="13"/>
          </p:nvPr>
        </p:nvSpPr>
        <p:spPr>
          <a:xfrm>
            <a:off x="406400" y="172720"/>
            <a:ext cx="11176000" cy="741681"/>
          </a:xfrm>
          <a:prstGeom prst="rect">
            <a:avLst/>
          </a:prstGeom>
        </p:spPr>
        <p:txBody>
          <a:bodyPr/>
          <a:lstStyle/>
          <a:p>
            <a:r>
              <a:t>Us agency for international development-bureau for democracy, conflict and humanitarian assistance</a:t>
            </a:r>
          </a:p>
        </p:txBody>
      </p:sp>
      <p:pic>
        <p:nvPicPr>
          <p:cNvPr id="193" name="2000px-USAID-Logo.svg (1).png" descr="2000px-USAID-Logo.svg (1)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12000" y="2692399"/>
            <a:ext cx="5486400" cy="5486402"/>
          </a:xfrm>
          <a:prstGeom prst="rect">
            <a:avLst/>
          </a:prstGeom>
        </p:spPr>
      </p:pic>
      <p:sp>
        <p:nvSpPr>
          <p:cNvPr id="194" name="mission director; syri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mission director; syria</a:t>
            </a:r>
          </a:p>
        </p:txBody>
      </p:sp>
      <p:sp>
        <p:nvSpPr>
          <p:cNvPr id="195" name="Role: Policy maker for Syrian Refugee crisis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Role: Policy maker for Syrian Refugee crisis 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Needs: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Focused on strategic information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News reports covering: countries’ status of accepting refugees, refugee camps, refugee flow paths.  War reports indicating location, civilian casualties, policy statements made by government and rebels.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t>Example Article:</a:t>
            </a:r>
          </a:p>
          <a:p>
            <a:pPr marL="711200" lvl="1" indent="-355600" defTabSz="467359">
              <a:spcBef>
                <a:spcPts val="2200"/>
              </a:spcBef>
              <a:defRPr sz="2240"/>
            </a:pPr>
            <a:r>
              <a:rPr u="sng">
                <a:hlinkClick r:id="rId3"/>
              </a:rPr>
              <a:t>Comics Project Aims To Offer Hope To Syrian Refugee Kids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united states central command (CENTCOM)-Joint Intelligence (J2)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united states central command (CENTCOM)-Joint Intelligence (J2)</a:t>
            </a:r>
          </a:p>
        </p:txBody>
      </p:sp>
      <p:pic>
        <p:nvPicPr>
          <p:cNvPr id="198" name="Seal_of_the_United_States_Central_Command.png" descr="Seal_of_the_United_States_Central_Command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12000" y="2400299"/>
            <a:ext cx="5486400" cy="5486402"/>
          </a:xfrm>
          <a:prstGeom prst="rect">
            <a:avLst/>
          </a:prstGeom>
        </p:spPr>
      </p:pic>
      <p:sp>
        <p:nvSpPr>
          <p:cNvPr id="199" name="Director; centCOM j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centCOM</a:t>
            </a:r>
            <a:r>
              <a:rPr dirty="0" smtClean="0"/>
              <a:t> </a:t>
            </a:r>
            <a:r>
              <a:rPr dirty="0"/>
              <a:t>j2</a:t>
            </a:r>
          </a:p>
        </p:txBody>
      </p:sp>
      <p:sp>
        <p:nvSpPr>
          <p:cNvPr id="200" name="Role:  ISIS Policy Maker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/>
              <a:t>Role:  </a:t>
            </a:r>
            <a:r>
              <a:rPr lang="en-US" sz="2240" dirty="0"/>
              <a:t>R</a:t>
            </a:r>
            <a:r>
              <a:rPr lang="en-US" sz="2240" dirty="0" smtClean="0"/>
              <a:t>esponsible </a:t>
            </a:r>
            <a:r>
              <a:rPr lang="en-US" sz="2240" dirty="0"/>
              <a:t>for US security interests in 27 nations that stretch from the Horn of Africa through the Arabian Gulf region, into Central </a:t>
            </a:r>
            <a:r>
              <a:rPr lang="en-US" sz="2240" dirty="0" smtClean="0"/>
              <a:t>Asia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 smtClean="0"/>
              <a:t>Needs</a:t>
            </a:r>
            <a:r>
              <a:rPr dirty="0"/>
              <a:t>: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/>
              <a:t>Focused on both strategic and tactical information.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/>
              <a:t>All news related to </a:t>
            </a:r>
            <a:r>
              <a:rPr dirty="0" smtClean="0"/>
              <a:t>IS</a:t>
            </a:r>
            <a:r>
              <a:rPr lang="en-US" dirty="0" smtClean="0"/>
              <a:t>IS</a:t>
            </a:r>
            <a:r>
              <a:rPr dirty="0" smtClean="0"/>
              <a:t> </a:t>
            </a:r>
            <a:r>
              <a:rPr dirty="0"/>
              <a:t>operations within Syria.</a:t>
            </a:r>
          </a:p>
          <a:p>
            <a:pPr marL="711200" lvl="1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/>
              <a:t>Information on movements, battles, kidnappings, demands and supply trains.</a:t>
            </a:r>
          </a:p>
          <a:p>
            <a:pPr marL="355600" indent="-355600" defTabSz="467359">
              <a:spcBef>
                <a:spcPts val="2200"/>
              </a:spcBef>
              <a:defRPr sz="2240">
                <a:solidFill>
                  <a:srgbClr val="222222"/>
                </a:solidFill>
              </a:defRPr>
            </a:pPr>
            <a:r>
              <a:rPr dirty="0"/>
              <a:t>Example Article:</a:t>
            </a:r>
          </a:p>
          <a:p>
            <a:pPr marL="711200" lvl="1" indent="-355600" defTabSz="467359">
              <a:spcBef>
                <a:spcPts val="2200"/>
              </a:spcBef>
              <a:defRPr sz="2240"/>
            </a:pPr>
            <a:r>
              <a:rPr u="sng" dirty="0">
                <a:hlinkClick r:id="rId3"/>
              </a:rPr>
              <a:t>Syrian Army retakes new sites from ISIS in Homs province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7-05-16" portionMarking="false" caveat="false" tool="AACG" toolVersion="201710">
  <class:ClassificationMarking type="USClassificationMarking" value="UNCLASSIFIED"/>
  <class:ClassifiedBy>1099259-1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B3235598-C286-45C9-8315-0203554B7209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541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Avenir Next</vt:lpstr>
      <vt:lpstr>Avenir Next Medium</vt:lpstr>
      <vt:lpstr>Courier</vt:lpstr>
      <vt:lpstr>DIN Alternate</vt:lpstr>
      <vt:lpstr>DIN Condensed</vt:lpstr>
      <vt:lpstr>Helvetica</vt:lpstr>
      <vt:lpstr>Helvetica Neue</vt:lpstr>
      <vt:lpstr>New_Template7</vt:lpstr>
      <vt:lpstr>ICE Director</vt:lpstr>
      <vt:lpstr>Assistant Secretary of Defense for Nuclear, Chemical, and Biological Defense Programs (ASD(NCB))</vt:lpstr>
      <vt:lpstr>North Korea policy group</vt:lpstr>
      <vt:lpstr>Director; maritime security operations</vt:lpstr>
      <vt:lpstr>Director; wildfire division</vt:lpstr>
      <vt:lpstr>mission director; syria</vt:lpstr>
      <vt:lpstr>centCOM j2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Director</dc:title>
  <dc:creator>Wood Brian C NGA-TAIM USA CIV</dc:creator>
  <cp:lastModifiedBy>Wood Brian C NGA-TJD USA CTR</cp:lastModifiedBy>
  <cp:revision>4</cp:revision>
  <dcterms:modified xsi:type="dcterms:W3CDTF">2017-05-16T20:38:25Z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CustomClassXMLPart">
    <vt:lpwstr>{B3235598-C286-45C9-8315-0203554B7209}</vt:lpwstr>
  </property>
</Properties>
</file>