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55" r:id="rId1"/>
    <p:sldMasterId id="2147483662" r:id="rId2"/>
  </p:sldMasterIdLst>
  <p:notesMasterIdLst>
    <p:notesMasterId r:id="rId53"/>
  </p:notesMasterIdLst>
  <p:handoutMasterIdLst>
    <p:handoutMasterId r:id="rId54"/>
  </p:handoutMasterIdLst>
  <p:sldIdLst>
    <p:sldId id="267" r:id="rId3"/>
    <p:sldId id="495" r:id="rId4"/>
    <p:sldId id="728" r:id="rId5"/>
    <p:sldId id="850" r:id="rId6"/>
    <p:sldId id="851" r:id="rId7"/>
    <p:sldId id="599" r:id="rId8"/>
    <p:sldId id="726" r:id="rId9"/>
    <p:sldId id="600" r:id="rId10"/>
    <p:sldId id="603" r:id="rId11"/>
    <p:sldId id="727" r:id="rId12"/>
    <p:sldId id="789" r:id="rId13"/>
    <p:sldId id="790" r:id="rId14"/>
    <p:sldId id="604" r:id="rId15"/>
    <p:sldId id="394" r:id="rId16"/>
    <p:sldId id="383" r:id="rId17"/>
    <p:sldId id="395" r:id="rId18"/>
    <p:sldId id="855" r:id="rId19"/>
    <p:sldId id="387" r:id="rId20"/>
    <p:sldId id="518" r:id="rId21"/>
    <p:sldId id="621" r:id="rId22"/>
    <p:sldId id="734" r:id="rId23"/>
    <p:sldId id="622" r:id="rId24"/>
    <p:sldId id="733" r:id="rId25"/>
    <p:sldId id="809" r:id="rId26"/>
    <p:sldId id="827" r:id="rId27"/>
    <p:sldId id="828" r:id="rId28"/>
    <p:sldId id="829" r:id="rId29"/>
    <p:sldId id="830" r:id="rId30"/>
    <p:sldId id="831" r:id="rId31"/>
    <p:sldId id="832" r:id="rId32"/>
    <p:sldId id="833" r:id="rId33"/>
    <p:sldId id="834" r:id="rId34"/>
    <p:sldId id="737" r:id="rId35"/>
    <p:sldId id="738" r:id="rId36"/>
    <p:sldId id="741" r:id="rId37"/>
    <p:sldId id="608" r:id="rId38"/>
    <p:sldId id="609" r:id="rId39"/>
    <p:sldId id="610" r:id="rId40"/>
    <p:sldId id="735" r:id="rId41"/>
    <p:sldId id="842" r:id="rId42"/>
    <p:sldId id="843" r:id="rId43"/>
    <p:sldId id="844" r:id="rId44"/>
    <p:sldId id="845" r:id="rId45"/>
    <p:sldId id="846" r:id="rId46"/>
    <p:sldId id="856" r:id="rId47"/>
    <p:sldId id="857" r:id="rId48"/>
    <p:sldId id="858" r:id="rId49"/>
    <p:sldId id="853" r:id="rId50"/>
    <p:sldId id="852" r:id="rId51"/>
    <p:sldId id="854" r:id="rId52"/>
  </p:sldIdLst>
  <p:sldSz cx="9144000" cy="6858000" type="screen4x3"/>
  <p:notesSz cx="6780213" cy="991076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F49F0C9-0DDE-4B53-A423-5DFA44012888}">
          <p14:sldIdLst>
            <p14:sldId id="267"/>
            <p14:sldId id="495"/>
            <p14:sldId id="728"/>
            <p14:sldId id="850"/>
            <p14:sldId id="851"/>
            <p14:sldId id="599"/>
            <p14:sldId id="726"/>
            <p14:sldId id="600"/>
            <p14:sldId id="603"/>
            <p14:sldId id="727"/>
            <p14:sldId id="789"/>
            <p14:sldId id="790"/>
            <p14:sldId id="604"/>
            <p14:sldId id="394"/>
            <p14:sldId id="383"/>
            <p14:sldId id="395"/>
            <p14:sldId id="855"/>
            <p14:sldId id="387"/>
            <p14:sldId id="518"/>
            <p14:sldId id="621"/>
            <p14:sldId id="734"/>
            <p14:sldId id="622"/>
            <p14:sldId id="733"/>
            <p14:sldId id="809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737"/>
            <p14:sldId id="738"/>
            <p14:sldId id="741"/>
            <p14:sldId id="608"/>
            <p14:sldId id="609"/>
            <p14:sldId id="610"/>
            <p14:sldId id="735"/>
            <p14:sldId id="842"/>
            <p14:sldId id="843"/>
            <p14:sldId id="844"/>
            <p14:sldId id="845"/>
            <p14:sldId id="846"/>
            <p14:sldId id="856"/>
            <p14:sldId id="857"/>
            <p14:sldId id="858"/>
            <p14:sldId id="853"/>
            <p14:sldId id="852"/>
            <p14:sldId id="8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orient="horz" pos="144">
          <p15:clr>
            <a:srgbClr val="A4A3A4"/>
          </p15:clr>
        </p15:guide>
        <p15:guide id="4" orient="horz" pos="1207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4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1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연재" initials="이" lastIdx="1" clrIdx="0">
    <p:extLst>
      <p:ext uri="{19B8F6BF-5375-455C-9EA6-DF929625EA0E}">
        <p15:presenceInfo xmlns:p15="http://schemas.microsoft.com/office/powerpoint/2012/main" userId="S::201931030@sangmyung.kr::79ef74e8-f3ad-4750-a74e-a9cf710b4b74" providerId="AD"/>
      </p:ext>
    </p:extLst>
  </p:cmAuthor>
  <p:cmAuthor id="2" name="이연재" initials="이 [2]" lastIdx="3" clrIdx="1">
    <p:extLst>
      <p:ext uri="{19B8F6BF-5375-455C-9EA6-DF929625EA0E}">
        <p15:presenceInfo xmlns:p15="http://schemas.microsoft.com/office/powerpoint/2012/main" userId="이연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FCB"/>
    <a:srgbClr val="F2DCDB"/>
    <a:srgbClr val="FFE89F"/>
    <a:srgbClr val="C3D5BD"/>
    <a:srgbClr val="E9F4F9"/>
    <a:srgbClr val="333399"/>
    <a:srgbClr val="BCD6D3"/>
    <a:srgbClr val="BCCFD6"/>
    <a:srgbClr val="C0BED4"/>
    <a:srgbClr val="CFB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96327" autoAdjust="0"/>
  </p:normalViewPr>
  <p:slideViewPr>
    <p:cSldViewPr snapToGrid="0" snapToObjects="1" showGuides="1">
      <p:cViewPr varScale="1">
        <p:scale>
          <a:sx n="82" d="100"/>
          <a:sy n="82" d="100"/>
        </p:scale>
        <p:origin x="566" y="58"/>
      </p:cViewPr>
      <p:guideLst>
        <p:guide orient="horz" pos="624"/>
        <p:guide orient="horz" pos="144"/>
        <p:guide orient="horz" pos="1207"/>
        <p:guide pos="2880"/>
        <p:guide pos="476"/>
      </p:guideLst>
    </p:cSldViewPr>
  </p:slideViewPr>
  <p:outlineViewPr>
    <p:cViewPr>
      <p:scale>
        <a:sx n="25" d="100"/>
        <a:sy n="25" d="100"/>
      </p:scale>
      <p:origin x="0" y="-1036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-5010"/>
    </p:cViewPr>
  </p:sorterViewPr>
  <p:notesViewPr>
    <p:cSldViewPr snapToGrid="0" snapToObjects="1" showGuides="1">
      <p:cViewPr>
        <p:scale>
          <a:sx n="100" d="100"/>
          <a:sy n="100" d="100"/>
        </p:scale>
        <p:origin x="-3576" y="378"/>
      </p:cViewPr>
      <p:guideLst>
        <p:guide orient="horz" pos="3121"/>
        <p:guide pos="21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25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875" y="0"/>
            <a:ext cx="2960688" cy="4603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69938"/>
            <a:ext cx="4926013" cy="3694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695825"/>
            <a:ext cx="4916487" cy="446563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3238"/>
            <a:ext cx="2962275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875" y="9393238"/>
            <a:ext cx="2960688" cy="5365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251" tIns="46127" rIns="92251" bIns="46127" numCol="1" anchor="b" anchorCtr="0" compatLnSpc="1">
            <a:prstTxWarp prst="textNoShape">
              <a:avLst/>
            </a:prstTxWarp>
          </a:bodyPr>
          <a:lstStyle>
            <a:lvl1pPr algn="r" defTabSz="925513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28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맑은 고딕" panose="020B0503020000020004" pitchFamily="50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  <p:extLst>
      <p:ext uri="{BB962C8B-B14F-4D97-AF65-F5344CB8AC3E}">
        <p14:creationId xmlns:p14="http://schemas.microsoft.com/office/powerpoint/2010/main" val="20173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3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4973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00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 baseline="0">
              <a:effectLst>
                <a:outerShdw blurRad="38100" dist="38100" dir="2700000" algn="tl">
                  <a:srgbClr val="C0C0C0"/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1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="1" baseline="0">
          <a:solidFill>
            <a:schemeClr val="tx1"/>
          </a:solidFill>
          <a:effectLst/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5"/>
        </a:buBlip>
        <a:tabLst>
          <a:tab pos="571500" algn="l"/>
        </a:tabLst>
        <a:defRPr sz="14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0" name="Rectangle 1026"/>
          <p:cNvSpPr>
            <a:spLocks noChangeArrowheads="1"/>
          </p:cNvSpPr>
          <p:nvPr/>
        </p:nvSpPr>
        <p:spPr bwMode="auto">
          <a:xfrm>
            <a:off x="361950" y="448811"/>
            <a:ext cx="6038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fontAlgn="ctr">
              <a:lnSpc>
                <a:spcPct val="120000"/>
              </a:lnSpc>
            </a:pPr>
            <a:endParaRPr lang="ko-KR" altLang="en-US" sz="1600">
              <a:effectLst>
                <a:outerShdw blurRad="38100" dist="38100" dir="2700000" algn="tl">
                  <a:srgbClr val="C0C0C0"/>
                </a:outerShdw>
              </a:effectLst>
              <a:latin typeface="HY울릉도B" pitchFamily="18" charset="-127"/>
              <a:ea typeface="HY울릉도B" pitchFamily="18" charset="-127"/>
            </a:endParaRPr>
          </a:p>
        </p:txBody>
      </p:sp>
      <p:sp>
        <p:nvSpPr>
          <p:cNvPr id="5255171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448811"/>
            <a:ext cx="690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255172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0988" y="1024768"/>
            <a:ext cx="8582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sp>
        <p:nvSpPr>
          <p:cNvPr id="5255186" name="Line 1042"/>
          <p:cNvSpPr>
            <a:spLocks noChangeShapeType="1"/>
          </p:cNvSpPr>
          <p:nvPr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rgbClr val="C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13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812369-8FE5-47A3-B1E8-B35A1449F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3 </a:t>
            </a:r>
            <a:r>
              <a:rPr lang="ko-KR" altLang="en-US" dirty="0"/>
              <a:t>강 </a:t>
            </a:r>
            <a:r>
              <a:rPr lang="en-US" altLang="ko-KR" dirty="0"/>
              <a:t>: R </a:t>
            </a:r>
            <a:r>
              <a:rPr lang="ko-KR" altLang="en-US" dirty="0"/>
              <a:t>기본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7745" y="658715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  <a:ea typeface="+mn-ea"/>
              </a:rPr>
              <a:t>R</a:t>
            </a:r>
            <a:r>
              <a:rPr lang="ko-KR" altLang="en-US" b="1" dirty="0">
                <a:latin typeface="+mn-ea"/>
                <a:ea typeface="+mn-ea"/>
              </a:rPr>
              <a:t>로 쉽게 배우는 통계</a:t>
            </a:r>
          </a:p>
        </p:txBody>
      </p:sp>
    </p:spTree>
    <p:extLst>
      <p:ext uri="{BB962C8B-B14F-4D97-AF65-F5344CB8AC3E}">
        <p14:creationId xmlns:p14="http://schemas.microsoft.com/office/powerpoint/2010/main" val="22779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7E1DE0-2ED4-B34B-8397-36983F47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0600"/>
            <a:ext cx="6723573" cy="45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3.1.4 </a:t>
            </a:r>
            <a:r>
              <a:rPr lang="ko-KR" altLang="en-US" dirty="0"/>
              <a:t>논리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340607"/>
          </a:xfrm>
        </p:spPr>
        <p:txBody>
          <a:bodyPr/>
          <a:lstStyle/>
          <a:p>
            <a:r>
              <a:rPr lang="ko-KR" altLang="en-US" dirty="0"/>
              <a:t>논리 연산자는 조건식이 하나 이상의 조건문을 포함하는 경우 사용</a:t>
            </a:r>
            <a:endParaRPr lang="en-GB" altLang="ko-KR" dirty="0"/>
          </a:p>
          <a:p>
            <a:r>
              <a:rPr lang="ko-KR" altLang="en-US" dirty="0"/>
              <a:t>논리연산의 결과값은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나타남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8292D-199B-9447-8DF5-37314955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2632832"/>
            <a:ext cx="7594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DC7A40-5F88-9644-B408-B5BED27F8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8668"/>
            <a:ext cx="6763572" cy="44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0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9AAEFE-9BA9-3C4B-8BC7-B7740EB6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" y="990600"/>
            <a:ext cx="6670740" cy="253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변수 </a:t>
            </a:r>
            <a:r>
              <a:rPr lang="en-US" altLang="ko-KR" dirty="0"/>
              <a:t>(Variable)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 err="1"/>
              <a:t>할당문</a:t>
            </a:r>
            <a:r>
              <a:rPr lang="ko-KR" altLang="en-US" dirty="0"/>
              <a:t> </a:t>
            </a:r>
            <a:r>
              <a:rPr lang="en-US" altLang="ko-KR" dirty="0"/>
              <a:t>(Assign Statement)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1623956"/>
          </a:xfrm>
        </p:spPr>
        <p:txBody>
          <a:bodyPr/>
          <a:lstStyle/>
          <a:p>
            <a:r>
              <a:rPr lang="ko-KR" altLang="en-US" dirty="0"/>
              <a:t>변수는 값</a:t>
            </a:r>
            <a:r>
              <a:rPr lang="en-US" altLang="ko-KR" dirty="0"/>
              <a:t>(Value)</a:t>
            </a:r>
            <a:r>
              <a:rPr lang="ko-KR" altLang="en-US" dirty="0"/>
              <a:t>을 참조하는 이름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에서는 할당문을 통해 변수에 값을 지정</a:t>
            </a:r>
          </a:p>
          <a:p>
            <a:r>
              <a:rPr lang="ko-KR" altLang="en-US" dirty="0"/>
              <a:t>할당문 연산자 </a:t>
            </a:r>
            <a:r>
              <a:rPr lang="en-US" altLang="ko-KR" dirty="0"/>
              <a:t>‘=‘</a:t>
            </a:r>
            <a:r>
              <a:rPr lang="ko-KR" altLang="en-US" dirty="0"/>
              <a:t> 또는</a:t>
            </a:r>
            <a:r>
              <a:rPr lang="en-US" altLang="ko-KR" dirty="0"/>
              <a:t> ‘&lt;-’</a:t>
            </a:r>
            <a:r>
              <a:rPr lang="ko-KR" altLang="en-US" dirty="0"/>
              <a:t> 를 사용하여 지정하며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에서는  </a:t>
            </a:r>
            <a:r>
              <a:rPr lang="en-US" altLang="ko-KR" dirty="0"/>
              <a:t>‘&lt;-’</a:t>
            </a:r>
            <a:r>
              <a:rPr lang="ko-KR" altLang="en-US" dirty="0"/>
              <a:t>연산자를 더 많이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‘x &lt;- 7’ </a:t>
            </a:r>
            <a:r>
              <a:rPr lang="ko-KR" altLang="en-US" dirty="0"/>
              <a:t>이라고 적는경우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라는 변수에 </a:t>
            </a:r>
            <a:r>
              <a:rPr lang="en-US" altLang="ko-KR" dirty="0"/>
              <a:t>7</a:t>
            </a:r>
            <a:r>
              <a:rPr lang="ko-KR" altLang="en-US" dirty="0"/>
              <a:t>을 할당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3AC8-FBDE-524E-BBCF-DD61EFA16D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732"/>
          <a:stretch/>
        </p:blipFill>
        <p:spPr>
          <a:xfrm>
            <a:off x="1462591" y="3024820"/>
            <a:ext cx="6699618" cy="1862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20A45-0B22-CA44-BBE6-F1DF8D1B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678" y="5263393"/>
            <a:ext cx="1875865" cy="37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6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BC49D9-54C6-C042-8771-D7B113C0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870160"/>
            <a:ext cx="7055074" cy="549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5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할당문</a:t>
            </a:r>
            <a:r>
              <a:rPr lang="ko-KR" altLang="en-US" dirty="0"/>
              <a:t> 주의 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예제 </a:t>
            </a:r>
            <a:r>
              <a:rPr lang="en-US" altLang="ko-KR" dirty="0"/>
              <a:t>3.2-1]</a:t>
            </a:r>
            <a:r>
              <a:rPr lang="ko-KR" altLang="en-US" dirty="0"/>
              <a:t>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에는 이미 </a:t>
            </a:r>
            <a:r>
              <a:rPr lang="en-US" altLang="ko-KR" dirty="0"/>
              <a:t>20</a:t>
            </a:r>
            <a:r>
              <a:rPr lang="ko-KR" altLang="en-US" dirty="0"/>
              <a:t>이라는 값이 할당되어 있기 때문에</a:t>
            </a:r>
            <a:r>
              <a:rPr lang="en-US" altLang="ko-KR" dirty="0"/>
              <a:t>, ‘Z&lt;-X’</a:t>
            </a:r>
            <a:r>
              <a:rPr lang="ko-KR" altLang="en-US" dirty="0"/>
              <a:t>라는 할당문은 </a:t>
            </a:r>
            <a:r>
              <a:rPr lang="en-US" altLang="ko-KR" dirty="0"/>
              <a:t>‘Z &lt;- 20’</a:t>
            </a:r>
            <a:r>
              <a:rPr lang="ko-KR" altLang="en-US" dirty="0"/>
              <a:t>과 같은 결과를 가짐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할당되지 않은 변수는 아무런 값도 가지고 있지 않기 때문에</a:t>
            </a:r>
            <a:r>
              <a:rPr lang="en-US" altLang="ko-KR" dirty="0"/>
              <a:t>, </a:t>
            </a:r>
            <a:r>
              <a:rPr lang="ko-KR" altLang="en-US" dirty="0"/>
              <a:t>값을 지정하기 위해 사용할 수 없음</a:t>
            </a:r>
            <a:endParaRPr lang="en-US" altLang="ko-KR" dirty="0"/>
          </a:p>
          <a:p>
            <a:r>
              <a:rPr lang="ko-KR" altLang="en-US" dirty="0"/>
              <a:t>값을 지정하지 않은 변수를 사용하면 에러 메시지가 출력됨</a:t>
            </a:r>
          </a:p>
        </p:txBody>
      </p:sp>
    </p:spTree>
    <p:extLst>
      <p:ext uri="{BB962C8B-B14F-4D97-AF65-F5344CB8AC3E}">
        <p14:creationId xmlns:p14="http://schemas.microsoft.com/office/powerpoint/2010/main" val="265507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0B76B-D6C4-1A42-8642-F61A3BADF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679450"/>
            <a:ext cx="74041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4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7BD01-2DEC-4EE0-88BF-7EF72705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094D6-7271-4788-8CA7-3AEA4F198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17" y="1024769"/>
            <a:ext cx="8582025" cy="959224"/>
          </a:xfrm>
        </p:spPr>
        <p:txBody>
          <a:bodyPr/>
          <a:lstStyle/>
          <a:p>
            <a:r>
              <a:rPr lang="ko-KR" altLang="en-US" dirty="0"/>
              <a:t>변수의 이름을 지정할때는 </a:t>
            </a:r>
            <a:r>
              <a:rPr lang="en-US" altLang="ko-KR" dirty="0"/>
              <a:t>R</a:t>
            </a:r>
            <a:r>
              <a:rPr lang="ko-KR" altLang="en-US" dirty="0"/>
              <a:t>에서 정한 규칙을 반드시 따라야함</a:t>
            </a:r>
            <a:endParaRPr lang="en-GB" altLang="ko-KR" dirty="0"/>
          </a:p>
          <a:p>
            <a:r>
              <a:rPr lang="ko-KR" altLang="en-US" dirty="0">
                <a:latin typeface="+mn-ea"/>
              </a:rPr>
              <a:t>참고로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이 책에서는 모두 영어로 </a:t>
            </a:r>
            <a:r>
              <a:rPr lang="ko-KR" altLang="en-US" dirty="0" err="1">
                <a:latin typeface="+mn-ea"/>
              </a:rPr>
              <a:t>변수명을</a:t>
            </a:r>
            <a:r>
              <a:rPr lang="ko-KR" altLang="en-US" dirty="0">
                <a:latin typeface="+mn-ea"/>
              </a:rPr>
              <a:t> 작성함</a:t>
            </a:r>
            <a:endParaRPr lang="en-US" dirty="0">
              <a:latin typeface="+mn-ea"/>
            </a:endParaRPr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162C2-7B55-5947-913C-5FC8AED6B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14" y="2584002"/>
            <a:ext cx="7378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7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A8F06-A675-5D4C-AFB5-C257BF33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0600"/>
            <a:ext cx="6140002" cy="3554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3B49A3-A20A-B443-9E8C-B2A2023CB3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2" b="-1"/>
          <a:stretch/>
        </p:blipFill>
        <p:spPr>
          <a:xfrm>
            <a:off x="844400" y="4315172"/>
            <a:ext cx="6010760" cy="16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3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768128"/>
          </a:xfrm>
        </p:spPr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연산자</a:t>
            </a:r>
          </a:p>
          <a:p>
            <a:r>
              <a:rPr lang="en-US" altLang="ko-KR" dirty="0"/>
              <a:t>3.2 </a:t>
            </a:r>
            <a:r>
              <a:rPr lang="ko-KR" altLang="en-US" dirty="0"/>
              <a:t>변수와 할당문</a:t>
            </a:r>
          </a:p>
          <a:p>
            <a:r>
              <a:rPr lang="en-US" altLang="ko-KR" dirty="0"/>
              <a:t>3.3 </a:t>
            </a:r>
            <a:r>
              <a:rPr lang="ko-KR" altLang="en-US" dirty="0"/>
              <a:t>함수</a:t>
            </a:r>
          </a:p>
          <a:p>
            <a:r>
              <a:rPr lang="en-US" altLang="ko-KR" dirty="0"/>
              <a:t>3.4 </a:t>
            </a:r>
            <a:r>
              <a:rPr lang="ko-KR" altLang="en-US" dirty="0"/>
              <a:t>기본 데이터 유형</a:t>
            </a:r>
          </a:p>
          <a:p>
            <a:r>
              <a:rPr lang="en-US" altLang="ko-KR" dirty="0"/>
              <a:t>3.5 </a:t>
            </a:r>
            <a:r>
              <a:rPr lang="ko-KR" altLang="en-US" dirty="0"/>
              <a:t>데이터 구조</a:t>
            </a:r>
            <a:r>
              <a:rPr lang="en-US" altLang="ko-KR" dirty="0"/>
              <a:t>(Data Structure)</a:t>
            </a:r>
          </a:p>
          <a:p>
            <a:r>
              <a:rPr lang="en-US" altLang="ko-KR" dirty="0"/>
              <a:t>3.6 </a:t>
            </a:r>
            <a:r>
              <a:rPr lang="ko-KR" altLang="en-US" dirty="0"/>
              <a:t>벡터</a:t>
            </a:r>
            <a:r>
              <a:rPr lang="en-US" altLang="ko-KR" dirty="0"/>
              <a:t>(Vector)</a:t>
            </a:r>
          </a:p>
        </p:txBody>
      </p:sp>
    </p:spTree>
    <p:extLst>
      <p:ext uri="{BB962C8B-B14F-4D97-AF65-F5344CB8AC3E}">
        <p14:creationId xmlns:p14="http://schemas.microsoft.com/office/powerpoint/2010/main" val="136348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2249411"/>
            <a:ext cx="8582025" cy="3684256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은 통계 분석에 유용한 많은 함수들을 제공하고 있음</a:t>
            </a:r>
            <a:endParaRPr lang="en-US" altLang="ko-KR" dirty="0"/>
          </a:p>
          <a:p>
            <a:r>
              <a:rPr lang="ko-KR" altLang="en-US" dirty="0"/>
              <a:t>함수는 특정한 기능을 구현한 것으로</a:t>
            </a:r>
            <a:r>
              <a:rPr lang="en-US" altLang="ko-KR" dirty="0"/>
              <a:t>,</a:t>
            </a:r>
            <a:r>
              <a:rPr lang="ko-KR" altLang="en-US" dirty="0"/>
              <a:t> 이 특정한 기능이 필요할 때 마다 반복 사용할 수 있음</a:t>
            </a:r>
            <a:endParaRPr lang="en-GB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한 번 만들어 놓으면 필요할 때 마다 다시 만들 필요가 없음</a:t>
            </a:r>
            <a:endParaRPr lang="en-US" altLang="ko-KR" dirty="0"/>
          </a:p>
          <a:p>
            <a:r>
              <a:rPr lang="ko-KR" altLang="en-US" dirty="0"/>
              <a:t>함수는 입력을 받아서 목적을 위한 기능을 수행하고 출력값을 돌려주는 형식을 갖음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숫자들의 합이 필요한 경우  </a:t>
            </a:r>
            <a:r>
              <a:rPr lang="en-US" altLang="ko-KR" dirty="0"/>
              <a:t>sum()</a:t>
            </a:r>
            <a:r>
              <a:rPr lang="ko-KR" altLang="en-US" dirty="0"/>
              <a:t>이라는 함수를 사용 </a:t>
            </a:r>
            <a:br>
              <a:rPr lang="en-GB" altLang="ko-KR" dirty="0"/>
            </a:br>
            <a:r>
              <a:rPr lang="ko-KR" altLang="en-US" dirty="0"/>
              <a:t>    </a:t>
            </a:r>
            <a:r>
              <a:rPr lang="en-US" altLang="ko-KR" dirty="0"/>
              <a:t>-</a:t>
            </a:r>
            <a:r>
              <a:rPr lang="ko-KR" altLang="en-US" dirty="0"/>
              <a:t>  평균이 필요할 때는 </a:t>
            </a:r>
            <a:r>
              <a:rPr lang="en-US" altLang="ko-KR" dirty="0"/>
              <a:t>mean()</a:t>
            </a:r>
            <a:r>
              <a:rPr lang="ko-KR" altLang="en-US" dirty="0"/>
              <a:t>라는 함수를 호출하여 사용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에는 데이터 분석을 위해 필요한 많은 기능이 함수로 이미 구현되어있고</a:t>
            </a:r>
            <a:r>
              <a:rPr lang="en-US" altLang="ko-KR" dirty="0"/>
              <a:t>,</a:t>
            </a:r>
            <a:r>
              <a:rPr lang="ko-KR" altLang="en-US" dirty="0"/>
              <a:t> 이를 패키지 형태로 제공하고 있음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960A8-659D-5447-8E5E-48CA86CE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990600"/>
            <a:ext cx="8328025" cy="11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2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입력과 출력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D37E7-8F09-4547-88A1-DBDF4D62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69" y="1916113"/>
            <a:ext cx="7739462" cy="28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2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31AE5-19D6-44B2-A61D-9109A055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일반적인 형식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B01F0-592D-4C2C-8E8A-ADC76C6F4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334087"/>
          </a:xfrm>
        </p:spPr>
        <p:txBody>
          <a:bodyPr/>
          <a:lstStyle/>
          <a:p>
            <a:r>
              <a:rPr lang="ko-KR" altLang="en-US" dirty="0"/>
              <a:t>함수를 사용하기 위해서는 함수의 이름</a:t>
            </a:r>
            <a:r>
              <a:rPr lang="en-US" altLang="ko-KR" dirty="0"/>
              <a:t>(</a:t>
            </a:r>
            <a:r>
              <a:rPr lang="en-US" altLang="ko-KR" dirty="0" err="1"/>
              <a:t>Function_Name</a:t>
            </a:r>
            <a:r>
              <a:rPr lang="en-US" altLang="ko-KR" dirty="0"/>
              <a:t>)</a:t>
            </a:r>
            <a:r>
              <a:rPr lang="ko-KR" altLang="en-US" dirty="0"/>
              <a:t>과 인자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</a:t>
            </a:r>
            <a:r>
              <a:rPr lang="ko-KR" altLang="en-US" dirty="0"/>
              <a:t>가 필요</a:t>
            </a:r>
            <a:endParaRPr lang="en-US" altLang="ko-KR" dirty="0"/>
          </a:p>
          <a:p>
            <a:pPr lvl="1"/>
            <a:r>
              <a:rPr lang="ko-KR" altLang="en-US" dirty="0"/>
              <a:t>인자</a:t>
            </a:r>
            <a:r>
              <a:rPr lang="en-US" altLang="ko-KR" dirty="0"/>
              <a:t>(</a:t>
            </a:r>
            <a:r>
              <a:rPr lang="en-US" altLang="ko-KR" dirty="0" err="1"/>
              <a:t>arg</a:t>
            </a:r>
            <a:r>
              <a:rPr lang="en-US" altLang="ko-KR" dirty="0"/>
              <a:t>)</a:t>
            </a:r>
            <a:r>
              <a:rPr lang="ko-KR" altLang="en-US" dirty="0"/>
              <a:t> 는</a:t>
            </a:r>
            <a:r>
              <a:rPr lang="en-US" altLang="ko-KR" dirty="0"/>
              <a:t> </a:t>
            </a:r>
            <a:r>
              <a:rPr lang="ko-KR" altLang="en-US" dirty="0"/>
              <a:t>함수 소괄호 안의 값이나 객체를 통칭하는 이름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pPr marL="482600" lvl="1" indent="0">
              <a:buNone/>
            </a:pPr>
            <a:endParaRPr lang="en-US" altLang="ko-KR" dirty="0"/>
          </a:p>
          <a:p>
            <a:r>
              <a:rPr lang="ko-KR" altLang="en-US" dirty="0"/>
              <a:t>각 함수 마다 사용해야 하는 인자가 정해져 있음</a:t>
            </a:r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데이터 분석을 할 때에는 분석 목적에 적합한 함수를 선택하고</a:t>
            </a:r>
            <a:r>
              <a:rPr lang="en-US" altLang="ko-KR" dirty="0"/>
              <a:t>, </a:t>
            </a:r>
            <a:r>
              <a:rPr lang="ko-KR" altLang="en-US" dirty="0"/>
              <a:t>해당 함수에 정해져 있는 인자를 사용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C66B6-4A77-8A49-B07C-620097DF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16100"/>
            <a:ext cx="7315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270563"/>
          </a:xfrm>
        </p:spPr>
        <p:txBody>
          <a:bodyPr/>
          <a:lstStyle/>
          <a:p>
            <a:r>
              <a:rPr lang="en-US" altLang="ko-KR" kern="1200" dirty="0">
                <a:solidFill>
                  <a:prstClr val="black"/>
                </a:solidFill>
              </a:rPr>
              <a:t>sum()</a:t>
            </a:r>
            <a:r>
              <a:rPr lang="ko-KR" altLang="en-US" kern="1200" dirty="0">
                <a:solidFill>
                  <a:prstClr val="black"/>
                </a:solidFill>
              </a:rPr>
              <a:t>을 호출할 때는 더하기를 원하는 숫자들을 인자 형태로 주어야 함</a:t>
            </a:r>
            <a:endParaRPr lang="en-US" altLang="ko-KR" kern="1200" dirty="0">
              <a:solidFill>
                <a:prstClr val="black"/>
              </a:solidFill>
            </a:endParaRPr>
          </a:p>
          <a:p>
            <a:pPr lvl="1"/>
            <a:r>
              <a:rPr lang="en-US" altLang="ko-KR" kern="1200" dirty="0">
                <a:solidFill>
                  <a:prstClr val="black"/>
                </a:solidFill>
              </a:rPr>
              <a:t>(1, 2, 3, 4, 5)</a:t>
            </a:r>
            <a:r>
              <a:rPr lang="ko-KR" altLang="en-US" kern="1200" dirty="0">
                <a:solidFill>
                  <a:prstClr val="black"/>
                </a:solidFill>
              </a:rPr>
              <a:t>라는 숫자의 합을 구하고 싶다면 </a:t>
            </a:r>
            <a:r>
              <a:rPr lang="en-US" altLang="ko-KR" kern="1200" dirty="0">
                <a:solidFill>
                  <a:prstClr val="black"/>
                </a:solidFill>
              </a:rPr>
              <a:t>sum(1,2,3,4,5)</a:t>
            </a:r>
            <a:r>
              <a:rPr lang="ko-KR" altLang="en-US" kern="1200" dirty="0">
                <a:solidFill>
                  <a:prstClr val="black"/>
                </a:solidFill>
              </a:rPr>
              <a:t>으로 호출</a:t>
            </a:r>
            <a:endParaRPr lang="en-US" altLang="ko-KR" kern="1200" dirty="0">
              <a:solidFill>
                <a:prstClr val="black"/>
              </a:solidFill>
            </a:endParaRPr>
          </a:p>
          <a:p>
            <a:pPr lvl="1"/>
            <a:r>
              <a:rPr lang="en-US" altLang="ko-KR" kern="1200" dirty="0">
                <a:solidFill>
                  <a:prstClr val="black"/>
                </a:solidFill>
              </a:rPr>
              <a:t>sum()</a:t>
            </a:r>
            <a:r>
              <a:rPr lang="ko-KR" altLang="en-US" kern="1200" dirty="0">
                <a:solidFill>
                  <a:prstClr val="black"/>
                </a:solidFill>
              </a:rPr>
              <a:t>은 입력한 데이터의 합을 계산해서 </a:t>
            </a:r>
            <a:r>
              <a:rPr lang="en-US" altLang="ko-KR" kern="1200" dirty="0">
                <a:solidFill>
                  <a:prstClr val="black"/>
                </a:solidFill>
              </a:rPr>
              <a:t>15</a:t>
            </a:r>
            <a:r>
              <a:rPr lang="ko-KR" altLang="en-US" kern="1200" dirty="0">
                <a:solidFill>
                  <a:prstClr val="black"/>
                </a:solidFill>
              </a:rPr>
              <a:t>라는 값을 돌려줌</a:t>
            </a:r>
            <a:endParaRPr lang="en-US" altLang="ko-KR" kern="1200" dirty="0">
              <a:solidFill>
                <a:prstClr val="black"/>
              </a:solidFill>
            </a:endParaRP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0663C-316B-324F-8828-037652CCA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1" y="2923352"/>
            <a:ext cx="7359650" cy="218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2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65C9B-E7C6-EA40-BD90-278AD865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sum() </a:t>
            </a:r>
            <a:r>
              <a:rPr lang="ko-KR" altLang="en-US"/>
              <a:t>함수 사용 예시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F2A0E12-1E64-2B47-BD12-4E01C7D7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113"/>
            <a:ext cx="8539900" cy="37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7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383B-6ED0-4A48-8FCC-57D044D6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데이터 유형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D42FEE-4923-486C-A31D-20BB46B3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064305"/>
          </a:xfrm>
        </p:spPr>
        <p:txBody>
          <a:bodyPr/>
          <a:lstStyle/>
          <a:p>
            <a:r>
              <a:rPr lang="ko-KR" altLang="en-US" dirty="0"/>
              <a:t>이 책에서는 </a:t>
            </a:r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가지의 데이터 유형만 다루도록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Numeric</a:t>
            </a:r>
            <a:r>
              <a:rPr lang="ko-KR" altLang="en-US" dirty="0"/>
              <a:t> 형</a:t>
            </a:r>
            <a:endParaRPr lang="en-US" altLang="ko-KR" dirty="0"/>
          </a:p>
          <a:p>
            <a:pPr lvl="1"/>
            <a:r>
              <a:rPr lang="ko-KR" altLang="en-US" dirty="0"/>
              <a:t>숫자 연산이 가능한 유형</a:t>
            </a:r>
            <a:endParaRPr lang="en-US" altLang="ko-KR" dirty="0"/>
          </a:p>
          <a:p>
            <a:r>
              <a:rPr lang="en-US" altLang="ko-KR" dirty="0"/>
              <a:t>Character</a:t>
            </a:r>
            <a:r>
              <a:rPr lang="ko-KR" altLang="en-US" dirty="0"/>
              <a:t> 형</a:t>
            </a:r>
            <a:endParaRPr lang="en-US" altLang="ko-KR" dirty="0"/>
          </a:p>
          <a:p>
            <a:pPr lvl="1"/>
            <a:r>
              <a:rPr lang="ko-KR" altLang="en-US" dirty="0"/>
              <a:t>문자를 나타내는 유형입니다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Logical</a:t>
            </a:r>
            <a:r>
              <a:rPr lang="ko-KR" altLang="en-US" dirty="0"/>
              <a:t> 형</a:t>
            </a:r>
            <a:endParaRPr lang="en-US" altLang="ko-KR" dirty="0"/>
          </a:p>
          <a:p>
            <a:pPr lvl="1"/>
            <a:r>
              <a:rPr lang="ko-KR" altLang="en-US" dirty="0"/>
              <a:t>논리 값인 </a:t>
            </a:r>
            <a:r>
              <a:rPr lang="en-US" altLang="ko-KR" dirty="0"/>
              <a:t>TRUE, FALSE</a:t>
            </a:r>
            <a:r>
              <a:rPr lang="ko-KR" altLang="en-US" dirty="0"/>
              <a:t>를 갖는 유형</a:t>
            </a:r>
            <a:endParaRPr lang="en-US" altLang="ko-KR" dirty="0"/>
          </a:p>
          <a:p>
            <a:r>
              <a:rPr lang="en-US" altLang="ko-KR" dirty="0"/>
              <a:t>Factor</a:t>
            </a:r>
            <a:r>
              <a:rPr lang="ko-KR" altLang="en-US" dirty="0"/>
              <a:t> 형</a:t>
            </a:r>
            <a:endParaRPr lang="en-US" altLang="ko-KR" dirty="0"/>
          </a:p>
          <a:p>
            <a:pPr lvl="1"/>
            <a:r>
              <a:rPr lang="ko-KR" altLang="en-US" dirty="0"/>
              <a:t>범주형 변수</a:t>
            </a:r>
            <a:r>
              <a:rPr lang="en-US" altLang="ko-KR" dirty="0"/>
              <a:t>(Categorical Data)</a:t>
            </a:r>
            <a:r>
              <a:rPr lang="ko-KR" altLang="en-US" dirty="0"/>
              <a:t>로 나타낼 수 있는 유형 </a:t>
            </a:r>
            <a:r>
              <a:rPr lang="en-US" altLang="ko-KR" dirty="0"/>
              <a:t>(1</a:t>
            </a:r>
            <a:r>
              <a:rPr lang="ko-KR" altLang="en-US" dirty="0"/>
              <a:t>강 참고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>
              <a:solidFill>
                <a:srgbClr val="C00000"/>
              </a:solidFill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74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3.4.1 Numeric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Numeric</a:t>
            </a:r>
            <a:r>
              <a:rPr lang="ko-KR" altLang="en-US" dirty="0"/>
              <a:t> 형은 산술 연산이 가능한 유형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정수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-4, -3, -2, -1, 0, 1, 2, 3, 4 ...</a:t>
            </a:r>
            <a:br>
              <a:rPr lang="en-US" altLang="ko-KR" dirty="0"/>
            </a:br>
            <a:r>
              <a:rPr lang="ko-KR" altLang="en-US" dirty="0"/>
              <a:t>      실수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0.1, 0,25, 12.2</a:t>
            </a:r>
            <a:r>
              <a:rPr lang="ko-KR" altLang="en-US" dirty="0"/>
              <a:t> </a:t>
            </a:r>
            <a:r>
              <a:rPr lang="en-US" altLang="ko-KR" dirty="0"/>
              <a:t>...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장에서 다룬 </a:t>
            </a:r>
            <a:r>
              <a:rPr lang="ko-KR" altLang="en-US" dirty="0" err="1"/>
              <a:t>수치형</a:t>
            </a:r>
            <a:r>
              <a:rPr lang="ko-KR" altLang="en-US" dirty="0"/>
              <a:t> 데이터와 같은 유형으로</a:t>
            </a:r>
            <a:r>
              <a:rPr lang="en-US" altLang="ko-KR" dirty="0"/>
              <a:t>,</a:t>
            </a:r>
            <a:r>
              <a:rPr lang="ko-KR" altLang="en-US" dirty="0"/>
              <a:t> 학생들의 키</a:t>
            </a:r>
            <a:r>
              <a:rPr lang="en-US" altLang="ko-KR" dirty="0"/>
              <a:t>, </a:t>
            </a:r>
            <a:r>
              <a:rPr lang="ko-KR" altLang="en-US" dirty="0"/>
              <a:t>몸무게</a:t>
            </a:r>
            <a:r>
              <a:rPr lang="en-US" altLang="ko-KR" dirty="0"/>
              <a:t>, </a:t>
            </a:r>
            <a:r>
              <a:rPr lang="ko-KR" altLang="en-US" dirty="0"/>
              <a:t>커피숍의 매출 또는 사고 건수</a:t>
            </a:r>
            <a:r>
              <a:rPr lang="en-US" altLang="ko-KR" dirty="0"/>
              <a:t>, </a:t>
            </a:r>
            <a:r>
              <a:rPr lang="ko-KR" altLang="en-US" dirty="0"/>
              <a:t>커피 </a:t>
            </a:r>
            <a:r>
              <a:rPr lang="ko-KR" altLang="en-US" dirty="0" err="1"/>
              <a:t>판매수등을</a:t>
            </a:r>
            <a:r>
              <a:rPr lang="ko-KR" altLang="en-US" dirty="0"/>
              <a:t> 저장하기 위해 사용됨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655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AE8098-8DA5-1442-802A-DAB847ED3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75715"/>
            <a:ext cx="6216650" cy="59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7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3.4.2 Character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625955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character</a:t>
            </a:r>
            <a:r>
              <a:rPr lang="ko-KR" altLang="en-US" dirty="0"/>
              <a:t> 형은 문자를 나타내는 유형</a:t>
            </a:r>
            <a:endParaRPr lang="en-GB" altLang="ko-KR" dirty="0"/>
          </a:p>
          <a:p>
            <a:r>
              <a:rPr lang="ko-KR" altLang="en-US" dirty="0"/>
              <a:t>단어나 문장 등을 저장하기위해 사용</a:t>
            </a:r>
            <a:endParaRPr lang="en-US" altLang="ko-KR" dirty="0"/>
          </a:p>
          <a:p>
            <a:pPr lvl="1"/>
            <a:r>
              <a:rPr lang="ko-KR" altLang="en-US" dirty="0" err="1"/>
              <a:t>예</a:t>
            </a:r>
            <a:r>
              <a:rPr lang="en-US" altLang="ko-KR" dirty="0" err="1"/>
              <a:t>)</a:t>
            </a:r>
            <a:r>
              <a:rPr lang="ko-KR" altLang="en-US" dirty="0" err="1"/>
              <a:t> </a:t>
            </a:r>
            <a:r>
              <a:rPr lang="ko-KR" altLang="en-US" dirty="0"/>
              <a:t> 성적의 학점을 나타내는 문자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“A”, “B”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남성과 여성을 나타내는 문자 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“M”, “F”),</a:t>
            </a:r>
            <a:r>
              <a:rPr lang="ko-KR" altLang="en-US" dirty="0"/>
              <a:t>  단어들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“Cafe”, ”Latte”)</a:t>
            </a:r>
            <a:r>
              <a:rPr lang="ko-KR" altLang="en-US" dirty="0" err="1"/>
              <a:t>를</a:t>
            </a:r>
            <a:r>
              <a:rPr lang="ko-KR" altLang="en-US" dirty="0"/>
              <a:t> 저장하기 위해 </a:t>
            </a:r>
            <a:r>
              <a:rPr lang="en-US" altLang="ko-KR" dirty="0"/>
              <a:t>character </a:t>
            </a:r>
            <a:r>
              <a:rPr lang="ko-KR" altLang="en-US" dirty="0"/>
              <a:t>형을 사용할 수 있음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에서는 문자열의 시작과 끝에 작은 따옴표 또는 겹 따옴표를 사용하여 표시한 값은 문자열로 인식</a:t>
            </a:r>
            <a:endParaRPr lang="en-GB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"Americano"</a:t>
            </a:r>
            <a:r>
              <a:rPr lang="ko-KR" altLang="en-US" dirty="0"/>
              <a:t>와 </a:t>
            </a:r>
            <a:r>
              <a:rPr lang="en-US" altLang="ko-KR" dirty="0"/>
              <a:t>'Americano'</a:t>
            </a:r>
            <a:r>
              <a:rPr lang="ko-KR" altLang="en-US" dirty="0"/>
              <a:t> 형태로 사용 가능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3C893-1AC6-504E-8F14-98066DB23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03" y="3533737"/>
            <a:ext cx="6234793" cy="8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95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FA238-AAC3-284E-830A-31D2D57E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D271D-E5BF-384A-AED4-3FE1234A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12" y="990600"/>
            <a:ext cx="6623050" cy="53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89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연산자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69" y="1954213"/>
            <a:ext cx="8063661" cy="28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5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3.3.3 Logical 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</a:t>
            </a:r>
            <a:r>
              <a:rPr lang="en-US" altLang="ko-KR" dirty="0"/>
              <a:t> Logical </a:t>
            </a:r>
            <a:r>
              <a:rPr lang="ko-KR" altLang="en-US" dirty="0"/>
              <a:t>형은 논리 값인 </a:t>
            </a:r>
            <a:r>
              <a:rPr lang="en-US" altLang="ko-KR" dirty="0"/>
              <a:t>TRUE, FALSE</a:t>
            </a:r>
            <a:r>
              <a:rPr lang="ko-KR" altLang="en-US" dirty="0"/>
              <a:t>를 갖는 유형</a:t>
            </a:r>
            <a:endParaRPr lang="en-US" altLang="ko-KR" dirty="0"/>
          </a:p>
          <a:p>
            <a:r>
              <a:rPr lang="en-US" altLang="ko-KR" dirty="0"/>
              <a:t>TRUE</a:t>
            </a:r>
            <a:r>
              <a:rPr lang="ko-KR" altLang="en-US" dirty="0"/>
              <a:t>는 참을 의미하고</a:t>
            </a:r>
            <a:r>
              <a:rPr lang="en-US" altLang="ko-KR" dirty="0"/>
              <a:t>, FALSE</a:t>
            </a:r>
            <a:r>
              <a:rPr lang="ko-KR" altLang="en-US" dirty="0"/>
              <a:t>는 거짓을 의미함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에서는 </a:t>
            </a:r>
            <a:r>
              <a:rPr lang="en-US" altLang="ko-KR" dirty="0"/>
              <a:t>T 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  <a:r>
              <a:rPr lang="ko-KR" altLang="en-US" dirty="0"/>
              <a:t>로 작성해도 </a:t>
            </a:r>
            <a:r>
              <a:rPr lang="en-US" altLang="ko-KR" dirty="0"/>
              <a:t>TRUE</a:t>
            </a:r>
            <a:r>
              <a:rPr lang="ko-KR" altLang="en-US" dirty="0"/>
              <a:t>와 </a:t>
            </a:r>
            <a:r>
              <a:rPr lang="en-US" altLang="ko-KR" dirty="0"/>
              <a:t>FALSE</a:t>
            </a:r>
            <a:r>
              <a:rPr lang="ko-KR" altLang="en-US" dirty="0"/>
              <a:t>로 인식함</a:t>
            </a:r>
            <a:endParaRPr lang="en-US" altLang="ko-KR" dirty="0"/>
          </a:p>
          <a:p>
            <a:r>
              <a:rPr lang="ko-KR" altLang="en-US" dirty="0"/>
              <a:t>주로 조건식의 결과가 참인지 거짓인지 나타낼 때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시험 성적이 </a:t>
            </a:r>
            <a:r>
              <a:rPr lang="en-US" altLang="ko-KR" dirty="0"/>
              <a:t>90</a:t>
            </a:r>
            <a:r>
              <a:rPr lang="ko-KR" altLang="en-US" dirty="0"/>
              <a:t>점 이상인 학생들만 </a:t>
            </a:r>
            <a:r>
              <a:rPr lang="en-US" altLang="ko-KR" dirty="0"/>
              <a:t>A</a:t>
            </a:r>
            <a:r>
              <a:rPr lang="ko-KR" altLang="en-US" dirty="0"/>
              <a:t>학점을 받는 경우</a:t>
            </a:r>
            <a:r>
              <a:rPr lang="en-US" altLang="ko-KR" dirty="0"/>
              <a:t>, "score &gt; 90"</a:t>
            </a:r>
            <a:r>
              <a:rPr lang="ko-KR" altLang="en-US" dirty="0"/>
              <a:t> 의 형태로 조건식을 작성하고</a:t>
            </a:r>
            <a:r>
              <a:rPr lang="en-US" altLang="ko-KR" dirty="0"/>
              <a:t>,</a:t>
            </a:r>
            <a:r>
              <a:rPr lang="ko-KR" altLang="en-US" dirty="0"/>
              <a:t> 이때</a:t>
            </a:r>
            <a:r>
              <a:rPr lang="en-US" altLang="ko-KR" dirty="0"/>
              <a:t>,</a:t>
            </a:r>
            <a:r>
              <a:rPr lang="ko-KR" altLang="en-US" dirty="0"/>
              <a:t> 조건식의 결과는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가 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57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8EC76-D047-2246-B048-A8B4B30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0F23D-E804-4845-A5D3-E6BE410C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9" y="793750"/>
            <a:ext cx="7275856" cy="56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9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3.4.4 Factor</a:t>
            </a:r>
            <a:r>
              <a:rPr lang="ko-KR" altLang="en-US" dirty="0"/>
              <a:t>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100131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의 </a:t>
            </a:r>
            <a:r>
              <a:rPr lang="en-US" altLang="ko-KR" dirty="0"/>
              <a:t>Factor</a:t>
            </a:r>
            <a:r>
              <a:rPr lang="ko-KR" altLang="en-US" dirty="0"/>
              <a:t> 형은 </a:t>
            </a:r>
            <a:r>
              <a:rPr lang="en-US" altLang="ko-KR" dirty="0"/>
              <a:t>1</a:t>
            </a:r>
            <a:r>
              <a:rPr lang="ko-KR" altLang="en-US" dirty="0"/>
              <a:t>강에서 다룬 범주형 데이터</a:t>
            </a:r>
            <a:r>
              <a:rPr lang="en-US" altLang="ko-KR" dirty="0"/>
              <a:t>(Categorical Data)</a:t>
            </a:r>
            <a:r>
              <a:rPr lang="ko-KR" altLang="en-US" dirty="0"/>
              <a:t>를 표현하기 위한 데이터 유형</a:t>
            </a:r>
            <a:endParaRPr lang="en-US" altLang="ko-KR" dirty="0"/>
          </a:p>
          <a:p>
            <a:r>
              <a:rPr lang="en-US" altLang="ko-KR" dirty="0"/>
              <a:t>Factor</a:t>
            </a:r>
            <a:r>
              <a:rPr lang="ko-KR" altLang="en-US" dirty="0"/>
              <a:t>형 데이터의 예</a:t>
            </a:r>
            <a:endParaRPr lang="en-US" altLang="ko-KR" dirty="0"/>
          </a:p>
          <a:p>
            <a:pPr lvl="1"/>
            <a:r>
              <a:rPr lang="ko-KR" altLang="en-US" dirty="0"/>
              <a:t>명목형 데이터 </a:t>
            </a:r>
            <a:r>
              <a:rPr lang="en-US" altLang="ko-KR" dirty="0"/>
              <a:t>:</a:t>
            </a:r>
            <a:r>
              <a:rPr lang="ko-KR" altLang="en-US" dirty="0"/>
              <a:t> 커피 메뉴</a:t>
            </a:r>
            <a:r>
              <a:rPr lang="en-US" altLang="ko-KR" dirty="0"/>
              <a:t>(</a:t>
            </a:r>
            <a:r>
              <a:rPr lang="ko-KR" altLang="en-US" dirty="0" err="1"/>
              <a:t>아메리카노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카페라떼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카푸치노</a:t>
            </a:r>
            <a:r>
              <a:rPr lang="en-US" altLang="ko-KR" dirty="0"/>
              <a:t>),</a:t>
            </a:r>
            <a:r>
              <a:rPr lang="ko-KR" altLang="en-US" dirty="0"/>
              <a:t> 혈액형</a:t>
            </a:r>
            <a:r>
              <a:rPr lang="en-US" altLang="ko-KR" dirty="0"/>
              <a:t>(A</a:t>
            </a:r>
            <a:r>
              <a:rPr lang="ko-KR" altLang="en-US" dirty="0"/>
              <a:t>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ko-KR" altLang="en-US" dirty="0"/>
              <a:t>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AB</a:t>
            </a:r>
            <a:r>
              <a:rPr lang="ko-KR" altLang="en-US" dirty="0"/>
              <a:t>형</a:t>
            </a:r>
            <a:r>
              <a:rPr lang="en-US" altLang="ko-KR" dirty="0"/>
              <a:t>)</a:t>
            </a:r>
            <a:endParaRPr lang="en-GB" altLang="ko-KR" dirty="0"/>
          </a:p>
          <a:p>
            <a:pPr lvl="1"/>
            <a:r>
              <a:rPr lang="ko-KR" altLang="en-US" dirty="0" err="1"/>
              <a:t>순위형</a:t>
            </a:r>
            <a:r>
              <a:rPr lang="ko-KR" altLang="en-US" dirty="0"/>
              <a:t> 데이터 </a:t>
            </a:r>
            <a:r>
              <a:rPr lang="en-US" altLang="ko-KR" dirty="0"/>
              <a:t>:</a:t>
            </a:r>
            <a:r>
              <a:rPr lang="ko-KR" altLang="en-US" dirty="0"/>
              <a:t> 성적</a:t>
            </a:r>
            <a:r>
              <a:rPr lang="en-US" altLang="ko-KR" dirty="0"/>
              <a:t>(A,B,C,D), </a:t>
            </a:r>
            <a:r>
              <a:rPr lang="ko-KR" altLang="en-US" dirty="0"/>
              <a:t>만족도</a:t>
            </a:r>
            <a:r>
              <a:rPr lang="en-US" altLang="ko-KR" dirty="0"/>
              <a:t>(</a:t>
            </a:r>
            <a:r>
              <a:rPr lang="ko-KR" altLang="en-US" dirty="0"/>
              <a:t>매우 만족</a:t>
            </a:r>
            <a:r>
              <a:rPr lang="en-US" altLang="ko-KR" dirty="0"/>
              <a:t>,</a:t>
            </a:r>
            <a:r>
              <a:rPr lang="ko-KR" altLang="en-US" dirty="0"/>
              <a:t> 보통</a:t>
            </a:r>
            <a:r>
              <a:rPr lang="en-US" altLang="ko-KR" dirty="0"/>
              <a:t>,</a:t>
            </a:r>
            <a:r>
              <a:rPr lang="ko-KR" altLang="en-US" dirty="0"/>
              <a:t> 불만족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GB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58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A0FDF-6321-4147-9063-1439C252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데이터 구조 </a:t>
            </a:r>
            <a:r>
              <a:rPr lang="en-US" altLang="ko-KR" dirty="0"/>
              <a:t>(Data Structure)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4B361-8141-4181-BAA9-32391AE8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1623628"/>
          </a:xfrm>
        </p:spPr>
        <p:txBody>
          <a:bodyPr/>
          <a:lstStyle/>
          <a:p>
            <a:r>
              <a:rPr lang="ko-KR" altLang="en-US" dirty="0"/>
              <a:t>데이터 구조는 데이터를 구조적으로 표현하는 방식</a:t>
            </a:r>
            <a:endParaRPr lang="en-GB" altLang="ko-KR" dirty="0"/>
          </a:p>
          <a:p>
            <a:r>
              <a:rPr lang="ko-KR" altLang="en-US" dirty="0"/>
              <a:t>통계에서 사용하는 데이터의 구조는 테이블 형식</a:t>
            </a:r>
            <a:endParaRPr lang="en-US" altLang="ko-KR" dirty="0"/>
          </a:p>
          <a:p>
            <a:r>
              <a:rPr lang="ko-KR" altLang="en-US" dirty="0"/>
              <a:t>데이터를 </a:t>
            </a:r>
            <a:r>
              <a:rPr lang="en-US" altLang="ko-KR" dirty="0"/>
              <a:t>“</a:t>
            </a:r>
            <a:r>
              <a:rPr lang="ko-KR" altLang="en-US" dirty="0"/>
              <a:t>테이블</a:t>
            </a:r>
            <a:r>
              <a:rPr lang="en-US" altLang="ko-KR" dirty="0"/>
              <a:t>” </a:t>
            </a:r>
            <a:r>
              <a:rPr lang="ko-KR" altLang="en-US" dirty="0"/>
              <a:t>형식으로 나타내면 데이터 분석을 하기에 편리함</a:t>
            </a:r>
            <a:endParaRPr lang="en-US" altLang="ko-K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2E1F88-EEAB-0D4B-AB4A-D0A12FEB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761805"/>
            <a:ext cx="8356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4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7" y="1024768"/>
            <a:ext cx="8582025" cy="3324225"/>
          </a:xfrm>
        </p:spPr>
        <p:txBody>
          <a:bodyPr/>
          <a:lstStyle/>
          <a:p>
            <a:r>
              <a:rPr lang="ko-KR" altLang="en-US" dirty="0"/>
              <a:t>테이블은 열들의 합으로 구성</a:t>
            </a:r>
            <a:endParaRPr lang="en-US" altLang="ko-KR" dirty="0"/>
          </a:p>
          <a:p>
            <a:r>
              <a:rPr lang="ko-KR" altLang="en-US" dirty="0"/>
              <a:t>아래 표와 같이</a:t>
            </a:r>
            <a:r>
              <a:rPr lang="en-US" altLang="ko-KR" dirty="0"/>
              <a:t>,</a:t>
            </a:r>
            <a:r>
              <a:rPr lang="ko-KR" altLang="en-US" dirty="0"/>
              <a:t> 커피 판매 테이블은 메뉴 열</a:t>
            </a:r>
            <a:r>
              <a:rPr lang="en-US" altLang="ko-KR" dirty="0"/>
              <a:t>, </a:t>
            </a:r>
            <a:r>
              <a:rPr lang="ko-KR" altLang="en-US" dirty="0"/>
              <a:t>단가 열</a:t>
            </a:r>
            <a:r>
              <a:rPr lang="en-US" altLang="ko-KR" dirty="0"/>
              <a:t>, </a:t>
            </a:r>
            <a:r>
              <a:rPr lang="ko-KR" altLang="en-US" dirty="0"/>
              <a:t>판매량 열</a:t>
            </a:r>
            <a:r>
              <a:rPr lang="en-US" altLang="ko-KR" dirty="0"/>
              <a:t>, </a:t>
            </a:r>
            <a:r>
              <a:rPr lang="ko-KR" altLang="en-US" dirty="0"/>
              <a:t>판매액 열등 </a:t>
            </a:r>
            <a:r>
              <a:rPr lang="en-US" altLang="ko-KR" dirty="0"/>
              <a:t>4</a:t>
            </a:r>
            <a:r>
              <a:rPr lang="ko-KR" altLang="en-US" dirty="0"/>
              <a:t>개의 열로 구성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821EC-7943-3143-B1C1-904CB729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638425"/>
            <a:ext cx="7861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19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3B35E-556B-4334-8324-DE2B1B9B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R</a:t>
            </a:r>
            <a:r>
              <a:rPr lang="ko-KR" altLang="en-US" dirty="0"/>
              <a:t>에서의 데이터와 데이터 구조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06BF415-68C2-49B6-945C-92F7683C66FE}"/>
              </a:ext>
            </a:extLst>
          </p:cNvPr>
          <p:cNvGrpSpPr/>
          <p:nvPr/>
        </p:nvGrpSpPr>
        <p:grpSpPr>
          <a:xfrm>
            <a:off x="4370833" y="1602454"/>
            <a:ext cx="741871" cy="711705"/>
            <a:chOff x="5615821" y="3604203"/>
            <a:chExt cx="464301" cy="42316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530DE13-BA88-45BF-A3AE-823331CE8DE2}"/>
                </a:ext>
              </a:extLst>
            </p:cNvPr>
            <p:cNvSpPr/>
            <p:nvPr/>
          </p:nvSpPr>
          <p:spPr>
            <a:xfrm>
              <a:off x="5615822" y="3604203"/>
              <a:ext cx="464300" cy="105892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C6FC0A7-0200-4865-94BF-B61712B51A66}"/>
                </a:ext>
              </a:extLst>
            </p:cNvPr>
            <p:cNvSpPr/>
            <p:nvPr/>
          </p:nvSpPr>
          <p:spPr>
            <a:xfrm>
              <a:off x="5615821" y="3709962"/>
              <a:ext cx="464301" cy="105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15AFA4-1568-40CE-BE7B-829BDC16BE0A}"/>
                </a:ext>
              </a:extLst>
            </p:cNvPr>
            <p:cNvSpPr/>
            <p:nvPr/>
          </p:nvSpPr>
          <p:spPr>
            <a:xfrm>
              <a:off x="5615821" y="3815721"/>
              <a:ext cx="464301" cy="105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5FC46F-690E-4C24-99BC-FBA0535BC553}"/>
                </a:ext>
              </a:extLst>
            </p:cNvPr>
            <p:cNvSpPr/>
            <p:nvPr/>
          </p:nvSpPr>
          <p:spPr>
            <a:xfrm>
              <a:off x="5615821" y="3921480"/>
              <a:ext cx="464301" cy="1058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0D153EE8-BD97-421A-887E-63A378B9C5D0}"/>
                </a:ext>
              </a:extLst>
            </p:cNvPr>
            <p:cNvCxnSpPr>
              <a:cxnSpLocks/>
            </p:cNvCxnSpPr>
            <p:nvPr/>
          </p:nvCxnSpPr>
          <p:spPr>
            <a:xfrm>
              <a:off x="5925533" y="3604203"/>
              <a:ext cx="0" cy="42316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05EC780C-4BF2-4A86-9719-125B2897C3A7}"/>
                </a:ext>
              </a:extLst>
            </p:cNvPr>
            <p:cNvCxnSpPr>
              <a:cxnSpLocks/>
            </p:cNvCxnSpPr>
            <p:nvPr/>
          </p:nvCxnSpPr>
          <p:spPr>
            <a:xfrm>
              <a:off x="5770944" y="3604203"/>
              <a:ext cx="0" cy="423169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25DEBCA-BD0B-447D-AB0B-8B5DFA68C14E}"/>
              </a:ext>
            </a:extLst>
          </p:cNvPr>
          <p:cNvGrpSpPr/>
          <p:nvPr/>
        </p:nvGrpSpPr>
        <p:grpSpPr>
          <a:xfrm>
            <a:off x="4092127" y="4372268"/>
            <a:ext cx="984192" cy="889576"/>
            <a:chOff x="5162816" y="4363827"/>
            <a:chExt cx="912177" cy="783293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C9D2C4E2-8BF5-4FDC-8F37-69B2BCFD50F9}"/>
                </a:ext>
              </a:extLst>
            </p:cNvPr>
            <p:cNvGrpSpPr/>
            <p:nvPr/>
          </p:nvGrpSpPr>
          <p:grpSpPr>
            <a:xfrm>
              <a:off x="5162816" y="4363827"/>
              <a:ext cx="228143" cy="783293"/>
              <a:chOff x="5771031" y="5261558"/>
              <a:chExt cx="228143" cy="783293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F7AA8DC3-A2F8-44C6-9D6E-B064D757576D}"/>
                  </a:ext>
                </a:extLst>
              </p:cNvPr>
              <p:cNvSpPr/>
              <p:nvPr/>
            </p:nvSpPr>
            <p:spPr>
              <a:xfrm>
                <a:off x="5771031" y="5261558"/>
                <a:ext cx="228143" cy="1568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BAE5A64A-7946-4570-85CA-CF137FBE4856}"/>
                  </a:ext>
                </a:extLst>
              </p:cNvPr>
              <p:cNvSpPr/>
              <p:nvPr/>
            </p:nvSpPr>
            <p:spPr>
              <a:xfrm>
                <a:off x="5771031" y="5418177"/>
                <a:ext cx="228143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9634E484-22C7-4255-BAB8-C06F792F3ECD}"/>
                  </a:ext>
                </a:extLst>
              </p:cNvPr>
              <p:cNvSpPr/>
              <p:nvPr/>
            </p:nvSpPr>
            <p:spPr>
              <a:xfrm>
                <a:off x="5771031" y="5574796"/>
                <a:ext cx="228143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30ADDAE9-7043-470F-9D51-30F1E5CC7076}"/>
                  </a:ext>
                </a:extLst>
              </p:cNvPr>
              <p:cNvSpPr/>
              <p:nvPr/>
            </p:nvSpPr>
            <p:spPr>
              <a:xfrm>
                <a:off x="5771031" y="5731416"/>
                <a:ext cx="228143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D571E5E1-6FB8-4F6E-8086-C7DF0A9E4C39}"/>
                  </a:ext>
                </a:extLst>
              </p:cNvPr>
              <p:cNvSpPr/>
              <p:nvPr/>
            </p:nvSpPr>
            <p:spPr>
              <a:xfrm>
                <a:off x="5771031" y="5888035"/>
                <a:ext cx="228143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82A13240-7C92-4BB5-BB24-475304EAF140}"/>
                </a:ext>
              </a:extLst>
            </p:cNvPr>
            <p:cNvGrpSpPr/>
            <p:nvPr/>
          </p:nvGrpSpPr>
          <p:grpSpPr>
            <a:xfrm>
              <a:off x="5390827" y="4363827"/>
              <a:ext cx="228143" cy="783293"/>
              <a:chOff x="5771031" y="5261558"/>
              <a:chExt cx="228143" cy="783293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59490FC6-7C18-4310-9A6F-1AAB83949F21}"/>
                  </a:ext>
                </a:extLst>
              </p:cNvPr>
              <p:cNvSpPr/>
              <p:nvPr/>
            </p:nvSpPr>
            <p:spPr>
              <a:xfrm>
                <a:off x="5771031" y="5261558"/>
                <a:ext cx="228143" cy="1568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0D63712D-54BD-43A5-B64D-5D124CCAE9B6}"/>
                  </a:ext>
                </a:extLst>
              </p:cNvPr>
              <p:cNvSpPr/>
              <p:nvPr/>
            </p:nvSpPr>
            <p:spPr>
              <a:xfrm>
                <a:off x="5771031" y="5418177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C1000FC0-EEB1-4B58-BC79-5E329447DEDB}"/>
                  </a:ext>
                </a:extLst>
              </p:cNvPr>
              <p:cNvSpPr/>
              <p:nvPr/>
            </p:nvSpPr>
            <p:spPr>
              <a:xfrm>
                <a:off x="5771031" y="5574796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2DC36FDE-855C-4E97-BEE2-A64B9FC9B32A}"/>
                  </a:ext>
                </a:extLst>
              </p:cNvPr>
              <p:cNvSpPr/>
              <p:nvPr/>
            </p:nvSpPr>
            <p:spPr>
              <a:xfrm>
                <a:off x="5771031" y="5731416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178CCDFF-E052-47D6-88C4-E1EC102AFC5E}"/>
                  </a:ext>
                </a:extLst>
              </p:cNvPr>
              <p:cNvSpPr/>
              <p:nvPr/>
            </p:nvSpPr>
            <p:spPr>
              <a:xfrm>
                <a:off x="5771031" y="5888035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AAA5D0D-73ED-4B9A-9169-50DB03ACB01A}"/>
                </a:ext>
              </a:extLst>
            </p:cNvPr>
            <p:cNvGrpSpPr/>
            <p:nvPr/>
          </p:nvGrpSpPr>
          <p:grpSpPr>
            <a:xfrm>
              <a:off x="5618838" y="4363827"/>
              <a:ext cx="228143" cy="783293"/>
              <a:chOff x="5771031" y="5261558"/>
              <a:chExt cx="228143" cy="783293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196E0E7C-A33A-4215-A116-CB519E9E544F}"/>
                  </a:ext>
                </a:extLst>
              </p:cNvPr>
              <p:cNvSpPr/>
              <p:nvPr/>
            </p:nvSpPr>
            <p:spPr>
              <a:xfrm>
                <a:off x="5771031" y="5261558"/>
                <a:ext cx="228143" cy="1568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4A88616D-FF88-4D73-AA17-A4F69A5DFFB5}"/>
                  </a:ext>
                </a:extLst>
              </p:cNvPr>
              <p:cNvSpPr/>
              <p:nvPr/>
            </p:nvSpPr>
            <p:spPr>
              <a:xfrm>
                <a:off x="5771031" y="5418177"/>
                <a:ext cx="228143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4998D4F-FF13-4DD9-9D88-E65F8F43DF46}"/>
                  </a:ext>
                </a:extLst>
              </p:cNvPr>
              <p:cNvSpPr/>
              <p:nvPr/>
            </p:nvSpPr>
            <p:spPr>
              <a:xfrm>
                <a:off x="5771031" y="5574796"/>
                <a:ext cx="228143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DDD82BB-1B6A-46B2-9C49-D4695F0C7027}"/>
                  </a:ext>
                </a:extLst>
              </p:cNvPr>
              <p:cNvSpPr/>
              <p:nvPr/>
            </p:nvSpPr>
            <p:spPr>
              <a:xfrm>
                <a:off x="5771031" y="5731416"/>
                <a:ext cx="228143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C25F44B-D4D6-46C6-87C8-05DDECBFC1AE}"/>
                  </a:ext>
                </a:extLst>
              </p:cNvPr>
              <p:cNvSpPr/>
              <p:nvPr/>
            </p:nvSpPr>
            <p:spPr>
              <a:xfrm>
                <a:off x="5771031" y="5888035"/>
                <a:ext cx="228143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35426815-13C6-4483-9931-293B99E26720}"/>
                </a:ext>
              </a:extLst>
            </p:cNvPr>
            <p:cNvGrpSpPr/>
            <p:nvPr/>
          </p:nvGrpSpPr>
          <p:grpSpPr>
            <a:xfrm>
              <a:off x="5846850" y="4363827"/>
              <a:ext cx="228143" cy="783293"/>
              <a:chOff x="5771031" y="5261558"/>
              <a:chExt cx="228143" cy="783293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01C89760-5395-41C3-8750-3CA29346C3FB}"/>
                  </a:ext>
                </a:extLst>
              </p:cNvPr>
              <p:cNvSpPr/>
              <p:nvPr/>
            </p:nvSpPr>
            <p:spPr>
              <a:xfrm>
                <a:off x="5771031" y="5261558"/>
                <a:ext cx="228143" cy="1568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1B9CA749-7727-46F4-97DF-CB3446E7E6D2}"/>
                  </a:ext>
                </a:extLst>
              </p:cNvPr>
              <p:cNvSpPr/>
              <p:nvPr/>
            </p:nvSpPr>
            <p:spPr>
              <a:xfrm>
                <a:off x="5771031" y="5418177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9DD2AFE9-5BA1-4159-8C9B-E6A599471DCC}"/>
                  </a:ext>
                </a:extLst>
              </p:cNvPr>
              <p:cNvSpPr/>
              <p:nvPr/>
            </p:nvSpPr>
            <p:spPr>
              <a:xfrm>
                <a:off x="5771031" y="5574796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A222DC7F-9959-483B-AE78-896BAB8321AB}"/>
                  </a:ext>
                </a:extLst>
              </p:cNvPr>
              <p:cNvSpPr/>
              <p:nvPr/>
            </p:nvSpPr>
            <p:spPr>
              <a:xfrm>
                <a:off x="5771031" y="5731416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9E2DD9B6-FBEE-4A1F-8E1D-AF94A2888977}"/>
                  </a:ext>
                </a:extLst>
              </p:cNvPr>
              <p:cNvSpPr/>
              <p:nvPr/>
            </p:nvSpPr>
            <p:spPr>
              <a:xfrm>
                <a:off x="5771031" y="5888035"/>
                <a:ext cx="228143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1BA1C64E-F67A-4463-B45F-4B691852BD3E}"/>
              </a:ext>
            </a:extLst>
          </p:cNvPr>
          <p:cNvGrpSpPr/>
          <p:nvPr/>
        </p:nvGrpSpPr>
        <p:grpSpPr>
          <a:xfrm>
            <a:off x="1173030" y="1568934"/>
            <a:ext cx="2218721" cy="905900"/>
            <a:chOff x="3127587" y="2064125"/>
            <a:chExt cx="2218721" cy="9059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1BD1F11-EABB-44D0-9BE4-1D39287D3612}"/>
                </a:ext>
              </a:extLst>
            </p:cNvPr>
            <p:cNvGrpSpPr/>
            <p:nvPr/>
          </p:nvGrpSpPr>
          <p:grpSpPr>
            <a:xfrm>
              <a:off x="3127587" y="2097534"/>
              <a:ext cx="247858" cy="711705"/>
              <a:chOff x="3162847" y="2968978"/>
              <a:chExt cx="687587" cy="626674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939C76E6-1C02-46AB-9318-E9F0DC751701}"/>
                  </a:ext>
                </a:extLst>
              </p:cNvPr>
              <p:cNvSpPr/>
              <p:nvPr/>
            </p:nvSpPr>
            <p:spPr>
              <a:xfrm>
                <a:off x="3162848" y="2968978"/>
                <a:ext cx="687586" cy="15681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36D5B41-74E1-4DCE-9B1A-489CEFFAAFBF}"/>
                  </a:ext>
                </a:extLst>
              </p:cNvPr>
              <p:cNvSpPr/>
              <p:nvPr/>
            </p:nvSpPr>
            <p:spPr>
              <a:xfrm>
                <a:off x="3162847" y="3125597"/>
                <a:ext cx="687587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FE0EC63-4432-4005-87DC-75A5499363C1}"/>
                  </a:ext>
                </a:extLst>
              </p:cNvPr>
              <p:cNvSpPr/>
              <p:nvPr/>
            </p:nvSpPr>
            <p:spPr>
              <a:xfrm>
                <a:off x="3162847" y="3282217"/>
                <a:ext cx="687587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A5B5BCB-FD7D-46EC-A11E-4DC75C42114D}"/>
                  </a:ext>
                </a:extLst>
              </p:cNvPr>
              <p:cNvSpPr/>
              <p:nvPr/>
            </p:nvSpPr>
            <p:spPr>
              <a:xfrm>
                <a:off x="3162847" y="3438836"/>
                <a:ext cx="687587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B929576-E0E6-4E8D-9BE8-0768FFE15C8C}"/>
                </a:ext>
              </a:extLst>
            </p:cNvPr>
            <p:cNvSpPr txBox="1"/>
            <p:nvPr/>
          </p:nvSpPr>
          <p:spPr>
            <a:xfrm>
              <a:off x="3466612" y="2064125"/>
              <a:ext cx="17676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76FCB"/>
                  </a:solidFill>
                  <a:latin typeface="+mn-ea"/>
                  <a:ea typeface="+mn-ea"/>
                </a:rPr>
                <a:t>Vector </a:t>
              </a:r>
              <a:r>
                <a:rPr lang="en-US" altLang="ko-KR" sz="1050" i="1" dirty="0">
                  <a:latin typeface="+mn-ea"/>
                  <a:ea typeface="+mn-ea"/>
                </a:rPr>
                <a:t>R</a:t>
              </a:r>
              <a:r>
                <a:rPr lang="ko-KR" altLang="en-US" sz="1050" i="1" dirty="0">
                  <a:latin typeface="+mn-ea"/>
                  <a:ea typeface="+mn-ea"/>
                </a:rPr>
                <a:t>의 기본 단위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639EA3B-693A-45D3-8427-42E073AAB7FD}"/>
                </a:ext>
              </a:extLst>
            </p:cNvPr>
            <p:cNvSpPr txBox="1"/>
            <p:nvPr/>
          </p:nvSpPr>
          <p:spPr>
            <a:xfrm>
              <a:off x="3524655" y="2369861"/>
              <a:ext cx="182165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차원 </a:t>
              </a:r>
              <a:r>
                <a:rPr lang="en-US" altLang="ko-KR" sz="1100" dirty="0">
                  <a:latin typeface="+mn-ea"/>
                  <a:ea typeface="+mn-ea"/>
                </a:rPr>
                <a:t>: 1</a:t>
              </a:r>
            </a:p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구성요소 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 : </a:t>
              </a:r>
              <a:r>
                <a:rPr lang="ko-KR" altLang="en-US" sz="1100" dirty="0">
                  <a:latin typeface="+mn-ea"/>
                  <a:ea typeface="+mn-ea"/>
                </a:rPr>
                <a:t>한 가지 유형의 데이터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7FEA5B94-9CC6-48E3-B694-BB60508EEAFF}"/>
              </a:ext>
            </a:extLst>
          </p:cNvPr>
          <p:cNvGrpSpPr/>
          <p:nvPr/>
        </p:nvGrpSpPr>
        <p:grpSpPr>
          <a:xfrm>
            <a:off x="1173030" y="4337456"/>
            <a:ext cx="2047200" cy="1275337"/>
            <a:chOff x="3400726" y="3305235"/>
            <a:chExt cx="2047200" cy="1275337"/>
          </a:xfrm>
        </p:grpSpPr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43DB02CC-AFDA-42BF-B2DC-6E73E277A67C}"/>
                </a:ext>
              </a:extLst>
            </p:cNvPr>
            <p:cNvGrpSpPr/>
            <p:nvPr/>
          </p:nvGrpSpPr>
          <p:grpSpPr>
            <a:xfrm>
              <a:off x="3400726" y="3340047"/>
              <a:ext cx="247858" cy="1240525"/>
              <a:chOff x="3162848" y="3784116"/>
              <a:chExt cx="229722" cy="1092313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B6A46A1C-108A-48FD-B631-EAB82EAEBE9B}"/>
                  </a:ext>
                </a:extLst>
              </p:cNvPr>
              <p:cNvSpPr/>
              <p:nvPr/>
            </p:nvSpPr>
            <p:spPr>
              <a:xfrm>
                <a:off x="3162848" y="3784116"/>
                <a:ext cx="229722" cy="15681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C1FB62F-810A-4F66-9477-57F39F7B46DC}"/>
                  </a:ext>
                </a:extLst>
              </p:cNvPr>
              <p:cNvSpPr/>
              <p:nvPr/>
            </p:nvSpPr>
            <p:spPr>
              <a:xfrm>
                <a:off x="3162848" y="3940735"/>
                <a:ext cx="229722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D283D4-6D1C-425E-8A86-5B7CEF9C17C3}"/>
                  </a:ext>
                </a:extLst>
              </p:cNvPr>
              <p:cNvSpPr/>
              <p:nvPr/>
            </p:nvSpPr>
            <p:spPr>
              <a:xfrm>
                <a:off x="3162848" y="4097355"/>
                <a:ext cx="229722" cy="156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DA73DF80-31D5-4220-A4AA-110DB64597A5}"/>
                  </a:ext>
                </a:extLst>
              </p:cNvPr>
              <p:cNvSpPr/>
              <p:nvPr/>
            </p:nvSpPr>
            <p:spPr>
              <a:xfrm>
                <a:off x="3162848" y="4253974"/>
                <a:ext cx="229722" cy="1568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A252275-065E-4864-96B9-A860AAC46D03}"/>
                  </a:ext>
                </a:extLst>
              </p:cNvPr>
              <p:cNvSpPr/>
              <p:nvPr/>
            </p:nvSpPr>
            <p:spPr>
              <a:xfrm>
                <a:off x="3162848" y="4406374"/>
                <a:ext cx="229722" cy="156816"/>
              </a:xfrm>
              <a:prstGeom prst="rect">
                <a:avLst/>
              </a:prstGeom>
              <a:solidFill>
                <a:srgbClr val="FFE89F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51A3A08-2E11-48DF-B130-145315F6CF53}"/>
                  </a:ext>
                </a:extLst>
              </p:cNvPr>
              <p:cNvSpPr/>
              <p:nvPr/>
            </p:nvSpPr>
            <p:spPr>
              <a:xfrm>
                <a:off x="3162848" y="4562994"/>
                <a:ext cx="229722" cy="15681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590368-352E-48B0-B332-33C485407B7B}"/>
                  </a:ext>
                </a:extLst>
              </p:cNvPr>
              <p:cNvSpPr/>
              <p:nvPr/>
            </p:nvSpPr>
            <p:spPr>
              <a:xfrm>
                <a:off x="3162848" y="4719613"/>
                <a:ext cx="229722" cy="15681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E069F0B-2472-48D7-BE4C-694F14C828C0}"/>
                </a:ext>
              </a:extLst>
            </p:cNvPr>
            <p:cNvSpPr txBox="1"/>
            <p:nvPr/>
          </p:nvSpPr>
          <p:spPr>
            <a:xfrm>
              <a:off x="3739751" y="3305235"/>
              <a:ext cx="5196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76FCB"/>
                  </a:solidFill>
                  <a:latin typeface="+mn-ea"/>
                  <a:ea typeface="+mn-ea"/>
                </a:rPr>
                <a:t>List</a:t>
              </a:r>
              <a:endParaRPr lang="ko-KR" altLang="en-US" sz="1050" i="1" dirty="0">
                <a:latin typeface="+mn-ea"/>
                <a:ea typeface="+mn-ea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8E6B083-6815-4D7A-B80D-0B8EBAA3E2F5}"/>
                </a:ext>
              </a:extLst>
            </p:cNvPr>
            <p:cNvSpPr txBox="1"/>
            <p:nvPr/>
          </p:nvSpPr>
          <p:spPr>
            <a:xfrm>
              <a:off x="3797794" y="3610971"/>
              <a:ext cx="16501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차원 </a:t>
              </a:r>
              <a:r>
                <a:rPr lang="en-US" altLang="ko-KR" sz="1100" dirty="0">
                  <a:latin typeface="+mn-ea"/>
                  <a:ea typeface="+mn-ea"/>
                </a:rPr>
                <a:t>: 1</a:t>
              </a:r>
            </a:p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구성요소 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 : </a:t>
              </a:r>
              <a:r>
                <a:rPr lang="ko-KR" altLang="en-US" sz="1100" dirty="0">
                  <a:latin typeface="+mn-ea"/>
                  <a:ea typeface="+mn-ea"/>
                </a:rPr>
                <a:t>여러가지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  </a:t>
              </a:r>
              <a:r>
                <a:rPr lang="ko-KR" altLang="en-US" sz="1100" dirty="0">
                  <a:latin typeface="+mn-ea"/>
                  <a:ea typeface="+mn-ea"/>
                </a:rPr>
                <a:t>유형의 데이터 구조</a:t>
              </a:r>
              <a:r>
                <a:rPr lang="en-US" altLang="ko-KR" sz="1100" dirty="0">
                  <a:latin typeface="+mn-ea"/>
                  <a:ea typeface="+mn-ea"/>
                </a:rPr>
                <a:t> </a:t>
              </a:r>
              <a:endParaRPr lang="ko-KR" altLang="en-US" sz="1100" dirty="0">
                <a:latin typeface="+mn-ea"/>
                <a:ea typeface="+mn-ea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9274DD78-8977-4907-A667-953A6EC7A02A}"/>
              </a:ext>
            </a:extLst>
          </p:cNvPr>
          <p:cNvSpPr txBox="1"/>
          <p:nvPr/>
        </p:nvSpPr>
        <p:spPr>
          <a:xfrm>
            <a:off x="5203871" y="1570420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276FCB"/>
                </a:solidFill>
                <a:latin typeface="+mn-ea"/>
                <a:ea typeface="+mn-ea"/>
              </a:rPr>
              <a:t>Matrix</a:t>
            </a:r>
            <a:endParaRPr lang="ko-KR" altLang="en-US" sz="1600" b="1" dirty="0">
              <a:solidFill>
                <a:srgbClr val="276FCB"/>
              </a:solidFill>
              <a:latin typeface="+mn-ea"/>
              <a:ea typeface="+mn-e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2AB021A-3908-4E83-AC95-8709C7F0F21E}"/>
              </a:ext>
            </a:extLst>
          </p:cNvPr>
          <p:cNvSpPr txBox="1"/>
          <p:nvPr/>
        </p:nvSpPr>
        <p:spPr>
          <a:xfrm>
            <a:off x="5261914" y="1876156"/>
            <a:ext cx="1821653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Tx/>
              <a:buChar char="-"/>
            </a:pPr>
            <a:r>
              <a:rPr lang="ko-KR" altLang="en-US" sz="1100" dirty="0">
                <a:latin typeface="+mn-ea"/>
                <a:ea typeface="+mn-ea"/>
              </a:rPr>
              <a:t>차원 </a:t>
            </a:r>
            <a:r>
              <a:rPr lang="en-US" altLang="ko-KR" sz="1100" dirty="0">
                <a:latin typeface="+mn-ea"/>
                <a:ea typeface="+mn-ea"/>
              </a:rPr>
              <a:t>: 2</a:t>
            </a:r>
          </a:p>
          <a:p>
            <a:pPr marL="87313" indent="-87313">
              <a:buFontTx/>
              <a:buChar char="-"/>
            </a:pPr>
            <a:r>
              <a:rPr lang="ko-KR" altLang="en-US" sz="1100" dirty="0">
                <a:latin typeface="+mn-ea"/>
                <a:ea typeface="+mn-ea"/>
              </a:rPr>
              <a:t>구성요소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 : </a:t>
            </a:r>
            <a:r>
              <a:rPr lang="ko-KR" altLang="en-US" sz="1100" dirty="0">
                <a:latin typeface="+mn-ea"/>
              </a:rPr>
              <a:t>한 가지 유형의 데이터</a:t>
            </a:r>
            <a:endParaRPr lang="en-US" altLang="ko-KR" sz="1100" dirty="0">
              <a:latin typeface="+mn-ea"/>
              <a:ea typeface="+mn-ea"/>
            </a:endParaRPr>
          </a:p>
          <a:p>
            <a:br>
              <a:rPr lang="en-US" altLang="ko-KR" sz="400" dirty="0">
                <a:latin typeface="+mn-ea"/>
                <a:ea typeface="+mn-ea"/>
              </a:rPr>
            </a:br>
            <a:r>
              <a:rPr lang="en-US" altLang="ko-KR" sz="1000" dirty="0">
                <a:latin typeface="+mn-ea"/>
                <a:ea typeface="+mn-ea"/>
              </a:rPr>
              <a:t>※ </a:t>
            </a:r>
            <a:r>
              <a:rPr lang="ko-KR" altLang="en-US" sz="1000" dirty="0">
                <a:latin typeface="+mn-ea"/>
                <a:ea typeface="+mn-ea"/>
              </a:rPr>
              <a:t>리스트로도 행렬을</a:t>
            </a:r>
            <a:br>
              <a:rPr lang="en-US" altLang="ko-KR" sz="1000" dirty="0">
                <a:latin typeface="+mn-ea"/>
                <a:ea typeface="+mn-ea"/>
              </a:rPr>
            </a:br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ko-KR" altLang="en-US" sz="1000" dirty="0">
                <a:latin typeface="+mn-ea"/>
                <a:ea typeface="+mn-ea"/>
              </a:rPr>
              <a:t>생성할 수 있으나</a:t>
            </a:r>
            <a:r>
              <a:rPr lang="en-US" altLang="ko-KR" sz="1000" dirty="0">
                <a:latin typeface="+mn-ea"/>
                <a:ea typeface="+mn-ea"/>
              </a:rPr>
              <a:t>, </a:t>
            </a:r>
            <a:br>
              <a:rPr lang="en-US" altLang="ko-KR" sz="1000" dirty="0">
                <a:latin typeface="+mn-ea"/>
                <a:ea typeface="+mn-ea"/>
              </a:rPr>
            </a:br>
            <a:r>
              <a:rPr lang="en-US" altLang="ko-KR" sz="1000" dirty="0">
                <a:latin typeface="+mn-ea"/>
                <a:ea typeface="+mn-ea"/>
              </a:rPr>
              <a:t>   </a:t>
            </a:r>
            <a:r>
              <a:rPr lang="ko-KR" altLang="en-US" sz="1000" dirty="0">
                <a:latin typeface="+mn-ea"/>
                <a:ea typeface="+mn-ea"/>
              </a:rPr>
              <a:t>잘 사용되지 않음</a:t>
            </a:r>
            <a:endParaRPr lang="en-US" altLang="ko-KR" sz="1000" dirty="0">
              <a:latin typeface="+mn-ea"/>
              <a:ea typeface="+mn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69E199CD-83BE-4760-A543-C7833F4CFCBD}"/>
              </a:ext>
            </a:extLst>
          </p:cNvPr>
          <p:cNvGrpSpPr/>
          <p:nvPr/>
        </p:nvGrpSpPr>
        <p:grpSpPr>
          <a:xfrm>
            <a:off x="4370835" y="2989388"/>
            <a:ext cx="2712732" cy="905900"/>
            <a:chOff x="6598531" y="2625386"/>
            <a:chExt cx="2712732" cy="90590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8DE0955-4F90-4061-9AE6-83AA71A1A0C5}"/>
                </a:ext>
              </a:extLst>
            </p:cNvPr>
            <p:cNvGrpSpPr/>
            <p:nvPr/>
          </p:nvGrpSpPr>
          <p:grpSpPr>
            <a:xfrm>
              <a:off x="6598531" y="2658795"/>
              <a:ext cx="748444" cy="741430"/>
              <a:chOff x="6594167" y="3554848"/>
              <a:chExt cx="468415" cy="440843"/>
            </a:xfrm>
          </p:grpSpPr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B7A38A81-BED0-4A22-BB29-86A3948C01D2}"/>
                  </a:ext>
                </a:extLst>
              </p:cNvPr>
              <p:cNvSpPr/>
              <p:nvPr/>
            </p:nvSpPr>
            <p:spPr bwMode="auto">
              <a:xfrm>
                <a:off x="6594167" y="3555796"/>
                <a:ext cx="464297" cy="439838"/>
              </a:xfrm>
              <a:prstGeom prst="cube">
                <a:avLst>
                  <a:gd name="adj" fmla="val 26444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ko-KR" altLang="en-US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34AA1B2-0657-4850-A23B-0479A054F83D}"/>
                  </a:ext>
                </a:extLst>
              </p:cNvPr>
              <p:cNvCxnSpPr>
                <a:cxnSpLocks/>
                <a:stCxn id="38" idx="1"/>
                <a:endCxn id="38" idx="3"/>
              </p:cNvCxnSpPr>
              <p:nvPr/>
            </p:nvCxnSpPr>
            <p:spPr>
              <a:xfrm>
                <a:off x="6768160" y="3672107"/>
                <a:ext cx="0" cy="323527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98A043A4-B582-456E-B8B3-F495E50FA447}"/>
                  </a:ext>
                </a:extLst>
              </p:cNvPr>
              <p:cNvCxnSpPr>
                <a:cxnSpLocks/>
                <a:stCxn id="38" idx="0"/>
                <a:endCxn id="38" idx="1"/>
              </p:cNvCxnSpPr>
              <p:nvPr/>
            </p:nvCxnSpPr>
            <p:spPr>
              <a:xfrm flipH="1">
                <a:off x="6768160" y="3555796"/>
                <a:ext cx="116311" cy="116311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D947A5D-0A5D-44F1-9ACC-4936A2B95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8111" y="3615327"/>
                <a:ext cx="360000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4EFF3BEA-4573-47CC-B111-EA1AD7F92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3349" y="3615327"/>
                <a:ext cx="0" cy="323527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CED658B-5A40-45C8-9C76-58A81F36F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6401" y="3554848"/>
                <a:ext cx="116311" cy="116311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B56DDD9-9A4E-447A-8785-997B627027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83033" y="3555796"/>
                <a:ext cx="116311" cy="116311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036DA745-7442-4DEE-AA5D-FA1F108E84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8919" y="3672107"/>
                <a:ext cx="0" cy="323527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8A86845-18F4-40F1-8002-45D78B178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913" y="3672164"/>
                <a:ext cx="0" cy="323527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5AAF0835-6A39-498A-833E-2C8B8B37E486}"/>
                  </a:ext>
                </a:extLst>
              </p:cNvPr>
              <p:cNvCxnSpPr>
                <a:cxnSpLocks/>
                <a:stCxn id="38" idx="2"/>
                <a:endCxn id="38" idx="4"/>
              </p:cNvCxnSpPr>
              <p:nvPr/>
            </p:nvCxnSpPr>
            <p:spPr>
              <a:xfrm>
                <a:off x="6594167" y="3833870"/>
                <a:ext cx="347986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D7AE21C-D406-4B7D-B4B6-FEABDFD7D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4167" y="3755598"/>
                <a:ext cx="347986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ACC3778C-F33C-4DD3-BDD2-193CE50839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4167" y="3912760"/>
                <a:ext cx="347986" cy="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71635A7C-A544-4D77-A632-C325FB1311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39105" y="3639729"/>
                <a:ext cx="118249" cy="11825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CB6A8BCE-057E-4B10-A493-FCCFC9356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3666" y="3713956"/>
                <a:ext cx="118249" cy="11825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9BFE7677-A65E-430E-A4C5-6051069D0C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44333" y="3790564"/>
                <a:ext cx="118249" cy="118250"/>
              </a:xfrm>
              <a:prstGeom prst="line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4CCA03B-1596-40C1-B753-9FC3971754DE}"/>
                </a:ext>
              </a:extLst>
            </p:cNvPr>
            <p:cNvSpPr txBox="1"/>
            <p:nvPr/>
          </p:nvSpPr>
          <p:spPr>
            <a:xfrm>
              <a:off x="7431567" y="2625386"/>
              <a:ext cx="712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276FCB"/>
                  </a:solidFill>
                  <a:latin typeface="+mn-ea"/>
                  <a:ea typeface="+mn-ea"/>
                </a:rPr>
                <a:t>Array</a:t>
              </a:r>
              <a:endParaRPr lang="ko-KR" altLang="en-US" sz="1600" b="1" dirty="0">
                <a:solidFill>
                  <a:srgbClr val="276FCB"/>
                </a:solidFill>
                <a:latin typeface="+mn-ea"/>
                <a:ea typeface="+mn-ea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1B551B5-6CD7-4623-A6ED-B39C895014ED}"/>
                </a:ext>
              </a:extLst>
            </p:cNvPr>
            <p:cNvSpPr txBox="1"/>
            <p:nvPr/>
          </p:nvSpPr>
          <p:spPr>
            <a:xfrm>
              <a:off x="7489610" y="2931122"/>
              <a:ext cx="1821653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차원 </a:t>
              </a:r>
              <a:r>
                <a:rPr lang="en-US" altLang="ko-KR" sz="1100" dirty="0">
                  <a:latin typeface="+mn-ea"/>
                  <a:ea typeface="+mn-ea"/>
                </a:rPr>
                <a:t>: n</a:t>
              </a:r>
            </a:p>
            <a:p>
              <a:pPr marL="87313" indent="-87313">
                <a:buFontTx/>
                <a:buChar char="-"/>
              </a:pPr>
              <a:r>
                <a:rPr lang="ko-KR" altLang="en-US" sz="1100" dirty="0">
                  <a:latin typeface="+mn-ea"/>
                  <a:ea typeface="+mn-ea"/>
                </a:rPr>
                <a:t>구성요소 </a:t>
              </a:r>
              <a:br>
                <a:rPr lang="en-US" altLang="ko-KR" sz="1100" dirty="0">
                  <a:latin typeface="+mn-ea"/>
                  <a:ea typeface="+mn-ea"/>
                </a:rPr>
              </a:br>
              <a:r>
                <a:rPr lang="en-US" altLang="ko-KR" sz="1100" dirty="0">
                  <a:latin typeface="+mn-ea"/>
                  <a:ea typeface="+mn-ea"/>
                </a:rPr>
                <a:t> : </a:t>
              </a:r>
              <a:r>
                <a:rPr lang="ko-KR" altLang="en-US" sz="1100" dirty="0">
                  <a:latin typeface="+mn-ea"/>
                </a:rPr>
                <a:t>한 가지 유형의 데이터</a:t>
              </a:r>
              <a:endParaRPr lang="en-US" altLang="ko-KR" sz="1100" dirty="0">
                <a:latin typeface="+mn-ea"/>
                <a:ea typeface="+mn-ea"/>
              </a:endParaRP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EE3D14F8-6E1F-4A3F-98E5-A5193629E794}"/>
              </a:ext>
            </a:extLst>
          </p:cNvPr>
          <p:cNvSpPr txBox="1"/>
          <p:nvPr/>
        </p:nvSpPr>
        <p:spPr>
          <a:xfrm>
            <a:off x="5167486" y="4337456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276FCB"/>
                </a:solidFill>
                <a:latin typeface="+mn-ea"/>
                <a:ea typeface="+mn-ea"/>
              </a:rPr>
              <a:t>Data Frame</a:t>
            </a:r>
            <a:endParaRPr lang="ko-KR" altLang="en-US" sz="1600" b="1" dirty="0">
              <a:solidFill>
                <a:srgbClr val="276FCB"/>
              </a:solidFill>
              <a:latin typeface="+mn-ea"/>
              <a:ea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CEF5A7-E6E9-4055-B9E3-D6C4D78012A5}"/>
              </a:ext>
            </a:extLst>
          </p:cNvPr>
          <p:cNvSpPr txBox="1"/>
          <p:nvPr/>
        </p:nvSpPr>
        <p:spPr>
          <a:xfrm>
            <a:off x="5225529" y="4643192"/>
            <a:ext cx="2264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Tx/>
              <a:buChar char="-"/>
            </a:pPr>
            <a:r>
              <a:rPr lang="ko-KR" altLang="en-US" sz="1100" dirty="0">
                <a:latin typeface="+mn-ea"/>
                <a:ea typeface="+mn-ea"/>
              </a:rPr>
              <a:t>차원 </a:t>
            </a:r>
            <a:r>
              <a:rPr lang="en-US" altLang="ko-KR" sz="1100" dirty="0">
                <a:latin typeface="+mn-ea"/>
                <a:ea typeface="+mn-ea"/>
              </a:rPr>
              <a:t>: 2</a:t>
            </a:r>
          </a:p>
          <a:p>
            <a:pPr marL="87313" indent="-87313">
              <a:buFontTx/>
              <a:buChar char="-"/>
            </a:pPr>
            <a:r>
              <a:rPr lang="ko-KR" altLang="en-US" sz="1100" dirty="0">
                <a:latin typeface="+mn-ea"/>
                <a:ea typeface="+mn-ea"/>
              </a:rPr>
              <a:t>구성요소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 : Vector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(numeric/logical</a:t>
            </a:r>
            <a:r>
              <a:rPr lang="ko-KR" altLang="en-US" sz="1100" dirty="0">
                <a:latin typeface="+mn-ea"/>
                <a:ea typeface="+mn-ea"/>
              </a:rPr>
              <a:t> 또는 </a:t>
            </a:r>
            <a:r>
              <a:rPr lang="en-US" altLang="ko-KR" sz="1100" dirty="0">
                <a:latin typeface="+mn-ea"/>
              </a:rPr>
              <a:t>Factor</a:t>
            </a:r>
            <a:r>
              <a:rPr lang="ko-KR" altLang="en-US" sz="1100" dirty="0">
                <a:latin typeface="+mn-ea"/>
              </a:rPr>
              <a:t>형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>
              <a:latin typeface="+mn-ea"/>
              <a:ea typeface="+mn-ea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B4D4B0C7-879D-45B9-BB08-0BE623005372}"/>
              </a:ext>
            </a:extLst>
          </p:cNvPr>
          <p:cNvCxnSpPr/>
          <p:nvPr/>
        </p:nvCxnSpPr>
        <p:spPr bwMode="auto">
          <a:xfrm>
            <a:off x="3060584" y="4943275"/>
            <a:ext cx="9102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8BB147F-8B59-40B3-B11E-D0A3DC4ACDD0}"/>
              </a:ext>
            </a:extLst>
          </p:cNvPr>
          <p:cNvSpPr txBox="1"/>
          <p:nvPr/>
        </p:nvSpPr>
        <p:spPr>
          <a:xfrm>
            <a:off x="3133688" y="497654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2</a:t>
            </a:r>
            <a:r>
              <a:rPr lang="ko-KR" altLang="en-US" sz="900" dirty="0">
                <a:latin typeface="+mn-ea"/>
                <a:ea typeface="+mn-ea"/>
              </a:rPr>
              <a:t>차원</a:t>
            </a:r>
            <a:r>
              <a:rPr lang="en-US" altLang="ko-KR" sz="900" dirty="0">
                <a:latin typeface="+mn-ea"/>
                <a:ea typeface="+mn-ea"/>
              </a:rPr>
              <a:t>,</a:t>
            </a:r>
            <a:br>
              <a:rPr lang="en-US" altLang="ko-KR" sz="900" dirty="0">
                <a:latin typeface="+mn-ea"/>
                <a:ea typeface="+mn-ea"/>
              </a:rPr>
            </a:br>
            <a:r>
              <a:rPr lang="ko-KR" altLang="en-US" sz="900" dirty="0">
                <a:latin typeface="+mn-ea"/>
                <a:ea typeface="+mn-ea"/>
              </a:rPr>
              <a:t>한정된 데이터</a:t>
            </a:r>
            <a:endParaRPr lang="en-US" altLang="ko-KR" sz="900" dirty="0">
              <a:latin typeface="+mn-ea"/>
              <a:ea typeface="+mn-ea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546E3687-5EC0-4C14-8A17-1BBFCDEB5320}"/>
              </a:ext>
            </a:extLst>
          </p:cNvPr>
          <p:cNvCxnSpPr>
            <a:cxnSpLocks/>
          </p:cNvCxnSpPr>
          <p:nvPr/>
        </p:nvCxnSpPr>
        <p:spPr bwMode="auto">
          <a:xfrm>
            <a:off x="2406548" y="1995784"/>
            <a:ext cx="1931591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56BB7C96-E29B-457C-91EB-5430566EF47D}"/>
              </a:ext>
            </a:extLst>
          </p:cNvPr>
          <p:cNvSpPr txBox="1"/>
          <p:nvPr/>
        </p:nvSpPr>
        <p:spPr>
          <a:xfrm>
            <a:off x="3521826" y="178740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2</a:t>
            </a:r>
            <a:r>
              <a:rPr lang="ko-KR" altLang="en-US" sz="900" dirty="0">
                <a:latin typeface="+mn-ea"/>
                <a:ea typeface="+mn-ea"/>
              </a:rPr>
              <a:t>차원</a:t>
            </a:r>
            <a:r>
              <a:rPr lang="en-US" altLang="ko-KR" sz="900" dirty="0">
                <a:latin typeface="+mn-ea"/>
                <a:ea typeface="+mn-ea"/>
              </a:rPr>
              <a:t>*</a:t>
            </a:r>
          </a:p>
          <a:p>
            <a:endParaRPr lang="ko-KR" altLang="en-US" sz="900" dirty="0">
              <a:latin typeface="+mn-ea"/>
              <a:ea typeface="+mn-ea"/>
            </a:endParaRPr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00E8271C-A32E-40F4-8229-B8A111E662D4}"/>
              </a:ext>
            </a:extLst>
          </p:cNvPr>
          <p:cNvCxnSpPr/>
          <p:nvPr/>
        </p:nvCxnSpPr>
        <p:spPr bwMode="auto">
          <a:xfrm>
            <a:off x="2406548" y="2002800"/>
            <a:ext cx="1873118" cy="1498061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B95B4760-778B-4C5F-8E2B-453EC5D82455}"/>
              </a:ext>
            </a:extLst>
          </p:cNvPr>
          <p:cNvSpPr txBox="1"/>
          <p:nvPr/>
        </p:nvSpPr>
        <p:spPr>
          <a:xfrm>
            <a:off x="3601961" y="3534943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</a:rPr>
              <a:t>n</a:t>
            </a:r>
            <a:r>
              <a:rPr lang="ko-KR" altLang="en-US" sz="900" dirty="0">
                <a:latin typeface="+mn-ea"/>
                <a:ea typeface="+mn-ea"/>
              </a:rPr>
              <a:t>차원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C7D4DB-209A-4A15-BB5F-76CA83B443AA}"/>
              </a:ext>
            </a:extLst>
          </p:cNvPr>
          <p:cNvSpPr/>
          <p:nvPr/>
        </p:nvSpPr>
        <p:spPr>
          <a:xfrm>
            <a:off x="1939605" y="4250057"/>
            <a:ext cx="19447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i="1" dirty="0">
                <a:latin typeface="+mn-ea"/>
                <a:ea typeface="+mn-ea"/>
              </a:rPr>
              <a:t>여러 유형의 데이터 구조를</a:t>
            </a:r>
            <a:br>
              <a:rPr lang="en-US" altLang="ko-KR" sz="1050" i="1" dirty="0">
                <a:latin typeface="+mn-ea"/>
                <a:ea typeface="+mn-ea"/>
              </a:rPr>
            </a:br>
            <a:r>
              <a:rPr lang="ko-KR" altLang="en-US" sz="1050" i="1" dirty="0">
                <a:latin typeface="+mn-ea"/>
                <a:ea typeface="+mn-ea"/>
              </a:rPr>
              <a:t>연결하여 하나의 객체로 구성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5362CC7-88EF-40FC-A1EA-8F4C902B240A}"/>
              </a:ext>
            </a:extLst>
          </p:cNvPr>
          <p:cNvSpPr/>
          <p:nvPr/>
        </p:nvSpPr>
        <p:spPr>
          <a:xfrm>
            <a:off x="5363664" y="4035482"/>
            <a:ext cx="184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1050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5933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975B3-0319-4626-B37D-B634936E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/>
              <a:t>벡터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5C09-8067-4052-B72A-701AF716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2038765"/>
          </a:xfrm>
        </p:spPr>
        <p:txBody>
          <a:bodyPr/>
          <a:lstStyle/>
          <a:p>
            <a:r>
              <a:rPr lang="ko-KR" altLang="en-US" dirty="0"/>
              <a:t>벡터는 </a:t>
            </a:r>
            <a:r>
              <a:rPr lang="en-US" altLang="ko-KR" dirty="0"/>
              <a:t>R</a:t>
            </a:r>
            <a:r>
              <a:rPr lang="ko-KR" altLang="en-US" dirty="0"/>
              <a:t>에서 이용하는 객체의 기본단위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개 이상의 동일한 데이터 형을 갖는 데이터 집합</a:t>
            </a:r>
            <a:endParaRPr lang="en-US" altLang="ko-KR" dirty="0"/>
          </a:p>
          <a:p>
            <a:pPr lvl="1"/>
            <a:r>
              <a:rPr lang="ko-KR" altLang="en-US" dirty="0"/>
              <a:t>데이터가 </a:t>
            </a:r>
            <a:r>
              <a:rPr lang="ko-KR" altLang="en-US" dirty="0" err="1"/>
              <a:t>숫자면</a:t>
            </a:r>
            <a:r>
              <a:rPr lang="ko-KR" altLang="en-US" dirty="0"/>
              <a:t> </a:t>
            </a:r>
            <a:r>
              <a:rPr lang="ko-KR" altLang="en-US" dirty="0" err="1"/>
              <a:t>숫자형</a:t>
            </a:r>
            <a:r>
              <a:rPr lang="ko-KR" altLang="en-US" dirty="0"/>
              <a:t> 벡터</a:t>
            </a:r>
            <a:r>
              <a:rPr lang="en-US" altLang="ko-KR" dirty="0"/>
              <a:t>, </a:t>
            </a:r>
            <a:r>
              <a:rPr lang="ko-KR" altLang="en-US" dirty="0" err="1"/>
              <a:t>문자면</a:t>
            </a:r>
            <a:r>
              <a:rPr lang="ko-KR" altLang="en-US" dirty="0"/>
              <a:t> 문자형 벡터가 됨</a:t>
            </a:r>
            <a:endParaRPr lang="en-US" altLang="ko-K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B42318-DB47-2749-94A8-0EEAA487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3063533"/>
            <a:ext cx="39751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70158F-57D5-D044-ADCA-64572884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974271"/>
            <a:ext cx="80645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160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DE24C2-DB91-2240-8B7C-4FB6D4CA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AF42B-EB57-0646-901B-4A360C54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5807"/>
            <a:ext cx="74676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55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62483-DA70-2747-A289-2E091602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17600"/>
            <a:ext cx="73279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4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1A4E10-C205-164C-8603-0BB868216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38866"/>
            <a:ext cx="6012142" cy="598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41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인덱스</a:t>
            </a:r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7"/>
            <a:ext cx="8582025" cy="2143953"/>
          </a:xfrm>
        </p:spPr>
        <p:txBody>
          <a:bodyPr/>
          <a:lstStyle/>
          <a:p>
            <a:r>
              <a:rPr lang="ko-KR" altLang="en-US" dirty="0"/>
              <a:t>벡터의 인덱스는 </a:t>
            </a:r>
            <a:r>
              <a:rPr lang="en-US" altLang="ko-KR" dirty="0"/>
              <a:t>1</a:t>
            </a:r>
            <a:r>
              <a:rPr lang="ko-KR" altLang="en-US" dirty="0"/>
              <a:t>부터 시작하며</a:t>
            </a:r>
            <a:r>
              <a:rPr lang="en-US" altLang="ko-KR" dirty="0"/>
              <a:t>,</a:t>
            </a:r>
            <a:r>
              <a:rPr lang="ko-KR" altLang="en-US" dirty="0"/>
              <a:t> 인덱스를 이용하여 벡터의 원소들에 접근할 수 있음</a:t>
            </a:r>
            <a:endParaRPr lang="en-US" altLang="ko-KR" dirty="0"/>
          </a:p>
          <a:p>
            <a:pPr lvl="1"/>
            <a:r>
              <a:rPr lang="ko-KR" altLang="en-US" dirty="0"/>
              <a:t>벡터의 원소들은 인덱스가 </a:t>
            </a:r>
            <a:r>
              <a:rPr lang="en-US" altLang="ko-KR" dirty="0"/>
              <a:t>1</a:t>
            </a:r>
            <a:r>
              <a:rPr lang="ko-KR" altLang="en-US" dirty="0"/>
              <a:t>부터 시작해서 순차적으로 증가한다는 의미</a:t>
            </a:r>
            <a:endParaRPr lang="en-US" altLang="ko-KR" dirty="0"/>
          </a:p>
          <a:p>
            <a:r>
              <a:rPr lang="ko-KR" altLang="en-US" dirty="0" err="1"/>
              <a:t>인텍스를</a:t>
            </a:r>
            <a:r>
              <a:rPr lang="ko-KR" altLang="en-US" dirty="0"/>
              <a:t> 사용하기 위해서는 중괄호</a:t>
            </a:r>
            <a:r>
              <a:rPr lang="en-US" altLang="ko-KR" dirty="0"/>
              <a:t>[]</a:t>
            </a:r>
            <a:r>
              <a:rPr lang="ko-KR" altLang="en-US" dirty="0"/>
              <a:t>를 사용</a:t>
            </a:r>
            <a:endParaRPr lang="en-GB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‘a[1]’</a:t>
            </a:r>
            <a:r>
              <a:rPr lang="ko-KR" altLang="en-US" dirty="0"/>
              <a:t>이라 작성하면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벡터의 첫번째 값에 접근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340BA9-B440-FC49-B100-002AAF30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493" y="2614376"/>
            <a:ext cx="4483100" cy="1346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3F0B53-7AE1-6E44-8FFA-4DF82CD0B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14" y="4207168"/>
            <a:ext cx="5793014" cy="13430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033314-3050-2A4F-ABC3-690330C5EB05}"/>
              </a:ext>
            </a:extLst>
          </p:cNvPr>
          <p:cNvSpPr/>
          <p:nvPr/>
        </p:nvSpPr>
        <p:spPr>
          <a:xfrm>
            <a:off x="3178830" y="5550185"/>
            <a:ext cx="28857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en-US"/>
              <a:t>1번 원소와 6번째 원소 값을 출력</a:t>
            </a:r>
            <a:r>
              <a:rPr lang="en-US" altLang="ko-KR"/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173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975B3-0319-4626-B37D-B634936E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5C09-8067-4052-B72A-701AF716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9"/>
            <a:ext cx="8582025" cy="2561526"/>
          </a:xfrm>
        </p:spPr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에서 벡터가 기본 단위라는 의미는 하나의 숫자를 </a:t>
            </a:r>
            <a:r>
              <a:rPr lang="ko-KR" altLang="en-US" dirty="0" err="1"/>
              <a:t>할당받은</a:t>
            </a:r>
            <a:r>
              <a:rPr lang="ko-KR" altLang="en-US" dirty="0"/>
              <a:t> 변수도 </a:t>
            </a:r>
            <a:r>
              <a:rPr lang="ko-KR" altLang="en-US" dirty="0" err="1"/>
              <a:t>벡터라는 것을 의마함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를 할당하는경우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 2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상수처럼 보이지만 사실 </a:t>
            </a:r>
            <a:r>
              <a:rPr lang="en-US" altLang="ko-KR" dirty="0"/>
              <a:t>1</a:t>
            </a:r>
            <a:r>
              <a:rPr lang="ko-KR" altLang="en-US" dirty="0"/>
              <a:t>개로 구성된 벡터를 의미</a:t>
            </a:r>
            <a:br>
              <a:rPr lang="en-GB" altLang="ko-KR" dirty="0"/>
            </a:br>
            <a:r>
              <a:rPr lang="ko-KR" altLang="en-US" dirty="0"/>
              <a:t>     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17493-D48D-2140-8143-3097CA8B6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938595"/>
            <a:ext cx="7404100" cy="1295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9088F2-8ABD-CB40-B6D8-A3FA990A7AC7}"/>
              </a:ext>
            </a:extLst>
          </p:cNvPr>
          <p:cNvSpPr/>
          <p:nvPr/>
        </p:nvSpPr>
        <p:spPr>
          <a:xfrm>
            <a:off x="3218905" y="4233995"/>
            <a:ext cx="27061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[</a:t>
            </a:r>
            <a:r>
              <a:rPr lang="en-US"/>
              <a:t>a에 2를 할당</a:t>
            </a:r>
            <a:r>
              <a:rPr lang="ko-KR" altLang="en-US"/>
              <a:t> 후 출력하는 예시</a:t>
            </a:r>
            <a:r>
              <a:rPr lang="en-US" altLang="ko-KR"/>
              <a:t>]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F41650-AFDB-234B-BE26-E7F22E61A46D}"/>
              </a:ext>
            </a:extLst>
          </p:cNvPr>
          <p:cNvSpPr/>
          <p:nvPr/>
        </p:nvSpPr>
        <p:spPr>
          <a:xfrm>
            <a:off x="869950" y="3659519"/>
            <a:ext cx="33057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[1] 1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번 항목을 가리키는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index.</a:t>
            </a:r>
          </a:p>
        </p:txBody>
      </p:sp>
    </p:spTree>
    <p:extLst>
      <p:ext uri="{BB962C8B-B14F-4D97-AF65-F5344CB8AC3E}">
        <p14:creationId xmlns:p14="http://schemas.microsoft.com/office/powerpoint/2010/main" val="364134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FD701-F874-9C4B-BA52-1D0A387F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920750"/>
            <a:ext cx="76073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38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7E20BE-A525-4D45-B4A5-8863B9DA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E9B918-58CB-4C46-BC29-2BF3C201A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22" b="53049"/>
          <a:stretch/>
        </p:blipFill>
        <p:spPr>
          <a:xfrm>
            <a:off x="819150" y="853844"/>
            <a:ext cx="7505700" cy="22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732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벡터를 생성하는 함수들</a:t>
            </a:r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6706A-3F28-6B44-A388-F56CF97C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8" y="972819"/>
            <a:ext cx="6900863" cy="2592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111C3C-1BCC-4B45-B7E6-62E1F7EF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568" y="3631771"/>
            <a:ext cx="6900863" cy="253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00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A1135F-9133-4A41-9B91-C73AE454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0600"/>
            <a:ext cx="74295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02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F3BD65-CB55-3144-81C9-CE8DD1E9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3" y="990600"/>
            <a:ext cx="6527800" cy="2628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CF5EC-0408-A343-902E-02ADAC81D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429000"/>
            <a:ext cx="7416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5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C28A08-B78D-DA4A-941C-8DB99FAA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3" y="990600"/>
            <a:ext cx="74168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76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연습 문제</a:t>
            </a:r>
          </a:p>
        </p:txBody>
      </p:sp>
    </p:spTree>
    <p:extLst>
      <p:ext uri="{BB962C8B-B14F-4D97-AF65-F5344CB8AC3E}">
        <p14:creationId xmlns:p14="http://schemas.microsoft.com/office/powerpoint/2010/main" val="1122943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4DBEA1-BB8B-CD4B-B8E9-A053D4579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88"/>
          <a:stretch/>
        </p:blipFill>
        <p:spPr>
          <a:xfrm>
            <a:off x="755650" y="447994"/>
            <a:ext cx="5386966" cy="567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990600"/>
            <a:ext cx="5582943" cy="21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040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4DBEA1-BB8B-CD4B-B8E9-A053D4579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07" b="-56520"/>
          <a:stretch/>
        </p:blipFill>
        <p:spPr>
          <a:xfrm>
            <a:off x="755650" y="764569"/>
            <a:ext cx="5386966" cy="56731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11429F-E32F-E44E-926A-A83411A6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740462"/>
            <a:ext cx="5494169" cy="29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8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3F136-0D05-4313-90CA-77199BEB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</a:t>
            </a:r>
            <a:r>
              <a:rPr lang="ko-KR" altLang="en-US" dirty="0"/>
              <a:t>연산자 우선순위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DE7D4-3FE5-44A2-81BE-3A0515B5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8" y="1024769"/>
            <a:ext cx="8690890" cy="1707114"/>
          </a:xfrm>
        </p:spPr>
        <p:txBody>
          <a:bodyPr/>
          <a:lstStyle/>
          <a:p>
            <a:r>
              <a:rPr lang="ko-KR" altLang="en-US" dirty="0"/>
              <a:t>연산자 결합 법칙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ko-KR" dirty="0"/>
              <a:t>연산식에서 하나 이상의 연산자가 나타날 때에는 연산자</a:t>
            </a:r>
            <a:r>
              <a:rPr lang="ko-KR" altLang="en-US" dirty="0"/>
              <a:t> </a:t>
            </a:r>
            <a:r>
              <a:rPr lang="ko-KR" altLang="ko-KR" dirty="0"/>
              <a:t>간의 우선순위 법칙을 </a:t>
            </a:r>
            <a:r>
              <a:rPr lang="ko-KR" altLang="en-US" dirty="0"/>
              <a:t>따름</a:t>
            </a:r>
            <a:endParaRPr lang="en-GB" altLang="ko-KR" dirty="0"/>
          </a:p>
          <a:p>
            <a:r>
              <a:rPr lang="ko-KR" altLang="ko-KR" dirty="0"/>
              <a:t>연산자 결합 법칙은</a:t>
            </a:r>
            <a:r>
              <a:rPr lang="en-US" altLang="ko-KR" dirty="0"/>
              <a:t> [</a:t>
            </a:r>
            <a:r>
              <a:rPr lang="ko-KR" altLang="en-US" dirty="0"/>
              <a:t>표 </a:t>
            </a:r>
            <a:r>
              <a:rPr lang="en-US" altLang="ko-KR" dirty="0"/>
              <a:t>3-2]</a:t>
            </a:r>
            <a:r>
              <a:rPr lang="ko-KR" altLang="ko-KR" dirty="0"/>
              <a:t>의 </a:t>
            </a:r>
            <a:r>
              <a:rPr lang="ko-KR" altLang="en-US" dirty="0"/>
              <a:t>맨위부터</a:t>
            </a:r>
            <a:r>
              <a:rPr lang="ko-KR" altLang="ko-KR" dirty="0"/>
              <a:t> </a:t>
            </a:r>
            <a:r>
              <a:rPr lang="ko-KR" altLang="en-US" dirty="0"/>
              <a:t>우선순위가 높은</a:t>
            </a:r>
            <a:r>
              <a:rPr lang="ko-KR" altLang="ko-KR" dirty="0"/>
              <a:t> 연산자이고</a:t>
            </a:r>
            <a:r>
              <a:rPr lang="en-US" altLang="ko-KR" dirty="0"/>
              <a:t>, </a:t>
            </a:r>
            <a:r>
              <a:rPr lang="ko-KR" altLang="ko-KR" dirty="0"/>
              <a:t>같은 수준의 연산자들이 여러 번 나올 때에는 </a:t>
            </a:r>
            <a:r>
              <a:rPr lang="ko-KR" altLang="en-US" dirty="0"/>
              <a:t>우선순위</a:t>
            </a:r>
            <a:r>
              <a:rPr lang="ko-KR" altLang="ko-KR" dirty="0"/>
              <a:t>설명에 적힌 원칙을 따</a:t>
            </a:r>
            <a:r>
              <a:rPr lang="ko-KR" altLang="en-US" dirty="0"/>
              <a:t>름</a:t>
            </a:r>
            <a:endParaRPr lang="en-GB" altLang="ko-KR" dirty="0"/>
          </a:p>
          <a:p>
            <a:r>
              <a:rPr lang="ko-KR" altLang="ko-KR" dirty="0"/>
              <a:t>가장 높은 우선순위를 가지는 것은 </a:t>
            </a:r>
            <a:r>
              <a:rPr lang="en-US" altLang="ko-KR" dirty="0"/>
              <a:t>“( )” </a:t>
            </a:r>
            <a:r>
              <a:rPr lang="ko-KR" altLang="ko-KR" dirty="0"/>
              <a:t>괄호 </a:t>
            </a:r>
            <a:r>
              <a:rPr lang="ko-KR" altLang="ko-KR" dirty="0" err="1"/>
              <a:t>연산자</a:t>
            </a:r>
            <a:r>
              <a:rPr lang="ko-KR" altLang="en-US" dirty="0" err="1"/>
              <a:t>이며</a:t>
            </a:r>
            <a:r>
              <a:rPr lang="en-US" altLang="ko-KR" dirty="0" err="1"/>
              <a:t>,</a:t>
            </a:r>
            <a:r>
              <a:rPr lang="ko-KR" altLang="en-US" dirty="0" err="1"/>
              <a:t> </a:t>
            </a:r>
            <a:r>
              <a:rPr lang="ko-KR" altLang="ko-KR" dirty="0"/>
              <a:t>수학에서 사칙연산 계산시 사용되는 우선순위와 같</a:t>
            </a:r>
            <a:r>
              <a:rPr lang="ko-KR" altLang="en-US" dirty="0"/>
              <a:t>음</a:t>
            </a:r>
            <a:endParaRPr lang="ko-KR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25FEC-A676-1E47-8040-FE05A4BB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3332703"/>
            <a:ext cx="7442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6453DF-BEEF-FA47-9F45-855DC434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1" y="882650"/>
            <a:ext cx="7052087" cy="48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A54859-68FB-8049-8964-14A7365E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990600"/>
            <a:ext cx="75819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9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</a:t>
            </a:r>
            <a:r>
              <a:rPr lang="ko-KR" altLang="en-US" dirty="0"/>
              <a:t>비교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508525"/>
          </a:xfrm>
        </p:spPr>
        <p:txBody>
          <a:bodyPr/>
          <a:lstStyle/>
          <a:p>
            <a:r>
              <a:rPr lang="ko-KR" altLang="en-US" dirty="0"/>
              <a:t>비교 연산은 두 수의 비교를 위한 연산으로 그 결과값은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나타남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0CFBE-240E-3841-A79C-0D87BE48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365375"/>
            <a:ext cx="7518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29590"/>
      </p:ext>
    </p:extLst>
  </p:cSld>
  <p:clrMapOvr>
    <a:masterClrMapping/>
  </p:clrMapOvr>
</p:sld>
</file>

<file path=ppt/theme/theme1.xml><?xml version="1.0" encoding="utf-8"?>
<a:theme xmlns:a="http://schemas.openxmlformats.org/drawingml/2006/main" name="2011 Template 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2011 Template 2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chemeClr val="accent4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>
            <a:latin typeface="+mn-ea"/>
            <a:ea typeface="+mn-ea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+mn-ea"/>
            <a:ea typeface="+mn-ea"/>
          </a:defRPr>
        </a:defPPr>
      </a:lstStyle>
    </a:tx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21179</TotalTime>
  <Words>1155</Words>
  <Application>Microsoft Office PowerPoint</Application>
  <PresentationFormat>화면 슬라이드 쇼(4:3)</PresentationFormat>
  <Paragraphs>145</Paragraphs>
  <Slides>50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58" baseType="lpstr">
      <vt:lpstr>HY울릉도B</vt:lpstr>
      <vt:lpstr>HY헤드라인M</vt:lpstr>
      <vt:lpstr>맑은 고딕</vt:lpstr>
      <vt:lpstr>Arial</vt:lpstr>
      <vt:lpstr>Times New Roman</vt:lpstr>
      <vt:lpstr>Wingdings</vt:lpstr>
      <vt:lpstr>2011 Template 2</vt:lpstr>
      <vt:lpstr>1_2011 Template 2</vt:lpstr>
      <vt:lpstr>제 3 강 : R 기본 </vt:lpstr>
      <vt:lpstr>목차 </vt:lpstr>
      <vt:lpstr>3.1 연산자</vt:lpstr>
      <vt:lpstr>PowerPoint 프레젠테이션</vt:lpstr>
      <vt:lpstr>PowerPoint 프레젠테이션</vt:lpstr>
      <vt:lpstr>3.1.2 연산자 우선순위</vt:lpstr>
      <vt:lpstr>PowerPoint 프레젠테이션</vt:lpstr>
      <vt:lpstr>PowerPoint 프레젠테이션</vt:lpstr>
      <vt:lpstr>3.1.3 비교 연산자</vt:lpstr>
      <vt:lpstr>PowerPoint 프레젠테이션</vt:lpstr>
      <vt:lpstr>3.1.4 논리 연산자</vt:lpstr>
      <vt:lpstr>PowerPoint 프레젠테이션</vt:lpstr>
      <vt:lpstr>PowerPoint 프레젠테이션</vt:lpstr>
      <vt:lpstr>3.2 변수 (Variable)와 할당문 (Assign Statement)</vt:lpstr>
      <vt:lpstr>PowerPoint 프레젠테이션</vt:lpstr>
      <vt:lpstr>할당문 주의 사항</vt:lpstr>
      <vt:lpstr>PowerPoint 프레젠테이션</vt:lpstr>
      <vt:lpstr>변수명 규칙</vt:lpstr>
      <vt:lpstr>PowerPoint 프레젠테이션</vt:lpstr>
      <vt:lpstr>3.3 함수</vt:lpstr>
      <vt:lpstr>함수의 입력과 출력</vt:lpstr>
      <vt:lpstr>함수의 일반적인 형식</vt:lpstr>
      <vt:lpstr>PowerPoint 프레젠테이션</vt:lpstr>
      <vt:lpstr>sum() 함수 사용 예시</vt:lpstr>
      <vt:lpstr>3.4 기본 데이터 유형</vt:lpstr>
      <vt:lpstr>3.4.1 Numeric형</vt:lpstr>
      <vt:lpstr>PowerPoint 프레젠테이션</vt:lpstr>
      <vt:lpstr>3.4.2 Character형</vt:lpstr>
      <vt:lpstr>PowerPoint 프레젠테이션</vt:lpstr>
      <vt:lpstr>3.3.3 Logical 형</vt:lpstr>
      <vt:lpstr>PowerPoint 프레젠테이션</vt:lpstr>
      <vt:lpstr>3.4.4 Factor형</vt:lpstr>
      <vt:lpstr>3.5 데이터 구조 (Data Structure)</vt:lpstr>
      <vt:lpstr>PowerPoint 프레젠테이션</vt:lpstr>
      <vt:lpstr>[참고] R에서의 데이터와 데이터 구조</vt:lpstr>
      <vt:lpstr>3.6 벡터</vt:lpstr>
      <vt:lpstr>PowerPoint 프레젠테이션</vt:lpstr>
      <vt:lpstr>PowerPoint 프레젠테이션</vt:lpstr>
      <vt:lpstr>PowerPoint 프레젠테이션</vt:lpstr>
      <vt:lpstr>벡터의 인덱스(Index)</vt:lpstr>
      <vt:lpstr>PowerPoint 프레젠테이션</vt:lpstr>
      <vt:lpstr>PowerPoint 프레젠테이션</vt:lpstr>
      <vt:lpstr>PowerPoint 프레젠테이션</vt:lpstr>
      <vt:lpstr>벡터를 생성하는 함수들</vt:lpstr>
      <vt:lpstr>PowerPoint 프레젠테이션</vt:lpstr>
      <vt:lpstr>PowerPoint 프레젠테이션</vt:lpstr>
      <vt:lpstr>PowerPoint 프레젠테이션</vt:lpstr>
      <vt:lpstr>연습 문제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hyewoo@kakao.com</cp:lastModifiedBy>
  <cp:revision>1274</cp:revision>
  <cp:lastPrinted>2001-07-23T08:42:52Z</cp:lastPrinted>
  <dcterms:created xsi:type="dcterms:W3CDTF">2011-01-13T02:38:11Z</dcterms:created>
  <dcterms:modified xsi:type="dcterms:W3CDTF">2021-09-11T04:46:45Z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