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55" r:id="rId1"/>
  </p:sldMasterIdLst>
  <p:notesMasterIdLst>
    <p:notesMasterId r:id="rId38"/>
  </p:notesMasterIdLst>
  <p:handoutMasterIdLst>
    <p:handoutMasterId r:id="rId39"/>
  </p:handoutMasterIdLst>
  <p:sldIdLst>
    <p:sldId id="267" r:id="rId2"/>
    <p:sldId id="495" r:id="rId3"/>
    <p:sldId id="796" r:id="rId4"/>
    <p:sldId id="809" r:id="rId5"/>
    <p:sldId id="810" r:id="rId6"/>
    <p:sldId id="811" r:id="rId7"/>
    <p:sldId id="812" r:id="rId8"/>
    <p:sldId id="813" r:id="rId9"/>
    <p:sldId id="797" r:id="rId10"/>
    <p:sldId id="798" r:id="rId11"/>
    <p:sldId id="814" r:id="rId12"/>
    <p:sldId id="815" r:id="rId13"/>
    <p:sldId id="816" r:id="rId14"/>
    <p:sldId id="817" r:id="rId15"/>
    <p:sldId id="633" r:id="rId16"/>
    <p:sldId id="818" r:id="rId17"/>
    <p:sldId id="823" r:id="rId18"/>
    <p:sldId id="819" r:id="rId19"/>
    <p:sldId id="820" r:id="rId20"/>
    <p:sldId id="821" r:id="rId21"/>
    <p:sldId id="822" r:id="rId22"/>
    <p:sldId id="824" r:id="rId23"/>
    <p:sldId id="825" r:id="rId24"/>
    <p:sldId id="826" r:id="rId25"/>
    <p:sldId id="827" r:id="rId26"/>
    <p:sldId id="828" r:id="rId27"/>
    <p:sldId id="644" r:id="rId28"/>
    <p:sldId id="829" r:id="rId29"/>
    <p:sldId id="830" r:id="rId30"/>
    <p:sldId id="839" r:id="rId31"/>
    <p:sldId id="831" r:id="rId32"/>
    <p:sldId id="653" r:id="rId33"/>
    <p:sldId id="832" r:id="rId34"/>
    <p:sldId id="838" r:id="rId35"/>
    <p:sldId id="833" r:id="rId36"/>
    <p:sldId id="834" r:id="rId37"/>
  </p:sldIdLst>
  <p:sldSz cx="9144000" cy="6858000" type="screen4x3"/>
  <p:notesSz cx="6780213" cy="99107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F49F0C9-0DDE-4B53-A423-5DFA44012888}">
          <p14:sldIdLst>
            <p14:sldId id="267"/>
            <p14:sldId id="495"/>
            <p14:sldId id="796"/>
            <p14:sldId id="809"/>
            <p14:sldId id="810"/>
            <p14:sldId id="811"/>
            <p14:sldId id="812"/>
            <p14:sldId id="813"/>
            <p14:sldId id="797"/>
            <p14:sldId id="798"/>
            <p14:sldId id="814"/>
            <p14:sldId id="815"/>
            <p14:sldId id="816"/>
            <p14:sldId id="817"/>
            <p14:sldId id="633"/>
            <p14:sldId id="818"/>
            <p14:sldId id="823"/>
            <p14:sldId id="819"/>
            <p14:sldId id="820"/>
            <p14:sldId id="821"/>
            <p14:sldId id="822"/>
            <p14:sldId id="824"/>
            <p14:sldId id="825"/>
            <p14:sldId id="826"/>
            <p14:sldId id="827"/>
            <p14:sldId id="828"/>
            <p14:sldId id="644"/>
            <p14:sldId id="829"/>
            <p14:sldId id="830"/>
            <p14:sldId id="839"/>
            <p14:sldId id="831"/>
            <p14:sldId id="653"/>
            <p14:sldId id="832"/>
            <p14:sldId id="838"/>
            <p14:sldId id="833"/>
            <p14:sldId id="8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1490">
          <p15:clr>
            <a:srgbClr val="A4A3A4"/>
          </p15:clr>
        </p15:guide>
        <p15:guide id="4" orient="horz" pos="1231">
          <p15:clr>
            <a:srgbClr val="A4A3A4"/>
          </p15:clr>
        </p15:guide>
        <p15:guide id="5" pos="2880">
          <p15:clr>
            <a:srgbClr val="A4A3A4"/>
          </p15:clr>
        </p15:guide>
        <p15:guide id="6" pos="4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연재" initials="이" lastIdx="1" clrIdx="0">
    <p:extLst>
      <p:ext uri="{19B8F6BF-5375-455C-9EA6-DF929625EA0E}">
        <p15:presenceInfo xmlns:p15="http://schemas.microsoft.com/office/powerpoint/2012/main" userId="S::201931030@sangmyung.kr::79ef74e8-f3ad-4750-a74e-a9cf710b4b74" providerId="AD"/>
      </p:ext>
    </p:extLst>
  </p:cmAuthor>
  <p:cmAuthor id="2" name="이연재" initials="이 [2]" lastIdx="5" clrIdx="1">
    <p:extLst>
      <p:ext uri="{19B8F6BF-5375-455C-9EA6-DF929625EA0E}">
        <p15:presenceInfo xmlns:p15="http://schemas.microsoft.com/office/powerpoint/2012/main" userId="이연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6FCB"/>
    <a:srgbClr val="F2DCDB"/>
    <a:srgbClr val="FFE89F"/>
    <a:srgbClr val="C3D5BD"/>
    <a:srgbClr val="E9F4F9"/>
    <a:srgbClr val="333399"/>
    <a:srgbClr val="BCD6D3"/>
    <a:srgbClr val="BCCFD6"/>
    <a:srgbClr val="C0BED4"/>
    <a:srgbClr val="CFB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4088B-6A84-8648-BEDD-3DBC0A8F4AB4}" v="188" dt="2019-07-14T03:23:45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3" autoAdjust="0"/>
    <p:restoredTop sz="96327" autoAdjust="0"/>
  </p:normalViewPr>
  <p:slideViewPr>
    <p:cSldViewPr snapToGrid="0" snapToObjects="1" showGuides="1">
      <p:cViewPr varScale="1">
        <p:scale>
          <a:sx n="86" d="100"/>
          <a:sy n="86" d="100"/>
        </p:scale>
        <p:origin x="619" y="58"/>
      </p:cViewPr>
      <p:guideLst>
        <p:guide orient="horz" pos="640"/>
        <p:guide orient="horz" pos="144"/>
        <p:guide orient="horz" pos="1490"/>
        <p:guide orient="horz" pos="1231"/>
        <p:guide pos="2880"/>
        <p:guide pos="476"/>
      </p:guideLst>
    </p:cSldViewPr>
  </p:slideViewPr>
  <p:outlineViewPr>
    <p:cViewPr>
      <p:scale>
        <a:sx n="25" d="100"/>
        <a:sy n="25" d="100"/>
      </p:scale>
      <p:origin x="0" y="-4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10" d="100"/>
        <a:sy n="110" d="100"/>
      </p:scale>
      <p:origin x="0" y="-192"/>
    </p:cViewPr>
  </p:sorterViewPr>
  <p:notesViewPr>
    <p:cSldViewPr snapToGrid="0" snapToObjects="1" showGuides="1">
      <p:cViewPr>
        <p:scale>
          <a:sx n="100" d="100"/>
          <a:sy n="100" d="100"/>
        </p:scale>
        <p:origin x="-3576" y="378"/>
      </p:cViewPr>
      <p:guideLst>
        <p:guide orient="horz" pos="3121"/>
        <p:guide pos="21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25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69938"/>
            <a:ext cx="4926013" cy="3694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695825"/>
            <a:ext cx="4916487" cy="4465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8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61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24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경로 지정 방법 </a:t>
            </a:r>
            <a:r>
              <a:rPr lang="en-US" altLang="ko-KR" dirty="0"/>
              <a:t>/</a:t>
            </a:r>
            <a:r>
              <a:rPr lang="ko-KR" altLang="en-US" dirty="0"/>
              <a:t> 기본 </a:t>
            </a:r>
            <a:r>
              <a:rPr lang="ko-KR" altLang="en-US" dirty="0" err="1"/>
              <a:t>작업폴더</a:t>
            </a:r>
            <a:r>
              <a:rPr lang="en-US" altLang="ko-KR" dirty="0"/>
              <a:t>?</a:t>
            </a:r>
            <a:endParaRPr lang="en-GB" altLang="ko-KR" dirty="0"/>
          </a:p>
          <a:p>
            <a:r>
              <a:rPr lang="ko-KR" altLang="en-US" dirty="0"/>
              <a:t>경로 한글 </a:t>
            </a:r>
            <a:r>
              <a:rPr lang="en-US" altLang="ko-KR" dirty="0"/>
              <a:t>X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79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2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27745" y="658715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R</a:t>
            </a:r>
            <a:r>
              <a:rPr lang="ko-KR" altLang="en-US" b="1" dirty="0">
                <a:latin typeface="+mn-ea"/>
                <a:ea typeface="+mn-ea"/>
              </a:rPr>
              <a:t>로 쉽게 배우는 통계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055900"/>
            <a:ext cx="1817476" cy="1730433"/>
          </a:xfrm>
          <a:prstGeom prst="rect">
            <a:avLst/>
          </a:prstGeom>
          <a:solidFill>
            <a:srgbClr val="E1E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1117" y="1992702"/>
            <a:ext cx="6853706" cy="793627"/>
          </a:xfrm>
        </p:spPr>
        <p:txBody>
          <a:bodyPr anchor="b"/>
          <a:lstStyle>
            <a:lvl1pPr marL="0" indent="0">
              <a:buNone/>
              <a:defRPr sz="4000">
                <a:solidFill>
                  <a:srgbClr val="08497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-153641" y="1137736"/>
            <a:ext cx="1678840" cy="2173517"/>
          </a:xfrm>
        </p:spPr>
        <p:txBody>
          <a:bodyPr anchor="ctr"/>
          <a:lstStyle>
            <a:lvl1pPr marL="0" indent="0" algn="l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14000" b="0" kern="1200" dirty="0" smtClean="0">
                <a:solidFill>
                  <a:srgbClr val="084971"/>
                </a:solidFill>
                <a:latin typeface="Helvetica57-Condensed" pitchFamily="34" charset="0"/>
                <a:ea typeface="HY울릉도M"/>
                <a:cs typeface="HY울릉도M"/>
              </a:defRPr>
            </a:lvl1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59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198" y="97706"/>
            <a:ext cx="7806005" cy="419878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90500" y="690113"/>
            <a:ext cx="8702673" cy="4192434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76312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0" name="Rectangle 1026"/>
          <p:cNvSpPr>
            <a:spLocks noChangeArrowheads="1"/>
          </p:cNvSpPr>
          <p:nvPr/>
        </p:nvSpPr>
        <p:spPr bwMode="auto">
          <a:xfrm>
            <a:off x="361950" y="448811"/>
            <a:ext cx="6038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ctr">
              <a:lnSpc>
                <a:spcPct val="120000"/>
              </a:lnSpc>
            </a:pPr>
            <a:endParaRPr lang="ko-KR" altLang="en-US" sz="1600" baseline="0">
              <a:effectLst>
                <a:outerShdw blurRad="38100" dist="38100" dir="2700000" algn="tl">
                  <a:srgbClr val="C0C0C0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5517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448811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255172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0988" y="1024768"/>
            <a:ext cx="8582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6" name="Line 1042"/>
          <p:cNvSpPr>
            <a:spLocks noChangeShapeType="1"/>
          </p:cNvSpPr>
          <p:nvPr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1" r:id="rId3"/>
    <p:sldLayoutId id="2147483662" r:id="rId4"/>
    <p:sldLayoutId id="2147483663" r:id="rId5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="1" baseline="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7"/>
        </a:buBlip>
        <a:tabLst>
          <a:tab pos="571500" algn="l"/>
        </a:tabLst>
        <a:defRPr sz="14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812369-8FE5-47A3-B1E8-B35A1449F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4 </a:t>
            </a:r>
            <a:r>
              <a:rPr lang="ko-KR" altLang="en-US" dirty="0"/>
              <a:t>강 </a:t>
            </a:r>
            <a:r>
              <a:rPr lang="en-US" altLang="ko-KR" dirty="0"/>
              <a:t>: R </a:t>
            </a:r>
            <a:r>
              <a:rPr lang="ko-KR" altLang="en-US" dirty="0"/>
              <a:t>데이터프레임 </a:t>
            </a:r>
          </a:p>
        </p:txBody>
      </p:sp>
    </p:spTree>
    <p:extLst>
      <p:ext uri="{BB962C8B-B14F-4D97-AF65-F5344CB8AC3E}">
        <p14:creationId xmlns:p14="http://schemas.microsoft.com/office/powerpoint/2010/main" val="227790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 err="1"/>
              <a:t>외부데이터</a:t>
            </a:r>
            <a:r>
              <a:rPr lang="ko-KR" altLang="en-US" dirty="0"/>
              <a:t> 읽어 들이기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1116405"/>
          </a:xfrm>
        </p:spPr>
        <p:txBody>
          <a:bodyPr/>
          <a:lstStyle/>
          <a:p>
            <a:r>
              <a:rPr lang="ko-KR" altLang="en-US" dirty="0"/>
              <a:t>동일한 디렉토리 내 </a:t>
            </a:r>
            <a:r>
              <a:rPr lang="en-US" altLang="ko-KR" dirty="0"/>
              <a:t>csv</a:t>
            </a:r>
            <a:r>
              <a:rPr lang="ko-KR" altLang="en-US" dirty="0"/>
              <a:t> 파일이 존재해야 함</a:t>
            </a:r>
            <a:endParaRPr lang="en-US" altLang="ko-KR" dirty="0"/>
          </a:p>
          <a:p>
            <a:r>
              <a:rPr lang="ko-KR" altLang="en-US" dirty="0"/>
              <a:t>별도로 작업 폴더를 지정하지 않는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C:\Users\admin\Documents\R</a:t>
            </a:r>
            <a:r>
              <a:rPr lang="ko-KR" altLang="en-US" dirty="0"/>
              <a:t>의 경로에</a:t>
            </a:r>
            <a:r>
              <a:rPr lang="en-US" altLang="ko-KR" dirty="0"/>
              <a:t> </a:t>
            </a:r>
            <a:r>
              <a:rPr lang="ko-KR" altLang="en-US" dirty="0"/>
              <a:t>데이터를 넣고 불러옴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28" y="2526248"/>
            <a:ext cx="7786744" cy="21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11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990600"/>
            <a:ext cx="7710618" cy="184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3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42"/>
          <a:stretch/>
        </p:blipFill>
        <p:spPr>
          <a:xfrm>
            <a:off x="755650" y="990601"/>
            <a:ext cx="6592311" cy="1085626"/>
          </a:xfr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96" y="3960596"/>
            <a:ext cx="6192282" cy="879686"/>
          </a:xfrm>
          <a:prstGeom prst="rect">
            <a:avLst/>
          </a:prstGeom>
        </p:spPr>
      </p:pic>
      <p:pic>
        <p:nvPicPr>
          <p:cNvPr id="9" name="내용 개체 틀 3" descr="화면 캡처">
            <a:extLst>
              <a:ext uri="{FF2B5EF4-FFF2-40B4-BE49-F238E27FC236}">
                <a16:creationId xmlns:a16="http://schemas.microsoft.com/office/drawing/2014/main" id="{55A48EFF-0076-484C-9B6E-F062A3F5D9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" t="43341" r="1313" b="13592"/>
          <a:stretch/>
        </p:blipFill>
        <p:spPr bwMode="auto">
          <a:xfrm>
            <a:off x="839097" y="2528944"/>
            <a:ext cx="6422316" cy="143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DE21B9-6A53-B14C-B3B8-15362816DE3A}"/>
              </a:ext>
            </a:extLst>
          </p:cNvPr>
          <p:cNvSpPr/>
          <p:nvPr/>
        </p:nvSpPr>
        <p:spPr bwMode="auto">
          <a:xfrm>
            <a:off x="849855" y="2442882"/>
            <a:ext cx="6422316" cy="2602455"/>
          </a:xfrm>
          <a:prstGeom prst="rect">
            <a:avLst/>
          </a:prstGeom>
          <a:noFill/>
          <a:ln w="9525" cap="flat" cmpd="sng" algn="ctr">
            <a:solidFill>
              <a:srgbClr val="64C7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5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940696"/>
            <a:ext cx="6903795" cy="1146109"/>
          </a:xfrm>
        </p:spPr>
      </p:pic>
    </p:spTree>
    <p:extLst>
      <p:ext uri="{BB962C8B-B14F-4D97-AF65-F5344CB8AC3E}">
        <p14:creationId xmlns:p14="http://schemas.microsoft.com/office/powerpoint/2010/main" val="1100406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05" y="1016001"/>
            <a:ext cx="6929214" cy="1511646"/>
          </a:xfrm>
        </p:spPr>
      </p:pic>
    </p:spTree>
    <p:extLst>
      <p:ext uri="{BB962C8B-B14F-4D97-AF65-F5344CB8AC3E}">
        <p14:creationId xmlns:p14="http://schemas.microsoft.com/office/powerpoint/2010/main" val="2592142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85EA8-FFC0-4DA8-9F49-2404826A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ko-KR" altLang="en-US" dirty="0"/>
              <a:t>데이터 프레임 관련 함수들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7833-5501-B042-B60A-A39C92BD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View(DF) : Script</a:t>
            </a:r>
            <a:r>
              <a:rPr lang="ko-KR" altLang="en-US"/>
              <a:t>창에 데이터프레임을 출력</a:t>
            </a:r>
          </a:p>
          <a:p>
            <a:r>
              <a:rPr lang="en-US"/>
              <a:t>dim(DF) : </a:t>
            </a:r>
            <a:r>
              <a:rPr lang="ko-KR" altLang="en-US"/>
              <a:t>몇 행 몇 열로 구성되는지</a:t>
            </a:r>
            <a:r>
              <a:rPr lang="en-US" altLang="ko-KR"/>
              <a:t>, </a:t>
            </a:r>
            <a:r>
              <a:rPr lang="ko-KR" altLang="en-US"/>
              <a:t>데이터프레임의 차원을 출력</a:t>
            </a:r>
            <a:endParaRPr lang="en-GB" altLang="ko-KR"/>
          </a:p>
          <a:p>
            <a:r>
              <a:rPr lang="en-US"/>
              <a:t>length(DF) : </a:t>
            </a:r>
            <a:r>
              <a:rPr lang="ko-KR" altLang="en-US"/>
              <a:t>데이터 프레임의 길이를 출력</a:t>
            </a:r>
            <a:endParaRPr lang="en-GB" altLang="ko-KR"/>
          </a:p>
          <a:p>
            <a:r>
              <a:rPr lang="en-US"/>
              <a:t>head(DF) : </a:t>
            </a:r>
            <a:r>
              <a:rPr lang="ko-KR" altLang="en-US"/>
              <a:t>데이터프레임의 상위 </a:t>
            </a:r>
            <a:r>
              <a:rPr lang="en-US" altLang="ko-KR"/>
              <a:t>6</a:t>
            </a:r>
            <a:r>
              <a:rPr lang="ko-KR" altLang="en-US"/>
              <a:t>개 값 출력</a:t>
            </a:r>
            <a:endParaRPr lang="en-GB" altLang="ko-KR"/>
          </a:p>
          <a:p>
            <a:r>
              <a:rPr lang="en-US"/>
              <a:t>tail(DF) : </a:t>
            </a:r>
            <a:r>
              <a:rPr lang="ko-KR" altLang="en-US"/>
              <a:t>데이터프레임의 하위 </a:t>
            </a:r>
            <a:r>
              <a:rPr lang="en-US" altLang="ko-KR"/>
              <a:t>6</a:t>
            </a:r>
            <a:r>
              <a:rPr lang="ko-KR" altLang="en-US"/>
              <a:t>개 값 출력</a:t>
            </a:r>
            <a:endParaRPr lang="en-GB" altLang="ko-KR"/>
          </a:p>
          <a:p>
            <a:r>
              <a:rPr lang="en-US"/>
              <a:t>summary(DF) : </a:t>
            </a:r>
            <a:r>
              <a:rPr lang="ko-KR" altLang="en-US"/>
              <a:t>데이터프레임에 대한 기본 통계량 요약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80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875322"/>
            <a:ext cx="7516981" cy="215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39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590"/>
          <a:stretch/>
        </p:blipFill>
        <p:spPr>
          <a:xfrm>
            <a:off x="755650" y="1016000"/>
            <a:ext cx="6520797" cy="1071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AC4029-D848-9742-B271-594A68A25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53" y="2087106"/>
            <a:ext cx="5115215" cy="429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59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37" y="1014693"/>
            <a:ext cx="7063326" cy="1743080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37" y="3228688"/>
            <a:ext cx="7063326" cy="174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01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016000"/>
            <a:ext cx="6535970" cy="480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2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4828636"/>
          </a:xfrm>
        </p:spPr>
        <p:txBody>
          <a:bodyPr/>
          <a:lstStyle/>
          <a:p>
            <a:r>
              <a:rPr lang="en-US" altLang="ko-KR" dirty="0"/>
              <a:t>4.1. </a:t>
            </a:r>
            <a:r>
              <a:rPr lang="ko-KR" altLang="en-US" dirty="0"/>
              <a:t>데이터 프레임 생성</a:t>
            </a:r>
            <a:endParaRPr lang="en-US" altLang="ko-KR" dirty="0"/>
          </a:p>
          <a:p>
            <a:r>
              <a:rPr lang="en-US" altLang="ko-KR" dirty="0"/>
              <a:t>4.2 </a:t>
            </a:r>
            <a:r>
              <a:rPr lang="ko-KR" altLang="en-US" dirty="0"/>
              <a:t>외부 데이터 </a:t>
            </a:r>
            <a:r>
              <a:rPr lang="ko-KR" altLang="en-US" dirty="0" err="1"/>
              <a:t>읽어오기</a:t>
            </a:r>
            <a:endParaRPr lang="en-US" altLang="ko-KR" dirty="0"/>
          </a:p>
          <a:p>
            <a:r>
              <a:rPr lang="en-US" altLang="ko-KR" dirty="0"/>
              <a:t>4.3 </a:t>
            </a:r>
            <a:r>
              <a:rPr lang="ko-KR" altLang="en-US" dirty="0"/>
              <a:t>데이터 프레임 관련된 기능</a:t>
            </a:r>
            <a:endParaRPr lang="en-US" altLang="ko-KR" dirty="0"/>
          </a:p>
          <a:p>
            <a:r>
              <a:rPr lang="en-US" altLang="ko-KR" dirty="0"/>
              <a:t>4.4 </a:t>
            </a:r>
            <a:r>
              <a:rPr lang="ko-KR" altLang="en-US" dirty="0"/>
              <a:t>데이터 프레임의 행과 열 접근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3489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1" y="1016001"/>
            <a:ext cx="6247578" cy="135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00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89" y="875414"/>
            <a:ext cx="7284221" cy="390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87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41A760-2B5B-E444-84AC-7994A41FE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40" y="412942"/>
            <a:ext cx="6247055" cy="120611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4EBD79-006A-B240-BD75-66A2DEC04EBE}"/>
              </a:ext>
            </a:extLst>
          </p:cNvPr>
          <p:cNvGrpSpPr/>
          <p:nvPr/>
        </p:nvGrpSpPr>
        <p:grpSpPr>
          <a:xfrm>
            <a:off x="755650" y="1637804"/>
            <a:ext cx="5543412" cy="4558600"/>
            <a:chOff x="716729" y="1954212"/>
            <a:chExt cx="6168166" cy="507236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8A999F9-0F1B-9144-9F3F-B1CAA0F8A12A}"/>
                </a:ext>
              </a:extLst>
            </p:cNvPr>
            <p:cNvGrpSpPr/>
            <p:nvPr/>
          </p:nvGrpSpPr>
          <p:grpSpPr>
            <a:xfrm>
              <a:off x="716729" y="1954213"/>
              <a:ext cx="6168166" cy="5072363"/>
              <a:chOff x="1031613" y="1945357"/>
              <a:chExt cx="6168166" cy="507236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3F54D54-ADBE-6244-8B41-877EA75A64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6800" y="1945357"/>
                <a:ext cx="6097793" cy="1712243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942ACCB-5B77-2941-ADF1-50FA2286FD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3419"/>
              <a:stretch/>
            </p:blipFill>
            <p:spPr>
              <a:xfrm>
                <a:off x="1031613" y="3281082"/>
                <a:ext cx="6168166" cy="3736638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E96EB5-5038-A043-B569-DCACA73F81B7}"/>
                </a:ext>
              </a:extLst>
            </p:cNvPr>
            <p:cNvSpPr/>
            <p:nvPr/>
          </p:nvSpPr>
          <p:spPr bwMode="auto">
            <a:xfrm>
              <a:off x="755649" y="1954212"/>
              <a:ext cx="6129245" cy="5072363"/>
            </a:xfrm>
            <a:prstGeom prst="rect">
              <a:avLst/>
            </a:prstGeom>
            <a:noFill/>
            <a:ln w="9525" cap="flat" cmpd="sng" algn="ctr">
              <a:solidFill>
                <a:srgbClr val="64C7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893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61"/>
          <a:stretch/>
        </p:blipFill>
        <p:spPr>
          <a:xfrm>
            <a:off x="755650" y="1016000"/>
            <a:ext cx="6306560" cy="12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27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7" y="1309755"/>
            <a:ext cx="7226506" cy="211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12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2F1065-62B4-574D-8E96-414E77B1E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30" y="1016000"/>
            <a:ext cx="6353624" cy="102795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0EC2E00-1807-6148-AA2F-B2991C490005}"/>
              </a:ext>
            </a:extLst>
          </p:cNvPr>
          <p:cNvGrpSpPr/>
          <p:nvPr/>
        </p:nvGrpSpPr>
        <p:grpSpPr>
          <a:xfrm>
            <a:off x="755650" y="2581537"/>
            <a:ext cx="6659628" cy="3260463"/>
            <a:chOff x="892885" y="2172149"/>
            <a:chExt cx="7233173" cy="3541263"/>
          </a:xfrm>
        </p:grpSpPr>
        <p:pic>
          <p:nvPicPr>
            <p:cNvPr id="5" name="그림 4" descr="화면 캡처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1980" y="3376612"/>
              <a:ext cx="300040" cy="10477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29565CB-8104-C349-B05D-0F95BA6FC69F}"/>
                </a:ext>
              </a:extLst>
            </p:cNvPr>
            <p:cNvGrpSpPr/>
            <p:nvPr/>
          </p:nvGrpSpPr>
          <p:grpSpPr>
            <a:xfrm>
              <a:off x="1039458" y="2260600"/>
              <a:ext cx="7086600" cy="3452812"/>
              <a:chOff x="1039458" y="2260600"/>
              <a:chExt cx="7086600" cy="3452812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6DDE10D-BBEA-5946-BF27-A8DF4D9BC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3150" y="2260600"/>
                <a:ext cx="6997700" cy="23368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A7EA594-CCB8-B146-9D4B-DEB36CAE02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84" t="13986" r="-284" b="-13986"/>
              <a:stretch/>
            </p:blipFill>
            <p:spPr>
              <a:xfrm>
                <a:off x="1039458" y="4164012"/>
                <a:ext cx="7086600" cy="1549400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2E20B2-D21F-A247-ACF9-4B385A01155C}"/>
                </a:ext>
              </a:extLst>
            </p:cNvPr>
            <p:cNvSpPr/>
            <p:nvPr/>
          </p:nvSpPr>
          <p:spPr bwMode="auto">
            <a:xfrm>
              <a:off x="892885" y="2172149"/>
              <a:ext cx="7233173" cy="3301103"/>
            </a:xfrm>
            <a:prstGeom prst="rect">
              <a:avLst/>
            </a:prstGeom>
            <a:noFill/>
            <a:ln w="9525" cap="flat" cmpd="sng" algn="ctr">
              <a:solidFill>
                <a:srgbClr val="64C7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6803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91545D-1D29-0746-9FF8-C2F73504B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63" y="937857"/>
            <a:ext cx="74676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45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ko-KR" altLang="en-US" dirty="0"/>
              <a:t>데이터프레임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747237"/>
          </a:xfrm>
        </p:spPr>
        <p:txBody>
          <a:bodyPr/>
          <a:lstStyle/>
          <a:p>
            <a:r>
              <a:rPr lang="ko-KR" altLang="en-US" dirty="0"/>
              <a:t>데이터프레임에서 원하는 특정 행 또는 열 데이터에 접근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하나의 인덱스는 데이터프레임의 ‘</a:t>
            </a:r>
            <a:r>
              <a:rPr lang="ko-KR" altLang="en-US" dirty="0" err="1"/>
              <a:t>열’을</a:t>
            </a:r>
            <a:r>
              <a:rPr lang="ko-KR" altLang="en-US" dirty="0"/>
              <a:t> 의미</a:t>
            </a:r>
            <a:endParaRPr lang="en-US" altLang="ko-KR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D554EE-856E-6940-8BAF-CF95A11EA280}"/>
              </a:ext>
            </a:extLst>
          </p:cNvPr>
          <p:cNvGrpSpPr/>
          <p:nvPr/>
        </p:nvGrpSpPr>
        <p:grpSpPr>
          <a:xfrm>
            <a:off x="1709979" y="2015785"/>
            <a:ext cx="5724042" cy="4129436"/>
            <a:chOff x="352425" y="2015785"/>
            <a:chExt cx="5724042" cy="4129436"/>
          </a:xfrm>
        </p:grpSpPr>
        <p:pic>
          <p:nvPicPr>
            <p:cNvPr id="4" name="그림 3" descr="화면 캡처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425" y="2015785"/>
              <a:ext cx="5713284" cy="3122108"/>
            </a:xfrm>
            <a:prstGeom prst="rect">
              <a:avLst/>
            </a:prstGeom>
          </p:spPr>
        </p:pic>
        <p:pic>
          <p:nvPicPr>
            <p:cNvPr id="5" name="그림 4" descr="화면 캡처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4" y="5081642"/>
              <a:ext cx="5671903" cy="10635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5991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584717-B0D7-C040-9309-51617138A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540572"/>
            <a:ext cx="5795757" cy="2079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E07CF2-447E-5540-80A6-B1868376EB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904"/>
          <a:stretch/>
        </p:blipFill>
        <p:spPr>
          <a:xfrm>
            <a:off x="1004720" y="2979571"/>
            <a:ext cx="5349520" cy="32555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8DA84F-07A4-CC4A-86AA-240C02CCBB68}"/>
              </a:ext>
            </a:extLst>
          </p:cNvPr>
          <p:cNvSpPr/>
          <p:nvPr/>
        </p:nvSpPr>
        <p:spPr bwMode="auto">
          <a:xfrm>
            <a:off x="927772" y="2979571"/>
            <a:ext cx="5623635" cy="3255508"/>
          </a:xfrm>
          <a:prstGeom prst="rect">
            <a:avLst/>
          </a:prstGeom>
          <a:noFill/>
          <a:ln w="9525" cap="flat" cmpd="sng" algn="ctr">
            <a:solidFill>
              <a:srgbClr val="64C7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967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4E71D1-28C4-8C44-9A07-6546A36D0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6" r="1689"/>
          <a:stretch/>
        </p:blipFill>
        <p:spPr>
          <a:xfrm>
            <a:off x="897561" y="228600"/>
            <a:ext cx="4819427" cy="2692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BB23EC-2B8C-3A48-A7E1-32679B3F4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38" y="3183891"/>
            <a:ext cx="4907549" cy="26923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A8FA28-7203-F842-8EE9-A215C72FBBBE}"/>
              </a:ext>
            </a:extLst>
          </p:cNvPr>
          <p:cNvSpPr/>
          <p:nvPr/>
        </p:nvSpPr>
        <p:spPr bwMode="auto">
          <a:xfrm>
            <a:off x="755651" y="228600"/>
            <a:ext cx="5085752" cy="5795682"/>
          </a:xfrm>
          <a:prstGeom prst="rect">
            <a:avLst/>
          </a:prstGeom>
          <a:noFill/>
          <a:ln w="9525" cap="flat" cmpd="sng" algn="ctr">
            <a:solidFill>
              <a:srgbClr val="64C7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54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데이터프레임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1099366"/>
          </a:xfrm>
        </p:spPr>
        <p:txBody>
          <a:bodyPr/>
          <a:lstStyle/>
          <a:p>
            <a:r>
              <a:rPr lang="ko-KR" altLang="en-US" dirty="0"/>
              <a:t>데이터 프레임의 일반적인 모습은 테이블 형식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08" y="1544825"/>
            <a:ext cx="6818096" cy="449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A8FA28-7203-F842-8EE9-A215C72FBBBE}"/>
              </a:ext>
            </a:extLst>
          </p:cNvPr>
          <p:cNvSpPr/>
          <p:nvPr/>
        </p:nvSpPr>
        <p:spPr bwMode="auto">
          <a:xfrm>
            <a:off x="755651" y="1016000"/>
            <a:ext cx="5085752" cy="2103718"/>
          </a:xfrm>
          <a:prstGeom prst="rect">
            <a:avLst/>
          </a:prstGeom>
          <a:noFill/>
          <a:ln w="9525" cap="flat" cmpd="sng" algn="ctr">
            <a:solidFill>
              <a:srgbClr val="64C7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584D37-BCF5-CB40-97B8-2F2E5D093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96" y="1106874"/>
            <a:ext cx="4956661" cy="192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51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76" y="2343859"/>
            <a:ext cx="6629689" cy="997095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979044"/>
            <a:ext cx="6740683" cy="151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08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63" y="2585375"/>
            <a:ext cx="6687846" cy="36540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프레임의 변수에 바로 접근하기 위한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1744190"/>
          </a:xfrm>
        </p:spPr>
        <p:txBody>
          <a:bodyPr/>
          <a:lstStyle/>
          <a:p>
            <a:r>
              <a:rPr lang="ko-KR" altLang="en-US" dirty="0"/>
              <a:t>데이터 프레임의 변수에 접근하기 위해서는 ＂데이터프레임명</a:t>
            </a:r>
            <a:r>
              <a:rPr lang="en-US" altLang="ko-KR" dirty="0"/>
              <a:t>$</a:t>
            </a:r>
            <a:r>
              <a:rPr lang="ko-KR" altLang="en-US" dirty="0" err="1"/>
              <a:t>변수명</a:t>
            </a:r>
            <a:r>
              <a:rPr lang="en-US" altLang="ko-KR" dirty="0"/>
              <a:t>”</a:t>
            </a:r>
            <a:r>
              <a:rPr lang="ko-KR" altLang="en-US" dirty="0"/>
              <a:t>과 같이 </a:t>
            </a:r>
            <a:r>
              <a:rPr lang="ko-KR" altLang="en-US" dirty="0" err="1"/>
              <a:t>변수명</a:t>
            </a:r>
            <a:r>
              <a:rPr lang="ko-KR" altLang="en-US" dirty="0"/>
              <a:t> 앞에 </a:t>
            </a:r>
            <a:br>
              <a:rPr lang="en-GB" altLang="ko-KR" dirty="0"/>
            </a:br>
            <a:r>
              <a:rPr lang="ko-KR" altLang="en-US" dirty="0"/>
              <a:t>데이터프레임명을 써줘야 하는 번거로움이 있음  </a:t>
            </a:r>
            <a:endParaRPr lang="en-US" altLang="ko-KR" dirty="0"/>
          </a:p>
          <a:p>
            <a:r>
              <a:rPr lang="en-US" altLang="ko-KR" dirty="0"/>
              <a:t>attach()</a:t>
            </a:r>
            <a:r>
              <a:rPr lang="ko-KR" altLang="en-US" dirty="0"/>
              <a:t> 함수는 지정한 </a:t>
            </a:r>
            <a:r>
              <a:rPr lang="en-US" altLang="ko-KR" dirty="0"/>
              <a:t>R</a:t>
            </a:r>
            <a:r>
              <a:rPr lang="ko-KR" altLang="en-US" dirty="0"/>
              <a:t> 객체를 </a:t>
            </a:r>
            <a:r>
              <a:rPr lang="en-US" altLang="ko-KR" dirty="0"/>
              <a:t>R</a:t>
            </a:r>
            <a:r>
              <a:rPr lang="ko-KR" altLang="en-US" dirty="0"/>
              <a:t>의 검색 경로에 저장해 </a:t>
            </a:r>
            <a:r>
              <a:rPr lang="ko-KR" altLang="en-US" dirty="0" err="1"/>
              <a:t>변수명으</a:t>
            </a:r>
            <a:r>
              <a:rPr lang="ko" altLang="en-US" dirty="0"/>
              <a:t>로 바로 접근 할 수 있게 해</a:t>
            </a:r>
            <a:r>
              <a:rPr lang="ko-KR" altLang="en-US" dirty="0"/>
              <a:t>줌</a:t>
            </a:r>
            <a:endParaRPr lang="en-US" altLang="ko-KR" dirty="0"/>
          </a:p>
          <a:p>
            <a:pPr lvl="1"/>
            <a:r>
              <a:rPr lang="ko-KR" altLang="en-US" sz="1400" dirty="0">
                <a:ea typeface="맑은 고딕"/>
              </a:rPr>
              <a:t>예</a:t>
            </a:r>
            <a:r>
              <a:rPr lang="en-US" altLang="ko-KR" sz="1400" dirty="0">
                <a:ea typeface="맑은 고딕"/>
              </a:rPr>
              <a:t>)</a:t>
            </a:r>
            <a:r>
              <a:rPr lang="en-GB" altLang="ko-KR" sz="1400" dirty="0">
                <a:ea typeface="맑은 고딕"/>
              </a:rPr>
              <a:t> </a:t>
            </a:r>
            <a:r>
              <a:rPr lang="en-US" altLang="ko-KR" sz="1400" dirty="0" err="1">
                <a:ea typeface="맑은 고딕"/>
              </a:rPr>
              <a:t>dataframe$data</a:t>
            </a:r>
            <a:r>
              <a:rPr lang="en-US" altLang="ko-KR" sz="1400" dirty="0">
                <a:ea typeface="맑은 고딕"/>
              </a:rPr>
              <a:t>[5]</a:t>
            </a:r>
            <a:r>
              <a:rPr lang="ko-KR" altLang="en-US" sz="1400" dirty="0">
                <a:ea typeface="맑은 고딕"/>
              </a:rPr>
              <a:t> 대신</a:t>
            </a:r>
            <a:r>
              <a:rPr lang="en-US" altLang="ko-KR" sz="1400" dirty="0">
                <a:ea typeface="맑은 고딕"/>
              </a:rPr>
              <a:t>,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data[5]</a:t>
            </a:r>
            <a:r>
              <a:rPr lang="ko-KR" altLang="en-US" sz="1400" dirty="0">
                <a:ea typeface="맑은 고딕"/>
              </a:rPr>
              <a:t>로 접근할 수 있음</a:t>
            </a:r>
            <a:endParaRPr lang="en-US" altLang="ko-KR" dirty="0"/>
          </a:p>
          <a:p>
            <a:r>
              <a:rPr lang="ko-KR" altLang="en-US" dirty="0"/>
              <a:t>사용 후 </a:t>
            </a:r>
            <a:r>
              <a:rPr lang="en-US" altLang="ko-KR" dirty="0"/>
              <a:t>detach()</a:t>
            </a:r>
            <a:r>
              <a:rPr lang="ko-KR" altLang="en-US" dirty="0"/>
              <a:t>함수를 사용해</a:t>
            </a:r>
            <a:r>
              <a:rPr lang="en-US" altLang="ko-KR" dirty="0"/>
              <a:t> </a:t>
            </a:r>
            <a:r>
              <a:rPr lang="ko-KR" altLang="en-US" dirty="0"/>
              <a:t>할당을 해제할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1110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306079"/>
            <a:ext cx="5903144" cy="19624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1302D6-CF9E-2A48-A549-D52A9FD8C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74" y="2161161"/>
            <a:ext cx="5261012" cy="418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83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</p:spTree>
    <p:extLst>
      <p:ext uri="{BB962C8B-B14F-4D97-AF65-F5344CB8AC3E}">
        <p14:creationId xmlns:p14="http://schemas.microsoft.com/office/powerpoint/2010/main" val="1686706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C602E2-1A6D-E846-90DB-3D328F0FC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0"/>
          <a:stretch/>
        </p:blipFill>
        <p:spPr>
          <a:xfrm>
            <a:off x="755650" y="369794"/>
            <a:ext cx="5654423" cy="588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4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631043"/>
            <a:ext cx="6366743" cy="529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6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792161"/>
          </a:xfrm>
        </p:spPr>
        <p:txBody>
          <a:bodyPr/>
          <a:lstStyle/>
          <a:p>
            <a:r>
              <a:rPr lang="ko-KR" altLang="en-US" dirty="0"/>
              <a:t>각 열은 벡터로 생성</a:t>
            </a:r>
            <a:endParaRPr lang="en-US" altLang="ko-KR" dirty="0"/>
          </a:p>
          <a:p>
            <a:r>
              <a:rPr lang="ko-KR" altLang="en-US" dirty="0"/>
              <a:t>데이터 프레임은 길이가 같은 벡터들로 구성된 테이블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1935686"/>
            <a:ext cx="7331943" cy="439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3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87" y="824621"/>
            <a:ext cx="7488426" cy="308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4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7D6018-66D6-1346-B0BE-C4E8A04B1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4"/>
          <a:stretch/>
        </p:blipFill>
        <p:spPr>
          <a:xfrm>
            <a:off x="755650" y="312032"/>
            <a:ext cx="6528490" cy="600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0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915296"/>
            <a:ext cx="7011371" cy="3201425"/>
          </a:xfrm>
        </p:spPr>
      </p:pic>
    </p:spTree>
    <p:extLst>
      <p:ext uri="{BB962C8B-B14F-4D97-AF65-F5344CB8AC3E}">
        <p14:creationId xmlns:p14="http://schemas.microsoft.com/office/powerpoint/2010/main" val="111878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81" y="1240862"/>
            <a:ext cx="7858182" cy="1252547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73" y="2589854"/>
            <a:ext cx="7781982" cy="373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3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지금까지는 데이터 프레임을 만들기 위해 모든 데이터를 화면에서 입력 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데이터의 양이 많아지면 아주 지겹고 힘든 작업이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실제로는 그런 방식으로 데이터 프레임을 만들지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실제로는 데이터는 이미 다른 파일에 저장되어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지금부터는 다른 파일로 저장되어있는 외부 데이터들을 읽어와서 데이터 프레임을 만들어 보겠습니다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490867"/>
      </p:ext>
    </p:extLst>
  </p:cSld>
  <p:clrMapOvr>
    <a:masterClrMapping/>
  </p:clrMapOvr>
</p:sld>
</file>

<file path=ppt/theme/theme1.xml><?xml version="1.0" encoding="utf-8"?>
<a:theme xmlns:a="http://schemas.openxmlformats.org/drawingml/2006/main" name="2011 Template 2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+mn-ea"/>
            <a:ea typeface="+mn-ea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latin typeface="+mn-ea"/>
            <a:ea typeface="+mn-ea"/>
          </a:defRPr>
        </a:defPPr>
      </a:lstStyle>
    </a:tx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20670</TotalTime>
  <Words>309</Words>
  <Application>Microsoft Office PowerPoint</Application>
  <PresentationFormat>화면 슬라이드 쇼(4:3)</PresentationFormat>
  <Paragraphs>40</Paragraphs>
  <Slides>36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Helvetica57-Condensed</vt:lpstr>
      <vt:lpstr>HY울릉도B</vt:lpstr>
      <vt:lpstr>HY헤드라인M</vt:lpstr>
      <vt:lpstr>맑은 고딕</vt:lpstr>
      <vt:lpstr>Arial</vt:lpstr>
      <vt:lpstr>Times New Roman</vt:lpstr>
      <vt:lpstr>Wingdings</vt:lpstr>
      <vt:lpstr>2011 Template 2</vt:lpstr>
      <vt:lpstr>제 4 강 : R 데이터프레임 </vt:lpstr>
      <vt:lpstr>목차 </vt:lpstr>
      <vt:lpstr>4.1 데이터프레임 생성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4.2 외부데이터 읽어 들이기</vt:lpstr>
      <vt:lpstr>PowerPoint 프레젠테이션</vt:lpstr>
      <vt:lpstr>PowerPoint 프레젠테이션</vt:lpstr>
      <vt:lpstr>PowerPoint 프레젠테이션</vt:lpstr>
      <vt:lpstr>PowerPoint 프레젠테이션</vt:lpstr>
      <vt:lpstr>4.3 데이터 프레임 관련 함수들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4.4 데이터프레임 접근</vt:lpstr>
      <vt:lpstr>PowerPoint 프레젠테이션</vt:lpstr>
      <vt:lpstr>PowerPoint 프레젠테이션</vt:lpstr>
      <vt:lpstr>PowerPoint 프레젠테이션</vt:lpstr>
      <vt:lpstr>PowerPoint 프레젠테이션</vt:lpstr>
      <vt:lpstr>데이터 프레임의 변수에 바로 접근하기 위한 방법</vt:lpstr>
      <vt:lpstr>PowerPoint 프레젠테이션</vt:lpstr>
      <vt:lpstr>연습 문제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hyewoo@kakao.com</cp:lastModifiedBy>
  <cp:revision>1238</cp:revision>
  <cp:lastPrinted>2001-07-23T08:42:52Z</cp:lastPrinted>
  <dcterms:created xsi:type="dcterms:W3CDTF">2011-01-13T02:38:11Z</dcterms:created>
  <dcterms:modified xsi:type="dcterms:W3CDTF">2021-09-16T07:29:05Z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