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1"/>
  </p:notesMasterIdLst>
  <p:handoutMasterIdLst>
    <p:handoutMasterId r:id="rId32"/>
  </p:handoutMasterIdLst>
  <p:sldIdLst>
    <p:sldId id="780" r:id="rId2"/>
    <p:sldId id="410" r:id="rId3"/>
    <p:sldId id="385" r:id="rId4"/>
    <p:sldId id="782" r:id="rId5"/>
    <p:sldId id="783" r:id="rId6"/>
    <p:sldId id="784" r:id="rId7"/>
    <p:sldId id="785" r:id="rId8"/>
    <p:sldId id="786" r:id="rId9"/>
    <p:sldId id="340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  <p:sldId id="797" r:id="rId21"/>
    <p:sldId id="798" r:id="rId22"/>
    <p:sldId id="799" r:id="rId23"/>
    <p:sldId id="800" r:id="rId24"/>
    <p:sldId id="801" r:id="rId25"/>
    <p:sldId id="804" r:id="rId26"/>
    <p:sldId id="805" r:id="rId27"/>
    <p:sldId id="781" r:id="rId28"/>
    <p:sldId id="802" r:id="rId29"/>
    <p:sldId id="813" r:id="rId30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2" userDrawn="1">
          <p15:clr>
            <a:srgbClr val="A4A3A4"/>
          </p15:clr>
        </p15:guide>
        <p15:guide id="3" orient="horz" pos="1512" userDrawn="1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연재" initials="이" lastIdx="10" clrIdx="0">
    <p:extLst>
      <p:ext uri="{19B8F6BF-5375-455C-9EA6-DF929625EA0E}">
        <p15:presenceInfo xmlns:p15="http://schemas.microsoft.com/office/powerpoint/2012/main" userId="S::201931030@sangmyung.kr::79ef74e8-f3ad-4750-a74e-a9cf710b4b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BCCFD6"/>
    <a:srgbClr val="BCD6D3"/>
    <a:srgbClr val="333399"/>
    <a:srgbClr val="C0BED4"/>
    <a:srgbClr val="D6E1B1"/>
    <a:srgbClr val="C3D5BD"/>
    <a:srgbClr val="BF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77" autoAdjust="0"/>
    <p:restoredTop sz="95708" autoAdjust="0"/>
  </p:normalViewPr>
  <p:slideViewPr>
    <p:cSldViewPr snapToGrid="0" snapToObjects="1" showGuides="1">
      <p:cViewPr varScale="1">
        <p:scale>
          <a:sx n="86" d="100"/>
          <a:sy n="86" d="100"/>
        </p:scale>
        <p:origin x="811" y="58"/>
      </p:cViewPr>
      <p:guideLst>
        <p:guide orient="horz" pos="624"/>
        <p:guide orient="horz" pos="142"/>
        <p:guide orient="horz" pos="1512"/>
        <p:guide orient="horz" pos="1231"/>
        <p:guide pos="2880"/>
        <p:guide pos="360"/>
      </p:guideLst>
    </p:cSldViewPr>
  </p:slideViewPr>
  <p:outlineViewPr>
    <p:cViewPr>
      <p:scale>
        <a:sx n="25" d="100"/>
        <a:sy n="25" d="100"/>
      </p:scale>
      <p:origin x="0" y="-2145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5" d="100"/>
        <a:sy n="125" d="100"/>
      </p:scale>
      <p:origin x="0" y="-20174"/>
    </p:cViewPr>
  </p:sorterViewPr>
  <p:notesViewPr>
    <p:cSldViewPr snapToGrid="0" snapToObjects="1" showGuides="1">
      <p:cViewPr>
        <p:scale>
          <a:sx n="100" d="100"/>
          <a:sy n="100" d="100"/>
        </p:scale>
        <p:origin x="-3576" y="378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t" anchorCtr="0" compatLnSpc="1">
            <a:prstTxWarp prst="textNoShape">
              <a:avLst/>
            </a:prstTxWarp>
          </a:bodyPr>
          <a:lstStyle>
            <a:lvl1pPr defTabSz="92727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t" anchorCtr="0" compatLnSpc="1">
            <a:prstTxWarp prst="textNoShape">
              <a:avLst/>
            </a:prstTxWarp>
          </a:bodyPr>
          <a:lstStyle>
            <a:lvl1pPr algn="r" defTabSz="92727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8285"/>
            <a:ext cx="2969904" cy="53743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b" anchorCtr="0" compatLnSpc="1">
            <a:prstTxWarp prst="textNoShape">
              <a:avLst/>
            </a:prstTxWarp>
          </a:bodyPr>
          <a:lstStyle>
            <a:lvl1pPr defTabSz="92727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8285"/>
            <a:ext cx="2968313" cy="53743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b" anchorCtr="0" compatLnSpc="1">
            <a:prstTxWarp prst="textNoShape">
              <a:avLst/>
            </a:prstTxWarp>
          </a:bodyPr>
          <a:lstStyle>
            <a:lvl1pPr algn="r" defTabSz="92727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5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t" anchorCtr="0" compatLnSpc="1">
            <a:prstTxWarp prst="textNoShape">
              <a:avLst/>
            </a:prstTxWarp>
          </a:bodyPr>
          <a:lstStyle>
            <a:lvl1pPr defTabSz="92727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t" anchorCtr="0" compatLnSpc="1">
            <a:prstTxWarp prst="textNoShape">
              <a:avLst/>
            </a:prstTxWarp>
          </a:bodyPr>
          <a:lstStyle>
            <a:lvl1pPr algn="r" defTabSz="92727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3347"/>
            <a:ext cx="4929149" cy="447279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8285"/>
            <a:ext cx="2969904" cy="53743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b" anchorCtr="0" compatLnSpc="1">
            <a:prstTxWarp prst="textNoShape">
              <a:avLst/>
            </a:prstTxWarp>
          </a:bodyPr>
          <a:lstStyle>
            <a:lvl1pPr defTabSz="92727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8285"/>
            <a:ext cx="2968313" cy="53743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b" anchorCtr="0" compatLnSpc="1">
            <a:prstTxWarp prst="textNoShape">
              <a:avLst/>
            </a:prstTxWarp>
          </a:bodyPr>
          <a:lstStyle>
            <a:lvl1pPr algn="r" defTabSz="92727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7745" y="658715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R</a:t>
            </a:r>
            <a:r>
              <a:rPr lang="ko-KR" altLang="en-US" b="1" dirty="0">
                <a:latin typeface="+mn-ea"/>
                <a:ea typeface="+mn-ea"/>
              </a:rPr>
              <a:t>로 쉽게 배우는 통계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>
              <a:effectLst>
                <a:outerShdw blurRad="38100" dist="38100" dir="2700000" algn="tl">
                  <a:srgbClr val="C0C0C0"/>
                </a:outerShdw>
              </a:effectLst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1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8 </a:t>
            </a:r>
            <a:r>
              <a:rPr lang="ko-KR" altLang="en-US" dirty="0"/>
              <a:t>강 </a:t>
            </a:r>
            <a:r>
              <a:rPr lang="en-US" altLang="ko-KR" dirty="0"/>
              <a:t>: </a:t>
            </a:r>
            <a:r>
              <a:rPr lang="ko-KR" altLang="en-US" dirty="0" err="1"/>
              <a:t>이산형</a:t>
            </a:r>
            <a:r>
              <a:rPr lang="ko-KR" altLang="en-US" dirty="0"/>
              <a:t> 확률 분포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43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21"/>
          <a:stretch/>
        </p:blipFill>
        <p:spPr>
          <a:xfrm>
            <a:off x="627342" y="1067382"/>
            <a:ext cx="6044440" cy="2361618"/>
          </a:xfrm>
        </p:spPr>
      </p:pic>
      <p:pic>
        <p:nvPicPr>
          <p:cNvPr id="5" name="내용 개체 틀 3" descr="화면 캡처">
            <a:extLst>
              <a:ext uri="{FF2B5EF4-FFF2-40B4-BE49-F238E27FC236}">
                <a16:creationId xmlns:a16="http://schemas.microsoft.com/office/drawing/2014/main" id="{6FD271A7-29A3-824C-B59B-37D5055300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82"/>
          <a:stretch/>
        </p:blipFill>
        <p:spPr>
          <a:xfrm>
            <a:off x="571500" y="3590371"/>
            <a:ext cx="6220189" cy="227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3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이산형</a:t>
            </a:r>
            <a:r>
              <a:rPr lang="ko-KR" altLang="en-US" dirty="0"/>
              <a:t> 확률 분포</a:t>
            </a:r>
            <a:endParaRPr 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22" b="8814"/>
          <a:stretch/>
        </p:blipFill>
        <p:spPr>
          <a:xfrm>
            <a:off x="1220655" y="1674636"/>
            <a:ext cx="4281076" cy="3013554"/>
          </a:xfrm>
          <a:prstGeom prst="rect">
            <a:avLst/>
          </a:prstGeom>
        </p:spPr>
      </p:pic>
      <p:pic>
        <p:nvPicPr>
          <p:cNvPr id="5" name="그림 3" descr="화면 캡처">
            <a:extLst>
              <a:ext uri="{FF2B5EF4-FFF2-40B4-BE49-F238E27FC236}">
                <a16:creationId xmlns:a16="http://schemas.microsoft.com/office/drawing/2014/main" id="{7830F33C-D57C-D24F-98DF-9F5F3F3A0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01" r="-40" b="8814"/>
          <a:stretch/>
        </p:blipFill>
        <p:spPr>
          <a:xfrm>
            <a:off x="5801878" y="1674636"/>
            <a:ext cx="1911192" cy="3274292"/>
          </a:xfrm>
          <a:prstGeom prst="rect">
            <a:avLst/>
          </a:prstGeom>
        </p:spPr>
      </p:pic>
      <p:pic>
        <p:nvPicPr>
          <p:cNvPr id="6" name="그림 3" descr="화면 캡처">
            <a:extLst>
              <a:ext uri="{FF2B5EF4-FFF2-40B4-BE49-F238E27FC236}">
                <a16:creationId xmlns:a16="http://schemas.microsoft.com/office/drawing/2014/main" id="{B69E7A35-F186-0A46-A5DA-E8D9A0319A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3" t="91701" r="26792" b="912"/>
          <a:stretch/>
        </p:blipFill>
        <p:spPr>
          <a:xfrm>
            <a:off x="3152224" y="4948928"/>
            <a:ext cx="2839552" cy="26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8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연속형</a:t>
            </a:r>
            <a:r>
              <a:rPr lang="ko-KR" altLang="en-US" dirty="0"/>
              <a:t> 확률 분포</a:t>
            </a:r>
            <a:endParaRPr lang="en-US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19" y="1510811"/>
            <a:ext cx="4271962" cy="4395853"/>
          </a:xfrm>
        </p:spPr>
      </p:pic>
    </p:spTree>
    <p:extLst>
      <p:ext uri="{BB962C8B-B14F-4D97-AF65-F5344CB8AC3E}">
        <p14:creationId xmlns:p14="http://schemas.microsoft.com/office/powerpoint/2010/main" val="125564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 </a:t>
            </a:r>
            <a:r>
              <a:rPr lang="ko-KR" altLang="en-US" dirty="0" err="1"/>
              <a:t>이항분포</a:t>
            </a:r>
            <a:r>
              <a:rPr lang="en-US" altLang="ko-KR" dirty="0"/>
              <a:t>(</a:t>
            </a:r>
            <a:r>
              <a:rPr lang="en-US" dirty="0"/>
              <a:t>Binomial Distribution)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2685219"/>
          </a:xfrm>
        </p:spPr>
        <p:txBody>
          <a:bodyPr/>
          <a:lstStyle/>
          <a:p>
            <a:r>
              <a:rPr lang="ko-KR" altLang="en-US" dirty="0"/>
              <a:t>베르누이 시행</a:t>
            </a:r>
            <a:r>
              <a:rPr lang="en-US" altLang="ko-KR" dirty="0"/>
              <a:t>(Bernoulli Trial)</a:t>
            </a:r>
          </a:p>
          <a:p>
            <a:pPr lvl="1"/>
            <a:r>
              <a:rPr lang="ko-KR" altLang="en-US" dirty="0"/>
              <a:t>결과로 상반되는 </a:t>
            </a:r>
            <a:r>
              <a:rPr lang="en-US" altLang="ko-KR" dirty="0"/>
              <a:t>2</a:t>
            </a:r>
            <a:r>
              <a:rPr lang="ko-KR" altLang="en-US" dirty="0"/>
              <a:t>가지의 경우가 나타나는 시행</a:t>
            </a:r>
          </a:p>
          <a:p>
            <a:pPr lvl="1"/>
            <a:r>
              <a:rPr lang="ko-KR" altLang="en-US" dirty="0"/>
              <a:t>일반적으로 이 </a:t>
            </a:r>
            <a:r>
              <a:rPr lang="en-US" altLang="ko-KR" dirty="0"/>
              <a:t>2</a:t>
            </a:r>
            <a:r>
              <a:rPr lang="ko-KR" altLang="en-US" dirty="0"/>
              <a:t>가지 결과를 “</a:t>
            </a:r>
            <a:r>
              <a:rPr lang="en-US" altLang="ko-KR" dirty="0"/>
              <a:t>s : success”</a:t>
            </a:r>
            <a:r>
              <a:rPr lang="ko-KR" altLang="en-US" dirty="0"/>
              <a:t>와 “</a:t>
            </a:r>
            <a:r>
              <a:rPr lang="en-US" altLang="ko-KR" dirty="0"/>
              <a:t>f : fail”</a:t>
            </a:r>
            <a:r>
              <a:rPr lang="ko-KR" altLang="en-US" dirty="0"/>
              <a:t>로 표현</a:t>
            </a:r>
          </a:p>
          <a:p>
            <a:pPr lvl="1"/>
            <a:r>
              <a:rPr lang="ko-KR" altLang="en-US" dirty="0"/>
              <a:t>성공확률 </a:t>
            </a:r>
            <a:r>
              <a:rPr lang="en-US" altLang="ko-KR" dirty="0"/>
              <a:t>P(s)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 </a:t>
            </a:r>
            <a:r>
              <a:rPr lang="ko-KR" altLang="en-US" dirty="0" err="1"/>
              <a:t>실패확률</a:t>
            </a:r>
            <a:r>
              <a:rPr lang="ko-KR" altLang="en-US" dirty="0"/>
              <a:t> </a:t>
            </a:r>
            <a:r>
              <a:rPr lang="en-US" altLang="ko-KR" dirty="0"/>
              <a:t>P(f)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endParaRPr lang="en-US" dirty="0"/>
          </a:p>
          <a:p>
            <a:r>
              <a:rPr lang="ko-KR" altLang="en-US" dirty="0"/>
              <a:t>베르누이 시행의 대표적인 예</a:t>
            </a:r>
            <a:endParaRPr lang="en-US" altLang="ko-KR" dirty="0"/>
          </a:p>
          <a:p>
            <a:pPr lvl="1"/>
            <a:r>
              <a:rPr lang="ko-KR" altLang="en-US" dirty="0"/>
              <a:t>특정 품목의 검사결과 합격 여부 </a:t>
            </a:r>
            <a:r>
              <a:rPr lang="en-US" altLang="ko-KR" dirty="0"/>
              <a:t>: (</a:t>
            </a:r>
            <a:r>
              <a:rPr lang="ko-KR" altLang="en-US" dirty="0"/>
              <a:t>합격</a:t>
            </a:r>
            <a:r>
              <a:rPr lang="en-US" altLang="ko-KR" dirty="0"/>
              <a:t>, </a:t>
            </a:r>
            <a:r>
              <a:rPr lang="ko-KR" altLang="en-US" dirty="0"/>
              <a:t> 불합격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동전을 던졌을 때 윗면의 모양 </a:t>
            </a:r>
            <a:r>
              <a:rPr lang="en-US" altLang="ko-KR" dirty="0"/>
              <a:t>: (</a:t>
            </a:r>
            <a:r>
              <a:rPr lang="ko-KR" altLang="en-US" dirty="0"/>
              <a:t>앞면</a:t>
            </a:r>
            <a:r>
              <a:rPr lang="en-US" altLang="ko-KR" dirty="0"/>
              <a:t>, </a:t>
            </a:r>
            <a:r>
              <a:rPr lang="ko-KR" altLang="en-US" dirty="0"/>
              <a:t> 뒷면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새로 태어난 아기의 성별 </a:t>
            </a:r>
            <a:r>
              <a:rPr lang="en-US" altLang="ko-KR" dirty="0"/>
              <a:t>: (</a:t>
            </a:r>
            <a:r>
              <a:rPr lang="ko-KR" altLang="en-US" dirty="0"/>
              <a:t>여자</a:t>
            </a:r>
            <a:r>
              <a:rPr lang="en-US" altLang="ko-KR" dirty="0"/>
              <a:t>,</a:t>
            </a:r>
            <a:r>
              <a:rPr lang="ko-KR" altLang="en-US" dirty="0"/>
              <a:t> 남자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54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894519"/>
          </a:xfrm>
        </p:spPr>
        <p:txBody>
          <a:bodyPr/>
          <a:lstStyle/>
          <a:p>
            <a:r>
              <a:rPr lang="ko-KR" altLang="en-US" dirty="0"/>
              <a:t>이항 분포</a:t>
            </a:r>
            <a:endParaRPr lang="en-US" altLang="ko-KR" dirty="0"/>
          </a:p>
          <a:p>
            <a:pPr lvl="1"/>
            <a:r>
              <a:rPr lang="ko-KR" altLang="en-US" dirty="0"/>
              <a:t>확률변수 </a:t>
            </a:r>
            <a:r>
              <a:rPr lang="en-US" altLang="ko-KR" dirty="0"/>
              <a:t>:</a:t>
            </a:r>
            <a:r>
              <a:rPr lang="ko-KR" altLang="en-US" dirty="0"/>
              <a:t> 베르누이 시행을 </a:t>
            </a:r>
            <a:r>
              <a:rPr lang="en-US" altLang="ko-KR" dirty="0"/>
              <a:t>n</a:t>
            </a:r>
            <a:r>
              <a:rPr lang="ko-KR" altLang="en-US" dirty="0"/>
              <a:t>번 반복적으로 시행할 때</a:t>
            </a:r>
            <a:r>
              <a:rPr lang="en-US" altLang="ko-KR" dirty="0"/>
              <a:t>, </a:t>
            </a:r>
            <a:r>
              <a:rPr lang="ko-KR" altLang="en-US" dirty="0"/>
              <a:t>성공할 횟수</a:t>
            </a:r>
            <a:r>
              <a:rPr lang="en-US" altLang="ko-KR" dirty="0"/>
              <a:t>(</a:t>
            </a:r>
            <a:r>
              <a:rPr lang="ko-KR" altLang="en-US" dirty="0"/>
              <a:t>또는 실패한 횟수</a:t>
            </a:r>
            <a:r>
              <a:rPr lang="en-US" altLang="ko-KR" dirty="0"/>
              <a:t>)</a:t>
            </a:r>
            <a:r>
              <a:rPr lang="ko-KR" altLang="en-US" dirty="0"/>
              <a:t>의 값</a:t>
            </a:r>
          </a:p>
          <a:p>
            <a:pPr lvl="1"/>
            <a:r>
              <a:rPr lang="ko-KR" altLang="en-US" dirty="0"/>
              <a:t>한번 시도에서 성공확률이 </a:t>
            </a:r>
            <a:r>
              <a:rPr lang="en-US" altLang="ko-KR" dirty="0"/>
              <a:t>P</a:t>
            </a:r>
            <a:r>
              <a:rPr lang="ko-KR" altLang="en-US" dirty="0"/>
              <a:t>이고 시도 횟수가 </a:t>
            </a:r>
            <a:r>
              <a:rPr lang="en-US" altLang="ko-KR" dirty="0"/>
              <a:t>n</a:t>
            </a:r>
            <a:r>
              <a:rPr lang="ko-KR" altLang="en-US" dirty="0"/>
              <a:t>번일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"B(n, p)</a:t>
            </a:r>
            <a:r>
              <a:rPr lang="ko-KR" altLang="en-US" dirty="0"/>
              <a:t>의 이항 분포를 따른다</a:t>
            </a:r>
            <a:r>
              <a:rPr lang="en-US" altLang="ko-KR" dirty="0"/>
              <a:t>"</a:t>
            </a:r>
            <a:r>
              <a:rPr lang="ko-KR" altLang="en-US" dirty="0"/>
              <a:t>고 표현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3631A-2275-3D4F-8F60-B61839933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950" t="-6515" r="-3580" b="-9258"/>
          <a:stretch/>
        </p:blipFill>
        <p:spPr>
          <a:xfrm>
            <a:off x="1532143" y="2875823"/>
            <a:ext cx="6079713" cy="2118731"/>
          </a:xfrm>
          <a:prstGeom prst="rect">
            <a:avLst/>
          </a:prstGeo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75647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54" y="1015030"/>
            <a:ext cx="7042489" cy="2516927"/>
          </a:xfrm>
        </p:spPr>
      </p:pic>
    </p:spTree>
    <p:extLst>
      <p:ext uri="{BB962C8B-B14F-4D97-AF65-F5344CB8AC3E}">
        <p14:creationId xmlns:p14="http://schemas.microsoft.com/office/powerpoint/2010/main" val="282616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52"/>
          <a:stretch/>
        </p:blipFill>
        <p:spPr>
          <a:xfrm>
            <a:off x="606401" y="1060402"/>
            <a:ext cx="6084093" cy="1019684"/>
          </a:xfrm>
        </p:spPr>
      </p:pic>
      <p:pic>
        <p:nvPicPr>
          <p:cNvPr id="4" name="내용 개체 틀 5" descr="화면 캡처">
            <a:extLst>
              <a:ext uri="{FF2B5EF4-FFF2-40B4-BE49-F238E27FC236}">
                <a16:creationId xmlns:a16="http://schemas.microsoft.com/office/drawing/2014/main" id="{739D02F9-E4F2-EC4C-8E8C-914DCC50AC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71"/>
          <a:stretch/>
        </p:blipFill>
        <p:spPr>
          <a:xfrm>
            <a:off x="571500" y="2205684"/>
            <a:ext cx="6084093" cy="233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3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2" y="1039461"/>
            <a:ext cx="5936693" cy="1394220"/>
          </a:xfrm>
        </p:spPr>
      </p:pic>
    </p:spTree>
    <p:extLst>
      <p:ext uri="{BB962C8B-B14F-4D97-AF65-F5344CB8AC3E}">
        <p14:creationId xmlns:p14="http://schemas.microsoft.com/office/powerpoint/2010/main" val="3651307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35" y="966169"/>
            <a:ext cx="7311146" cy="2598027"/>
          </a:xfrm>
        </p:spPr>
      </p:pic>
    </p:spTree>
    <p:extLst>
      <p:ext uri="{BB962C8B-B14F-4D97-AF65-F5344CB8AC3E}">
        <p14:creationId xmlns:p14="http://schemas.microsoft.com/office/powerpoint/2010/main" val="356418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50"/>
          <a:stretch/>
        </p:blipFill>
        <p:spPr>
          <a:xfrm>
            <a:off x="571500" y="1011418"/>
            <a:ext cx="6286500" cy="1125214"/>
          </a:xfrm>
        </p:spPr>
      </p:pic>
      <p:pic>
        <p:nvPicPr>
          <p:cNvPr id="5" name="내용 개체 틀 3" descr="화면 캡처">
            <a:extLst>
              <a:ext uri="{FF2B5EF4-FFF2-40B4-BE49-F238E27FC236}">
                <a16:creationId xmlns:a16="http://schemas.microsoft.com/office/drawing/2014/main" id="{D5921DF9-778F-EC40-BCD7-975B69617A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89"/>
          <a:stretch/>
        </p:blipFill>
        <p:spPr>
          <a:xfrm>
            <a:off x="571500" y="2136632"/>
            <a:ext cx="6286500" cy="297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7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2455032"/>
          </a:xfrm>
        </p:spPr>
        <p:txBody>
          <a:bodyPr/>
          <a:lstStyle/>
          <a:p>
            <a:r>
              <a:rPr lang="en-US" altLang="ko-KR" dirty="0"/>
              <a:t>8.1 </a:t>
            </a:r>
            <a:r>
              <a:rPr lang="ko-KR" altLang="en-US" dirty="0"/>
              <a:t>확률과 확률 변수</a:t>
            </a:r>
            <a:endParaRPr lang="en-US" altLang="ko-KR" dirty="0"/>
          </a:p>
          <a:p>
            <a:r>
              <a:rPr lang="en-US" altLang="ko-KR" dirty="0"/>
              <a:t>8.2 </a:t>
            </a:r>
            <a:r>
              <a:rPr lang="ko-KR" altLang="en-US" dirty="0" err="1"/>
              <a:t>이산형</a:t>
            </a:r>
            <a:r>
              <a:rPr lang="ko-KR" altLang="en-US" dirty="0"/>
              <a:t> 확률 분포와 </a:t>
            </a:r>
            <a:r>
              <a:rPr lang="ko-KR" altLang="en-US" dirty="0" err="1"/>
              <a:t>연속형</a:t>
            </a:r>
            <a:r>
              <a:rPr lang="ko-KR" altLang="en-US" dirty="0"/>
              <a:t> 확률 분포</a:t>
            </a:r>
            <a:endParaRPr lang="en-US" altLang="ko-KR" dirty="0"/>
          </a:p>
          <a:p>
            <a:r>
              <a:rPr lang="en-US" altLang="ko-KR" dirty="0"/>
              <a:t>8.3 </a:t>
            </a:r>
            <a:r>
              <a:rPr lang="ko-KR" altLang="en-US" dirty="0" err="1"/>
              <a:t>이항분포</a:t>
            </a:r>
            <a:r>
              <a:rPr lang="en-US" altLang="ko-KR" dirty="0"/>
              <a:t>(Binomial Distribution)</a:t>
            </a:r>
          </a:p>
          <a:p>
            <a:r>
              <a:rPr lang="en-US" altLang="ko-KR" dirty="0"/>
              <a:t>8.4 </a:t>
            </a:r>
            <a:r>
              <a:rPr lang="ko-KR" altLang="en-US" dirty="0" err="1"/>
              <a:t>포아송</a:t>
            </a:r>
            <a:r>
              <a:rPr lang="ko-KR" altLang="en-US" dirty="0"/>
              <a:t> 분포</a:t>
            </a:r>
            <a:r>
              <a:rPr lang="en-US" altLang="ko-KR" dirty="0"/>
              <a:t>(Poisson Distribution)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304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8.4 </a:t>
            </a:r>
            <a:r>
              <a:rPr lang="ko-KR" altLang="en-US" dirty="0" err="1"/>
              <a:t>포아송</a:t>
            </a:r>
            <a:r>
              <a:rPr lang="ko-KR" altLang="en-US" dirty="0"/>
              <a:t> 분포</a:t>
            </a:r>
            <a:r>
              <a:rPr lang="en-US" altLang="ko-KR" dirty="0"/>
              <a:t>(</a:t>
            </a:r>
            <a:r>
              <a:rPr lang="en-US" dirty="0"/>
              <a:t>Poisson Distribution)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790119"/>
          </a:xfrm>
        </p:spPr>
        <p:txBody>
          <a:bodyPr/>
          <a:lstStyle/>
          <a:p>
            <a:r>
              <a:rPr lang="ko-KR" altLang="en-US" dirty="0"/>
              <a:t>일정한 단위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길이</a:t>
            </a:r>
            <a:r>
              <a:rPr lang="en-US" altLang="ko-KR" dirty="0"/>
              <a:t>, </a:t>
            </a:r>
            <a:r>
              <a:rPr lang="ko-KR" altLang="en-US" dirty="0"/>
              <a:t>면적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공간</a:t>
            </a:r>
            <a:r>
              <a:rPr lang="en-US" altLang="ko-KR" dirty="0"/>
              <a:t>) </a:t>
            </a:r>
            <a:r>
              <a:rPr lang="ko-KR" altLang="en-US" dirty="0"/>
              <a:t>내에 발생하는 특정 사건의 발생 횟수를 확률 변수 </a:t>
            </a:r>
            <a:r>
              <a:rPr lang="en-US" altLang="ko-KR" dirty="0"/>
              <a:t>X</a:t>
            </a:r>
            <a:r>
              <a:rPr lang="ko-KR" altLang="en-US" dirty="0"/>
              <a:t>로 나타낼 때의 확률 분포</a:t>
            </a:r>
            <a:endParaRPr lang="en-US" altLang="ko-KR" dirty="0"/>
          </a:p>
          <a:p>
            <a:pPr lvl="1"/>
            <a:r>
              <a:rPr lang="ko-KR" altLang="en-US" dirty="0"/>
              <a:t>특정 </a:t>
            </a:r>
            <a:r>
              <a:rPr lang="ko-KR" altLang="en-US" dirty="0" err="1"/>
              <a:t>시간동안</a:t>
            </a:r>
            <a:r>
              <a:rPr lang="ko-KR" altLang="en-US" dirty="0"/>
              <a:t> 커피숍에 방문하는 손님 수를 확률 변수 </a:t>
            </a:r>
            <a:r>
              <a:rPr lang="en-US" altLang="ko-KR" dirty="0"/>
              <a:t>X</a:t>
            </a:r>
            <a:r>
              <a:rPr lang="ko-KR" altLang="en-US" dirty="0"/>
              <a:t>로 나타낼 때의 분포</a:t>
            </a:r>
            <a:endParaRPr lang="en-US" altLang="ko-KR" dirty="0"/>
          </a:p>
          <a:p>
            <a:r>
              <a:rPr lang="ko-KR" altLang="en-US" dirty="0"/>
              <a:t>확률 변수의 평균 </a:t>
            </a:r>
            <a:r>
              <a:rPr lang="en-US" altLang="ko-KR" dirty="0"/>
              <a:t>λ</a:t>
            </a:r>
            <a:r>
              <a:rPr lang="ko-KR" altLang="en-US" dirty="0"/>
              <a:t>를 기반으로 확률을 구함</a:t>
            </a:r>
            <a:endParaRPr lang="en-US" altLang="ko-KR" dirty="0"/>
          </a:p>
          <a:p>
            <a:r>
              <a:rPr lang="ko-KR" altLang="en-US" dirty="0"/>
              <a:t>확률 변수 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 err="1"/>
              <a:t>poisson</a:t>
            </a:r>
            <a:r>
              <a:rPr lang="en-US" altLang="ko-KR" dirty="0"/>
              <a:t>(λ)</a:t>
            </a:r>
            <a:r>
              <a:rPr lang="ko-KR" altLang="en-US" dirty="0"/>
              <a:t>를 따른다고 표현함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포아송</a:t>
            </a:r>
            <a:r>
              <a:rPr lang="ko-KR" altLang="en-US" dirty="0"/>
              <a:t> 분포 사례</a:t>
            </a:r>
          </a:p>
          <a:p>
            <a:pPr lvl="1"/>
            <a:r>
              <a:rPr lang="ko-KR" altLang="en-US" dirty="0" err="1"/>
              <a:t>단위시간</a:t>
            </a:r>
            <a:r>
              <a:rPr lang="ko-KR" altLang="en-US" dirty="0"/>
              <a:t> 내에 걸려오는 전화 수를 확률 변수 </a:t>
            </a:r>
            <a:r>
              <a:rPr lang="en-US" altLang="ko-KR" dirty="0"/>
              <a:t>X</a:t>
            </a:r>
            <a:r>
              <a:rPr lang="ko-KR" altLang="en-US" dirty="0"/>
              <a:t>로 나타낼 때의 분포</a:t>
            </a:r>
          </a:p>
          <a:p>
            <a:pPr lvl="1"/>
            <a:r>
              <a:rPr lang="ko-KR" altLang="en-US" dirty="0"/>
              <a:t>고속도로에서 특정 </a:t>
            </a:r>
            <a:r>
              <a:rPr lang="ko-KR" altLang="en-US" dirty="0" err="1"/>
              <a:t>시간동안</a:t>
            </a:r>
            <a:r>
              <a:rPr lang="ko-KR" altLang="en-US" dirty="0"/>
              <a:t> 발생되는 교통사고 수를 확률 변수 </a:t>
            </a:r>
            <a:r>
              <a:rPr lang="en-US" altLang="ko-KR" dirty="0"/>
              <a:t>X</a:t>
            </a:r>
            <a:r>
              <a:rPr lang="ko-KR" altLang="en-US" dirty="0"/>
              <a:t>로 나타낼 때의 분포</a:t>
            </a:r>
          </a:p>
          <a:p>
            <a:pPr lvl="1"/>
            <a:r>
              <a:rPr lang="ko-KR" altLang="en-US" dirty="0"/>
              <a:t>책 한 챕터 당 오타 발생 수를 확률 변수 </a:t>
            </a:r>
            <a:r>
              <a:rPr lang="en-US" altLang="ko-KR" dirty="0"/>
              <a:t>X</a:t>
            </a:r>
            <a:r>
              <a:rPr lang="ko-KR" altLang="en-US" dirty="0"/>
              <a:t>로 나타낼 때의 분포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12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54" y="1081342"/>
            <a:ext cx="6921002" cy="2039996"/>
          </a:xfrm>
        </p:spPr>
      </p:pic>
    </p:spTree>
    <p:extLst>
      <p:ext uri="{BB962C8B-B14F-4D97-AF65-F5344CB8AC3E}">
        <p14:creationId xmlns:p14="http://schemas.microsoft.com/office/powerpoint/2010/main" val="2941904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1" y="990600"/>
            <a:ext cx="6291310" cy="1150329"/>
          </a:xfrm>
        </p:spPr>
      </p:pic>
      <p:pic>
        <p:nvPicPr>
          <p:cNvPr id="6" name="그림 4" descr="화면 캡처">
            <a:extLst>
              <a:ext uri="{FF2B5EF4-FFF2-40B4-BE49-F238E27FC236}">
                <a16:creationId xmlns:a16="http://schemas.microsoft.com/office/drawing/2014/main" id="{7EFA1BB4-896E-4D42-8F95-DE887BDC34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198166"/>
            <a:ext cx="6276975" cy="23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2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72" y="1138850"/>
            <a:ext cx="6029370" cy="1223350"/>
          </a:xfrm>
        </p:spPr>
      </p:pic>
    </p:spTree>
    <p:extLst>
      <p:ext uri="{BB962C8B-B14F-4D97-AF65-F5344CB8AC3E}">
        <p14:creationId xmlns:p14="http://schemas.microsoft.com/office/powerpoint/2010/main" val="994125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96" y="990600"/>
            <a:ext cx="6740008" cy="220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5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72"/>
          <a:stretch/>
        </p:blipFill>
        <p:spPr>
          <a:xfrm>
            <a:off x="571500" y="990600"/>
            <a:ext cx="6174018" cy="1371600"/>
          </a:xfrm>
        </p:spPr>
      </p:pic>
      <p:pic>
        <p:nvPicPr>
          <p:cNvPr id="5" name="내용 개체 틀 3" descr="화면 캡처">
            <a:extLst>
              <a:ext uri="{FF2B5EF4-FFF2-40B4-BE49-F238E27FC236}">
                <a16:creationId xmlns:a16="http://schemas.microsoft.com/office/drawing/2014/main" id="{261881BD-EE42-E245-9F3D-7DC3AE96FA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14"/>
          <a:stretch/>
        </p:blipFill>
        <p:spPr>
          <a:xfrm>
            <a:off x="571500" y="2400300"/>
            <a:ext cx="6174018" cy="289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04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990600"/>
            <a:ext cx="6115486" cy="15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37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</p:spTree>
    <p:extLst>
      <p:ext uri="{BB962C8B-B14F-4D97-AF65-F5344CB8AC3E}">
        <p14:creationId xmlns:p14="http://schemas.microsoft.com/office/powerpoint/2010/main" val="1988201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A01C05-F1BE-AD45-917B-A227E73D2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753"/>
          <a:stretch/>
        </p:blipFill>
        <p:spPr>
          <a:xfrm>
            <a:off x="571500" y="764096"/>
            <a:ext cx="6186181" cy="2380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9A6098-46C6-3B43-8B78-DA878DE79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31" b="31775"/>
          <a:stretch/>
        </p:blipFill>
        <p:spPr>
          <a:xfrm>
            <a:off x="571500" y="3249030"/>
            <a:ext cx="6186181" cy="271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49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A01C05-F1BE-AD45-917B-A227E73D2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16" b="14005"/>
          <a:stretch/>
        </p:blipFill>
        <p:spPr>
          <a:xfrm>
            <a:off x="571500" y="764097"/>
            <a:ext cx="6186181" cy="15981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6C75C5-FD37-444A-AB13-F690F116E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58" b="-7437"/>
          <a:stretch/>
        </p:blipFill>
        <p:spPr>
          <a:xfrm>
            <a:off x="571500" y="3429000"/>
            <a:ext cx="6186181" cy="159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4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</a:t>
            </a:r>
            <a:r>
              <a:rPr lang="ko-KR" altLang="en-US" dirty="0"/>
              <a:t>확률과 확률 변수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4801497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  <a:p>
            <a:endParaRPr 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362862"/>
            <a:ext cx="6971057" cy="11827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156F65-A048-A64D-8BBC-F924BDA8F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255736"/>
            <a:ext cx="6971057" cy="117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9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990600"/>
            <a:ext cx="5256927" cy="181371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F8213-46F2-4949-BF49-9074E66C5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" t="2064" r="2291" b="1127"/>
          <a:stretch/>
        </p:blipFill>
        <p:spPr>
          <a:xfrm>
            <a:off x="571500" y="2926993"/>
            <a:ext cx="5597566" cy="3406896"/>
          </a:xfrm>
          <a:prstGeom prst="rect">
            <a:avLst/>
          </a:prstGeo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243924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255846"/>
            <a:ext cx="6982902" cy="1173178"/>
          </a:xfr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59" y="2655973"/>
            <a:ext cx="6799685" cy="25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7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990600"/>
            <a:ext cx="4105202" cy="761111"/>
          </a:xfrm>
        </p:spPr>
      </p:pic>
    </p:spTree>
    <p:extLst>
      <p:ext uri="{BB962C8B-B14F-4D97-AF65-F5344CB8AC3E}">
        <p14:creationId xmlns:p14="http://schemas.microsoft.com/office/powerpoint/2010/main" val="11301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046919"/>
          </a:xfrm>
        </p:spPr>
        <p:txBody>
          <a:bodyPr/>
          <a:lstStyle/>
          <a:p>
            <a:r>
              <a:rPr lang="ko-KR" altLang="en-US" dirty="0"/>
              <a:t>확률 변수</a:t>
            </a:r>
            <a:endParaRPr lang="en-US" altLang="ko-KR" dirty="0"/>
          </a:p>
          <a:p>
            <a:pPr lvl="1"/>
            <a:r>
              <a:rPr lang="ko-KR" altLang="en-US" dirty="0"/>
              <a:t>기대하는 사건들에 대해 숫자를 부여하는 변수로</a:t>
            </a:r>
            <a:r>
              <a:rPr lang="en-US" altLang="ko-KR" dirty="0"/>
              <a:t>,</a:t>
            </a:r>
            <a:r>
              <a:rPr lang="ko-KR" altLang="en-US" dirty="0"/>
              <a:t> 일반적으로 영어 대문자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X)</a:t>
            </a:r>
            <a:r>
              <a:rPr lang="ko-KR" altLang="en-US" dirty="0"/>
              <a:t>로 표시함</a:t>
            </a:r>
            <a:endParaRPr lang="en-US" altLang="ko-KR" dirty="0"/>
          </a:p>
          <a:p>
            <a:r>
              <a:rPr lang="ko-KR" altLang="en-US" dirty="0"/>
              <a:t>확률 변수가 특정 값을 가질 확률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P[X=x] </a:t>
            </a:r>
            <a:r>
              <a:rPr lang="ko-KR" altLang="en-US" dirty="0"/>
              <a:t>또는 </a:t>
            </a:r>
            <a:r>
              <a:rPr lang="en-US" altLang="ko-KR" dirty="0"/>
              <a:t>P[x]</a:t>
            </a:r>
            <a:r>
              <a:rPr lang="ko-KR" altLang="en-US" dirty="0"/>
              <a:t>로 표기</a:t>
            </a:r>
            <a:endParaRPr lang="en-US" dirty="0"/>
          </a:p>
        </p:txBody>
      </p:sp>
      <p:pic>
        <p:nvPicPr>
          <p:cNvPr id="6" name="내용 개체 틀 3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23" y="3121875"/>
            <a:ext cx="6733754" cy="238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3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86"/>
          <a:stretch/>
        </p:blipFill>
        <p:spPr>
          <a:xfrm>
            <a:off x="681037" y="1077026"/>
            <a:ext cx="5189271" cy="619477"/>
          </a:xfrm>
        </p:spPr>
      </p:pic>
      <p:pic>
        <p:nvPicPr>
          <p:cNvPr id="6" name="내용 개체 틀 3" descr="화면 캡처">
            <a:extLst>
              <a:ext uri="{FF2B5EF4-FFF2-40B4-BE49-F238E27FC236}">
                <a16:creationId xmlns:a16="http://schemas.microsoft.com/office/drawing/2014/main" id="{BF16885E-30BA-544D-AEDE-20EF13038B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1"/>
          <a:stretch/>
        </p:blipFill>
        <p:spPr>
          <a:xfrm>
            <a:off x="681037" y="1760407"/>
            <a:ext cx="5088452" cy="46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</a:t>
            </a:r>
            <a:r>
              <a:rPr lang="ko-KR" altLang="en-US" dirty="0" err="1"/>
              <a:t>이산형</a:t>
            </a:r>
            <a:r>
              <a:rPr lang="ko-KR" altLang="en-US" dirty="0"/>
              <a:t> 확률 분포와 </a:t>
            </a:r>
            <a:r>
              <a:rPr lang="ko-KR" altLang="en-US" dirty="0" err="1"/>
              <a:t>연속형</a:t>
            </a:r>
            <a:r>
              <a:rPr lang="ko-KR" altLang="en-US" dirty="0"/>
              <a:t> 확률 분포</a:t>
            </a:r>
            <a:endParaRPr lang="ko-KR" altLang="en-US" b="1" dirty="0">
              <a:effectLst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818320"/>
          </a:xfrm>
        </p:spPr>
        <p:txBody>
          <a:bodyPr/>
          <a:lstStyle/>
          <a:p>
            <a:r>
              <a:rPr lang="ko-KR" altLang="en-US" dirty="0" err="1"/>
              <a:t>이산형</a:t>
            </a:r>
            <a:r>
              <a:rPr lang="ko-KR" altLang="en-US" dirty="0"/>
              <a:t> 확률변수 </a:t>
            </a:r>
            <a:r>
              <a:rPr lang="en-US" altLang="ko-KR" dirty="0"/>
              <a:t>: </a:t>
            </a:r>
            <a:r>
              <a:rPr lang="ko-KR" altLang="en-US" dirty="0"/>
              <a:t>특정 범위에서 변수가 취할 수 있는 값의 개수가 유한한 경우</a:t>
            </a:r>
            <a:endParaRPr lang="en-US" altLang="ko-KR" dirty="0"/>
          </a:p>
          <a:p>
            <a:r>
              <a:rPr lang="ko-KR" altLang="en-US" dirty="0" err="1"/>
              <a:t>연속형</a:t>
            </a:r>
            <a:r>
              <a:rPr lang="ko-KR" altLang="en-US" dirty="0"/>
              <a:t> 확률변수 </a:t>
            </a:r>
            <a:r>
              <a:rPr lang="en-US" altLang="ko-KR" dirty="0"/>
              <a:t>: </a:t>
            </a:r>
            <a:r>
              <a:rPr lang="ko-KR" altLang="en-US" dirty="0"/>
              <a:t>특정 범위에서 변수가 취할 수 있는 값의 개수가 무한한 경우</a:t>
            </a:r>
            <a:endParaRPr 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61" y="2770223"/>
            <a:ext cx="7039278" cy="212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6155"/>
      </p:ext>
    </p:extLst>
  </p:cSld>
  <p:clrMapOvr>
    <a:masterClrMapping/>
  </p:clrMapOvr>
</p:sld>
</file>

<file path=ppt/theme/theme1.xml><?xml version="1.0" encoding="utf-8"?>
<a:theme xmlns:a="http://schemas.openxmlformats.org/drawingml/2006/main" name="2011 Template 2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+mn-ea"/>
            <a:ea typeface="+mn-ea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n-ea"/>
            <a:ea typeface="+mn-ea"/>
          </a:defRPr>
        </a:defPPr>
      </a:lstStyle>
    </a:tx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37075</TotalTime>
  <Words>356</Words>
  <Application>Microsoft Office PowerPoint</Application>
  <PresentationFormat>화면 슬라이드 쇼(4:3)</PresentationFormat>
  <Paragraphs>40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HY울릉도B</vt:lpstr>
      <vt:lpstr>HY헤드라인M</vt:lpstr>
      <vt:lpstr>맑은 고딕</vt:lpstr>
      <vt:lpstr>Arial</vt:lpstr>
      <vt:lpstr>Times New Roman</vt:lpstr>
      <vt:lpstr>Wingdings</vt:lpstr>
      <vt:lpstr>2011 Template 2</vt:lpstr>
      <vt:lpstr>제 8 강 : 이산형 확률 분포</vt:lpstr>
      <vt:lpstr>목차</vt:lpstr>
      <vt:lpstr>8.1 확률과 확률 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8.2 이산형 확률 분포와 연속형 확률 분포</vt:lpstr>
      <vt:lpstr>PowerPoint 프레젠테이션</vt:lpstr>
      <vt:lpstr>이산형 확률 분포</vt:lpstr>
      <vt:lpstr>연속형 확률 분포</vt:lpstr>
      <vt:lpstr>8.3 이항분포(Binomial Distribution)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8.4 포아송 분포(Poisson Distribution)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연습 문제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hyewoo@kakao.com</cp:lastModifiedBy>
  <cp:revision>668</cp:revision>
  <cp:lastPrinted>2019-01-18T01:38:47Z</cp:lastPrinted>
  <dcterms:created xsi:type="dcterms:W3CDTF">2011-01-13T02:38:11Z</dcterms:created>
  <dcterms:modified xsi:type="dcterms:W3CDTF">2021-10-14T08:02:35Z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