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7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7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0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9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0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8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E9E63F1-4104-4535-9A6D-96C1B4D3ACC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ABF3F8-071C-4210-AAB6-22E110B9A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98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ladin.co.kr/shop/wproduct.aspx?ItemId=234656419&amp;ttbkey=ttbelvenwhite1804001&amp;COPYPaper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Elvenwhit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3DA8-1C19-4674-B59C-E52DE849C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81FA25-EC1A-4DBE-8279-5EEB071BB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강의소개 </a:t>
            </a:r>
            <a:r>
              <a:rPr lang="en-US" altLang="ko-KR" dirty="0"/>
              <a:t>/ </a:t>
            </a:r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상명대학교 한종대</a:t>
            </a:r>
          </a:p>
        </p:txBody>
      </p:sp>
    </p:spTree>
    <p:extLst>
      <p:ext uri="{BB962C8B-B14F-4D97-AF65-F5344CB8AC3E}">
        <p14:creationId xmlns:p14="http://schemas.microsoft.com/office/powerpoint/2010/main" val="10870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688F4-6E25-429E-A918-E884F6FB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통계학의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EF371-3CC7-445F-B9AB-44F83D03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자료를 수집하고</a:t>
            </a:r>
            <a:r>
              <a:rPr lang="en-US" altLang="ko-KR" dirty="0"/>
              <a:t>, </a:t>
            </a:r>
            <a:r>
              <a:rPr lang="ko-KR" altLang="en-US" dirty="0"/>
              <a:t>수집된 자료로부터 모집단에 대한 추론을 할 수 있도록 방법론을 제공하기</a:t>
            </a:r>
            <a:endParaRPr lang="en-US" altLang="ko-KR" dirty="0"/>
          </a:p>
          <a:p>
            <a:pPr lvl="1"/>
            <a:r>
              <a:rPr lang="ko-KR" altLang="en-US" dirty="0"/>
              <a:t>이 방법론을 토대로 그럴듯한 일반화를 이끌어 냄 </a:t>
            </a:r>
            <a:r>
              <a:rPr lang="en-US" altLang="ko-KR" dirty="0"/>
              <a:t>(</a:t>
            </a:r>
            <a:r>
              <a:rPr lang="ko-KR" altLang="en-US" dirty="0"/>
              <a:t>서대문구 거주 게이머는 서울의 나머지 지역 거주 게이머보다 </a:t>
            </a:r>
            <a:r>
              <a:rPr lang="ko-KR" altLang="en-US" dirty="0" err="1"/>
              <a:t>티어가</a:t>
            </a:r>
            <a:r>
              <a:rPr lang="ko-KR" altLang="en-US" dirty="0"/>
              <a:t> </a:t>
            </a:r>
            <a:r>
              <a:rPr lang="en-US" altLang="ko-KR" dirty="0"/>
              <a:t>0.9</a:t>
            </a:r>
            <a:r>
              <a:rPr lang="ko-KR" altLang="en-US" dirty="0"/>
              <a:t>등급 높다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일반화에 대한 불확실성을 측정함 </a:t>
            </a:r>
            <a:r>
              <a:rPr lang="en-US" altLang="ko-KR" dirty="0"/>
              <a:t>(</a:t>
            </a:r>
            <a:r>
              <a:rPr lang="ko-KR" altLang="en-US" dirty="0"/>
              <a:t>위 일반화가 </a:t>
            </a:r>
            <a:r>
              <a:rPr lang="en-US" altLang="ko-KR" dirty="0"/>
              <a:t>0.1</a:t>
            </a:r>
            <a:r>
              <a:rPr lang="ko-KR" altLang="en-US" dirty="0"/>
              <a:t>등급 이상 틀릴 가능성은 </a:t>
            </a:r>
            <a:r>
              <a:rPr lang="en-US" altLang="ko-KR" dirty="0"/>
              <a:t>5% </a:t>
            </a:r>
            <a:r>
              <a:rPr lang="ko-KR" altLang="en-US" dirty="0"/>
              <a:t>미만이다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이를 위하여</a:t>
            </a:r>
            <a:r>
              <a:rPr lang="en-US" altLang="ko-KR" dirty="0"/>
              <a:t>, </a:t>
            </a:r>
            <a:r>
              <a:rPr lang="ko-KR" altLang="en-US" dirty="0"/>
              <a:t>표본을 몇 개나 추출할 것인지</a:t>
            </a:r>
            <a:r>
              <a:rPr lang="en-US" altLang="ko-KR" dirty="0"/>
              <a:t>, </a:t>
            </a:r>
            <a:r>
              <a:rPr lang="ko-KR" altLang="en-US" dirty="0"/>
              <a:t>추출 방법은 어떻게 할 것인지를 결정하는 것도 통계학의 범위</a:t>
            </a:r>
          </a:p>
        </p:txBody>
      </p:sp>
    </p:spTree>
    <p:extLst>
      <p:ext uri="{BB962C8B-B14F-4D97-AF65-F5344CB8AC3E}">
        <p14:creationId xmlns:p14="http://schemas.microsoft.com/office/powerpoint/2010/main" val="16094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íê³ ì ëí ì´ë¯¸ì§ ê²ìê²°ê³¼">
            <a:extLst>
              <a:ext uri="{FF2B5EF4-FFF2-40B4-BE49-F238E27FC236}">
                <a16:creationId xmlns:a16="http://schemas.microsoft.com/office/drawing/2014/main" id="{3C11A96B-F2BC-4E0E-8E8E-EAFDC3D1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1" y="86727"/>
            <a:ext cx="9239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50B3E-AEBC-47A0-BE15-137317F7825B}"/>
              </a:ext>
            </a:extLst>
          </p:cNvPr>
          <p:cNvSpPr txBox="1"/>
          <p:nvPr/>
        </p:nvSpPr>
        <p:spPr>
          <a:xfrm>
            <a:off x="6095999" y="5546558"/>
            <a:ext cx="565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머신러닝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인공지능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빅데이터</a:t>
            </a:r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88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FAFF-CB30-4479-BE1A-8C70BF9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? </a:t>
            </a:r>
            <a:r>
              <a:rPr lang="ko-KR" altLang="en-US" dirty="0" err="1"/>
              <a:t>머신러닝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C1BB9-98A7-4D22-969E-0299C5AA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딥러닝이든</a:t>
            </a:r>
            <a:r>
              <a:rPr lang="ko-KR" altLang="en-US" dirty="0"/>
              <a:t> 뭐든 결국 기반은 데이터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인공지능을 구현하기 위해서는 데이터를 수집하고 가공해야 함</a:t>
            </a:r>
            <a:endParaRPr lang="en-US" altLang="ko-KR" dirty="0"/>
          </a:p>
          <a:p>
            <a:r>
              <a:rPr lang="ko-KR" altLang="en-US" dirty="0"/>
              <a:t>데이터를 수집하고 가공하기 위해서는 통계적 분석이 필수</a:t>
            </a:r>
          </a:p>
        </p:txBody>
      </p:sp>
    </p:spTree>
    <p:extLst>
      <p:ext uri="{BB962C8B-B14F-4D97-AF65-F5344CB8AC3E}">
        <p14:creationId xmlns:p14="http://schemas.microsoft.com/office/powerpoint/2010/main" val="1619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FAFF-CB30-4479-BE1A-8C70BF9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C1BB9-98A7-4D22-969E-0299C5AA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4802187" cy="3072064"/>
          </a:xfrm>
        </p:spPr>
        <p:txBody>
          <a:bodyPr/>
          <a:lstStyle/>
          <a:p>
            <a:r>
              <a:rPr lang="ko-KR" altLang="en-US" dirty="0"/>
              <a:t>통계를 이용하여 데이터를 분석하는 기술의 기초를 강의</a:t>
            </a:r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언어에 기반한 실습을 병행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2006F1-F799-4A8B-B4A3-C30BA96F9E13}"/>
              </a:ext>
            </a:extLst>
          </p:cNvPr>
          <p:cNvSpPr/>
          <p:nvPr/>
        </p:nvSpPr>
        <p:spPr>
          <a:xfrm>
            <a:off x="6108032" y="612856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https://www.aladin.co.kr/shop/wproduct.aspx?ItemId=234656419</a:t>
            </a:r>
            <a:endParaRPr lang="ko-KR" altLang="en-US" sz="12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512D77-BD25-438B-B759-B1B8C43F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49824"/>
              </p:ext>
            </p:extLst>
          </p:nvPr>
        </p:nvGraphicFramePr>
        <p:xfrm>
          <a:off x="6914854" y="5061545"/>
          <a:ext cx="4257850" cy="974946"/>
        </p:xfrm>
        <a:graphic>
          <a:graphicData uri="http://schemas.openxmlformats.org/drawingml/2006/table">
            <a:tbl>
              <a:tblPr/>
              <a:tblGrid>
                <a:gridCol w="4257850">
                  <a:extLst>
                    <a:ext uri="{9D8B030D-6E8A-4147-A177-3AD203B41FA5}">
                      <a16:colId xmlns:a16="http://schemas.microsoft.com/office/drawing/2014/main" val="4038084684"/>
                    </a:ext>
                  </a:extLst>
                </a:gridCol>
              </a:tblGrid>
              <a:tr h="97494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b="0" u="none" strike="noStrike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R</a:t>
                      </a:r>
                      <a:r>
                        <a:rPr lang="ko-KR" altLang="en-US" b="0" u="none" strike="noStrike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로 쉽게 통계 배우기</a:t>
                      </a:r>
                      <a:r>
                        <a:rPr lang="ko-KR" altLang="en-US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n-US" altLang="ko-KR" dirty="0">
                          <a:solidFill>
                            <a:srgbClr val="333333"/>
                          </a:solidFill>
                          <a:effectLst/>
                        </a:rPr>
                        <a:t>- </a:t>
                      </a:r>
                      <a:br>
                        <a:rPr lang="en-US" altLang="ko-KR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dirty="0" err="1">
                          <a:solidFill>
                            <a:srgbClr val="333333"/>
                          </a:solidFill>
                          <a:effectLst/>
                        </a:rPr>
                        <a:t>한혁수</a:t>
                      </a:r>
                      <a:r>
                        <a:rPr lang="ko-KR" altLang="en-US" dirty="0">
                          <a:solidFill>
                            <a:srgbClr val="333333"/>
                          </a:solidFill>
                          <a:effectLst/>
                        </a:rPr>
                        <a:t> 지음</a:t>
                      </a:r>
                      <a:r>
                        <a:rPr lang="en-US" altLang="ko-KR" dirty="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rgbClr val="333333"/>
                          </a:solidFill>
                          <a:effectLst/>
                        </a:rPr>
                        <a:t>생능출판사</a:t>
                      </a:r>
                      <a:endParaRPr lang="ko-KR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2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82183"/>
                  </a:ext>
                </a:extLst>
              </a:tr>
            </a:tbl>
          </a:graphicData>
        </a:graphic>
      </p:graphicFrame>
      <p:pic>
        <p:nvPicPr>
          <p:cNvPr id="1033" name="Picture 9">
            <a:extLst>
              <a:ext uri="{FF2B5EF4-FFF2-40B4-BE49-F238E27FC236}">
                <a16:creationId xmlns:a16="http://schemas.microsoft.com/office/drawing/2014/main" id="{B734660E-F392-4005-AA18-7F9E2F9E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22" y="609600"/>
            <a:ext cx="3269315" cy="41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FA98E-E3C7-43B7-A72F-6A8BD39D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1D8E5-32E3-44A6-9681-81658F9C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한종대</a:t>
            </a:r>
            <a:r>
              <a:rPr lang="en-US" altLang="ko-KR" dirty="0"/>
              <a:t> /</a:t>
            </a:r>
            <a:r>
              <a:rPr lang="ko-KR" altLang="en-US" dirty="0"/>
              <a:t>컴퓨터과학과</a:t>
            </a:r>
            <a:endParaRPr lang="en-US" altLang="ko-KR" dirty="0"/>
          </a:p>
          <a:p>
            <a:r>
              <a:rPr lang="en-US" altLang="ko-KR" dirty="0"/>
              <a:t>010-8928-1213</a:t>
            </a:r>
          </a:p>
          <a:p>
            <a:r>
              <a:rPr lang="en-US" altLang="ko-KR" dirty="0">
                <a:hlinkClick r:id="rId2"/>
              </a:rPr>
              <a:t>Elvenwhite@gmail.com</a:t>
            </a:r>
            <a:endParaRPr lang="en-US" altLang="ko-KR" dirty="0"/>
          </a:p>
          <a:p>
            <a:r>
              <a:rPr lang="ko-KR" altLang="en-US" dirty="0"/>
              <a:t>연구실  </a:t>
            </a:r>
            <a:r>
              <a:rPr lang="en-US" altLang="ko-KR" dirty="0"/>
              <a:t>: S325</a:t>
            </a:r>
            <a:r>
              <a:rPr lang="ko-KR" altLang="en-US" dirty="0"/>
              <a:t>호 </a:t>
            </a:r>
            <a:r>
              <a:rPr lang="en-US" altLang="ko-KR" dirty="0"/>
              <a:t>(</a:t>
            </a:r>
            <a:r>
              <a:rPr lang="ko-KR" altLang="en-US" dirty="0"/>
              <a:t>사전에 연락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3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87F6F-CADA-40F9-8997-EA35B2F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수강생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F3AE3-A00E-4A03-86B8-21A24D85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강의자료는 </a:t>
            </a:r>
            <a:r>
              <a:rPr lang="en-US" altLang="ko-KR" dirty="0" err="1"/>
              <a:t>eCampus</a:t>
            </a:r>
            <a:r>
              <a:rPr lang="ko-KR" altLang="en-US" dirty="0"/>
              <a:t>를 통해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수업시수</a:t>
            </a:r>
            <a:r>
              <a:rPr lang="ko-KR" altLang="en-US" dirty="0"/>
              <a:t> </a:t>
            </a:r>
            <a:r>
              <a:rPr lang="en-US" altLang="ko-KR" dirty="0"/>
              <a:t>1/3 </a:t>
            </a:r>
            <a:r>
              <a:rPr lang="ko-KR" altLang="en-US" dirty="0" err="1"/>
              <a:t>결석시</a:t>
            </a:r>
            <a:r>
              <a:rPr lang="en-US" altLang="ko-KR" dirty="0"/>
              <a:t> 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중간고사 이전까지는 온라인으로 강의 사전녹화 후 강의 당일에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수업에 관한 질문은 이메일로 보내는 것이 가장 답변이 빠릅니다</a:t>
            </a:r>
            <a:r>
              <a:rPr lang="en-US" altLang="ko-KR" dirty="0"/>
              <a:t>. (3</a:t>
            </a:r>
            <a:r>
              <a:rPr lang="ko-KR" altLang="en-US" dirty="0"/>
              <a:t>일간 답변 없을 경우 누락 가능성이 있으니 재촉해주세요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0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5E92-0B23-47EF-80E8-909F4345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통계학이란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B16B-4683-4109-8B94-2DB5FBF5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Statistics : </a:t>
            </a:r>
            <a:r>
              <a:rPr lang="ko-KR" altLang="en-US" dirty="0"/>
              <a:t>라틴어 </a:t>
            </a:r>
            <a:r>
              <a:rPr lang="en-US" altLang="ko-KR" dirty="0"/>
              <a:t>status(</a:t>
            </a:r>
            <a:r>
              <a:rPr lang="ko-KR" altLang="en-US" dirty="0"/>
              <a:t>국가</a:t>
            </a:r>
            <a:r>
              <a:rPr lang="en-US" altLang="ko-KR" dirty="0"/>
              <a:t>)</a:t>
            </a:r>
            <a:r>
              <a:rPr lang="ko-KR" altLang="en-US" dirty="0"/>
              <a:t>에서 유래</a:t>
            </a:r>
            <a:endParaRPr lang="en-US" altLang="ko-KR" dirty="0"/>
          </a:p>
          <a:p>
            <a:r>
              <a:rPr lang="ko-KR" altLang="en-US" dirty="0"/>
              <a:t>일반적으로 숫자의 나열과 그래프 등을 통계로 여김</a:t>
            </a:r>
            <a:endParaRPr lang="en-US" altLang="ko-KR" dirty="0"/>
          </a:p>
          <a:p>
            <a:pPr lvl="1"/>
            <a:r>
              <a:rPr lang="ko-KR" altLang="en-US" dirty="0"/>
              <a:t>실업률 통계</a:t>
            </a:r>
            <a:r>
              <a:rPr lang="en-US" altLang="ko-KR" dirty="0"/>
              <a:t>, </a:t>
            </a:r>
            <a:r>
              <a:rPr lang="ko-KR" altLang="en-US" dirty="0"/>
              <a:t>생산량 통계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오늘날의 현대적 통계학은 단순한 데이터의 정리와 표현을 넘어섬</a:t>
            </a:r>
            <a:endParaRPr lang="en-US" altLang="ko-KR" dirty="0"/>
          </a:p>
          <a:p>
            <a:pPr lvl="1"/>
            <a:r>
              <a:rPr lang="ko-KR" altLang="en-US" b="1" dirty="0"/>
              <a:t>주어진 자료를 기초로 하여 보편타당한 이론을 추론해 내는 학문의 한 분야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563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E2B5-5854-45C8-9DB3-3CFEE840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3CCDA-3C6F-402E-A5E2-C813062F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학기동안 두고두고 상용될 용어</a:t>
            </a:r>
            <a:endParaRPr lang="en-US" altLang="ko-KR" dirty="0"/>
          </a:p>
          <a:p>
            <a:r>
              <a:rPr lang="ko-KR" altLang="en-US" dirty="0"/>
              <a:t>통계는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새로운 정보나 지식을 얻기 위해 관련된 자료를 수집하여야 한다</a:t>
            </a:r>
            <a:endParaRPr lang="en-US" altLang="ko-KR" dirty="0"/>
          </a:p>
          <a:p>
            <a:pPr lvl="1"/>
            <a:r>
              <a:rPr lang="ko-KR" altLang="en-US" dirty="0"/>
              <a:t>조건이 거의 같은 상황에서 관측되더라도 관측된 값들 사이에 어느 정도의 변동은 피할 수가 없다</a:t>
            </a:r>
            <a:endParaRPr lang="en-US" altLang="ko-KR" dirty="0"/>
          </a:p>
          <a:p>
            <a:pPr lvl="1"/>
            <a:r>
              <a:rPr lang="ko-KR" altLang="en-US" dirty="0"/>
              <a:t>관련된 자료를 모두 수집한다는 것은 불가능하거나 현실적으로 어렵다</a:t>
            </a:r>
          </a:p>
        </p:txBody>
      </p:sp>
    </p:spTree>
    <p:extLst>
      <p:ext uri="{BB962C8B-B14F-4D97-AF65-F5344CB8AC3E}">
        <p14:creationId xmlns:p14="http://schemas.microsoft.com/office/powerpoint/2010/main" val="61536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B85B2-9A6C-4015-9B2F-00C9015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5A01-3F51-4FB5-9B14-66E2372D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모집단</a:t>
            </a:r>
            <a:r>
              <a:rPr lang="en-US" altLang="ko-KR" dirty="0"/>
              <a:t>Population</a:t>
            </a:r>
          </a:p>
          <a:p>
            <a:pPr lvl="1"/>
            <a:r>
              <a:rPr lang="ko-KR" altLang="en-US" dirty="0"/>
              <a:t>수집 가능한 모든 </a:t>
            </a:r>
            <a:r>
              <a:rPr lang="ko-KR" altLang="en-US" dirty="0" err="1"/>
              <a:t>관측값들의</a:t>
            </a:r>
            <a:r>
              <a:rPr lang="ko-KR" altLang="en-US" dirty="0"/>
              <a:t> 집합 </a:t>
            </a:r>
            <a:r>
              <a:rPr lang="en-US" altLang="ko-KR" dirty="0"/>
              <a:t>: </a:t>
            </a:r>
            <a:r>
              <a:rPr lang="ko-KR" altLang="en-US" dirty="0"/>
              <a:t>전체 한국인</a:t>
            </a:r>
            <a:endParaRPr lang="en-US" altLang="ko-KR" dirty="0"/>
          </a:p>
          <a:p>
            <a:r>
              <a:rPr lang="ko-KR" altLang="en-US" dirty="0"/>
              <a:t>표본</a:t>
            </a:r>
            <a:r>
              <a:rPr lang="en-US" altLang="ko-KR" dirty="0"/>
              <a:t>Sample</a:t>
            </a:r>
          </a:p>
          <a:p>
            <a:pPr lvl="1"/>
            <a:r>
              <a:rPr lang="ko-KR" altLang="en-US" dirty="0"/>
              <a:t>실제로 우리가 수집한</a:t>
            </a:r>
            <a:r>
              <a:rPr lang="en-US" altLang="ko-KR" dirty="0"/>
              <a:t>, </a:t>
            </a:r>
            <a:r>
              <a:rPr lang="ko-KR" altLang="en-US" dirty="0"/>
              <a:t>모집단의 일부분에 해당되는 </a:t>
            </a:r>
            <a:r>
              <a:rPr lang="ko-KR" altLang="en-US" dirty="0" err="1"/>
              <a:t>관측값들의</a:t>
            </a:r>
            <a:r>
              <a:rPr lang="ko-KR" altLang="en-US" dirty="0"/>
              <a:t> 집합 </a:t>
            </a:r>
            <a:r>
              <a:rPr lang="en-US" altLang="ko-KR" dirty="0"/>
              <a:t>: </a:t>
            </a:r>
            <a:r>
              <a:rPr lang="ko-KR" altLang="en-US" dirty="0"/>
              <a:t>한국인 중 </a:t>
            </a:r>
            <a:r>
              <a:rPr lang="en-US" altLang="ko-KR" dirty="0"/>
              <a:t>500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표본단위</a:t>
            </a:r>
            <a:r>
              <a:rPr lang="en-US" altLang="ko-KR" dirty="0"/>
              <a:t>Sampling unit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관측값의</a:t>
            </a:r>
            <a:r>
              <a:rPr lang="ko-KR" altLang="en-US" dirty="0"/>
              <a:t> 측정대상 </a:t>
            </a:r>
            <a:r>
              <a:rPr lang="en-US" altLang="ko-KR" dirty="0"/>
              <a:t>: </a:t>
            </a:r>
            <a:r>
              <a:rPr lang="ko-KR" altLang="en-US" dirty="0"/>
              <a:t>사람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4819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85</TotalTime>
  <Words>339</Words>
  <Application>Microsoft Office PowerPoint</Application>
  <PresentationFormat>와이드스크린</PresentationFormat>
  <Paragraphs>47</Paragraphs>
  <Slides>10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그물</vt:lpstr>
      <vt:lpstr>통계적 분석</vt:lpstr>
      <vt:lpstr>PowerPoint 프레젠테이션</vt:lpstr>
      <vt:lpstr>인공지능? 머신러닝?</vt:lpstr>
      <vt:lpstr>강의소개</vt:lpstr>
      <vt:lpstr>강사소개</vt:lpstr>
      <vt:lpstr>수강생 유의사항</vt:lpstr>
      <vt:lpstr>통계학이란 무엇인가</vt:lpstr>
      <vt:lpstr>모집단과 표본</vt:lpstr>
      <vt:lpstr>모집단과 표본</vt:lpstr>
      <vt:lpstr>통계학의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 분석</dc:title>
  <dc:creator>한종대</dc:creator>
  <cp:lastModifiedBy>hyewoo@kakao.com</cp:lastModifiedBy>
  <cp:revision>8</cp:revision>
  <dcterms:created xsi:type="dcterms:W3CDTF">2019-09-02T23:14:38Z</dcterms:created>
  <dcterms:modified xsi:type="dcterms:W3CDTF">2021-09-02T11:04:23Z</dcterms:modified>
</cp:coreProperties>
</file>