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E17CE-1BC5-46D1-BDBF-473E8416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96730-C2C6-4E1C-947E-57BAA086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7C7CD-1A42-4CAA-A576-CF196173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DF7A9-C03C-4826-A417-A7CDFF2B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D54E-27D0-4C40-8AE6-244BF8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6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2E60-347D-46F4-8776-EEB4C47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D2BB4-2E45-41B0-AC59-8FEFB363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88732-388C-44B3-8EDA-0A2BDE1D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ACB21-FC87-48F9-AEEE-9B59C45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719B7-295C-43B4-9DB9-5AE79A6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9A998-5BBF-4529-9C16-8EB2BF456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7433E-09DD-4343-B6EF-7E0E69859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CA5F9-521E-427E-AD18-C82AC13E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BAE4-8233-49AF-B5BC-30DA28BF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523DC-6641-46E2-B8E1-7473935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C21A4-6BB0-4914-8159-022280E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794C-7962-4D0F-A418-B90F4201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15832-D9E4-4EB9-9599-7317FFE7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D4387-8253-47F5-BA3B-B3BAD7F6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12B71-09AE-46C5-AC45-9BCD62C5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1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AD040-2DAD-49B1-89F2-A112EEA0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8D29B-193C-4904-8671-5FFF71AB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C9FE8-E9BA-40F2-A28C-545D30C5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8D64C-81A6-44F0-A6B8-87AA8EEF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7083A-74EE-44C9-9E75-BBFF0A9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C284-E48E-4816-A10D-B25116EF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FC341-47BB-47BA-998B-9868636F7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96F85-057D-4374-AE50-F7CE15F8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8EAFD-7C58-4AE0-ACF1-07A9E275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99844-52C3-4E06-AE4A-82E80F39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4F875-3B76-4C44-B182-AD991247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1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951D-229A-4CF7-AC5B-1FFF1B9C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A036F-CAE6-4070-891D-872DAF89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8D81C-36B8-4FD0-9767-2BF5F9AB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D402BC-7198-490C-9C13-A3336EFD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1A2BC-4A34-4EFD-BED5-8CBCC3CE6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A0964-EA53-4471-8D9A-C8A9500C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246E97-D9F9-4F29-9D7C-C67488B8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E3173-0AA9-407C-AC75-1654BDC9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B246-CB50-46CC-8FE7-FCAE137F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74F26-7EA0-4425-B99B-1E26CBD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A31B9-4170-40E0-804C-B2E379BC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4B6236-EC83-4002-A864-E2F20042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D496F9-7ED0-4AD2-9B1D-5E745726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A3DBD-B74F-469A-89E0-15F51C12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1701CA-67DC-4F81-9C04-9AA1DB2F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FA7B9-101E-42AD-AC09-C9320043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AE7CF-6E45-4600-A980-65EB2A04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DF8B8-A825-4073-959B-6FD4D27A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FBCCB-E46A-4EE1-9579-07822223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278C2-0A88-4EF1-9F20-3EA890F8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46904-81FA-45D0-BAE1-8192640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8FF8-86F1-4820-9A92-0AD1DE09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09B75-98A7-42DA-AC23-92C301D9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73E0F1-7E76-4827-A6F9-FA8E0DB8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0928B-2A3B-41EF-993A-E8738EBA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1687A-AF12-40AF-BD9B-E18544D0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05BE1-52F6-42C6-8466-7A9F7DDF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74BCB5-2C1C-42EA-85FE-6E8CF7F2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4D6D9-503C-4497-84B1-A70E5D7B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22AE6-4F8A-4300-940C-18FB369C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13E9-9D4E-4F2C-81A4-969BF5278967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CCBA1-4F07-4B02-9EDD-11EF5170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BB412-6262-454D-8824-E492F1F8C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2E84-21BF-415E-AFCC-CC688A312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A6C73-4E83-4889-BEE7-C5EF585C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통계적분석 기말고사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30700-E57D-4830-9A04-FF7E77CB4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분반</a:t>
            </a:r>
          </a:p>
        </p:txBody>
      </p:sp>
    </p:spTree>
    <p:extLst>
      <p:ext uri="{BB962C8B-B14F-4D97-AF65-F5344CB8AC3E}">
        <p14:creationId xmlns:p14="http://schemas.microsoft.com/office/powerpoint/2010/main" val="262507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C557E-2BAE-4446-B434-89B28AC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번 답안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9E8EBE-F616-4CDE-8882-157A7B086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054" y="2135981"/>
            <a:ext cx="2333625" cy="8858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0A5440-6998-4722-86AA-F057DC51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54" y="4483100"/>
            <a:ext cx="2600325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7DDCB-09A5-43A0-94F6-D4D6B1FB4E2B}"/>
              </a:ext>
            </a:extLst>
          </p:cNvPr>
          <p:cNvSpPr txBox="1"/>
          <p:nvPr/>
        </p:nvSpPr>
        <p:spPr>
          <a:xfrm>
            <a:off x="1227076" y="2037369"/>
            <a:ext cx="5907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 </a:t>
            </a:r>
            <a:r>
              <a:rPr lang="ko-KR" altLang="en-US" dirty="0"/>
              <a:t>신뢰구간</a:t>
            </a:r>
            <a:endParaRPr lang="en-US" altLang="ko-KR" dirty="0"/>
          </a:p>
          <a:p>
            <a:r>
              <a:rPr lang="en-US" altLang="ko-KR" dirty="0"/>
              <a:t>95% </a:t>
            </a:r>
            <a:r>
              <a:rPr lang="ko-KR" altLang="en-US" dirty="0"/>
              <a:t>신뢰구간의 </a:t>
            </a:r>
            <a:r>
              <a:rPr lang="en-US" altLang="ko-KR" dirty="0"/>
              <a:t>z </a:t>
            </a:r>
            <a:r>
              <a:rPr lang="ko-KR" altLang="en-US" dirty="0"/>
              <a:t>값은 </a:t>
            </a:r>
            <a:r>
              <a:rPr lang="en-US" altLang="ko-KR" dirty="0"/>
              <a:t>1.96 </a:t>
            </a:r>
            <a:r>
              <a:rPr lang="ko-KR" altLang="en-US" dirty="0"/>
              <a:t>이므로 오른쪽과 같은 식을 사용해서 해결합니다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신뢰구간 </a:t>
            </a:r>
            <a:r>
              <a:rPr lang="en-US" altLang="ko-KR" dirty="0"/>
              <a:t>(12.48505, 12.79495)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99% </a:t>
            </a:r>
            <a:r>
              <a:rPr lang="ko-KR" altLang="en-US" dirty="0"/>
              <a:t>신뢰구간</a:t>
            </a:r>
            <a:endParaRPr lang="en-US" altLang="ko-KR" dirty="0"/>
          </a:p>
          <a:p>
            <a:r>
              <a:rPr lang="en-US" altLang="ko-KR" dirty="0"/>
              <a:t>99%</a:t>
            </a:r>
            <a:r>
              <a:rPr lang="ko-KR" altLang="en-US" dirty="0"/>
              <a:t>신뢰구간의 </a:t>
            </a:r>
            <a:r>
              <a:rPr lang="en-US" altLang="ko-KR" dirty="0"/>
              <a:t>z</a:t>
            </a:r>
            <a:r>
              <a:rPr lang="ko-KR" altLang="en-US" dirty="0"/>
              <a:t> 값은 </a:t>
            </a:r>
            <a:r>
              <a:rPr lang="en-US" altLang="ko-KR" dirty="0"/>
              <a:t>2.58</a:t>
            </a:r>
            <a:r>
              <a:rPr lang="ko-KR" altLang="en-US" dirty="0"/>
              <a:t>이므로 오른쪽과 같은 식을 사용해서 해결합니다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신뢰구간</a:t>
            </a:r>
            <a:r>
              <a:rPr lang="en-US" altLang="ko-KR" dirty="0"/>
              <a:t>(12.43603, 12.84397)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20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D001-7146-427F-81C6-BAEC8AF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C2C8A-6B68-40AE-BBD0-04153F91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표절은 절대 하지 마세요</a:t>
            </a:r>
            <a:r>
              <a:rPr lang="en-US" altLang="ko-KR" dirty="0"/>
              <a:t>. </a:t>
            </a:r>
            <a:r>
              <a:rPr lang="ko-KR" altLang="en-US" dirty="0"/>
              <a:t>차라리 백지가 낫습니다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Rstudio</a:t>
            </a:r>
            <a:r>
              <a:rPr lang="ko-KR" altLang="en-US" dirty="0"/>
              <a:t>를 이용해 진행하세요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문제 다음 페이지가 답안을 작성하는 페이지입니다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스크린샷과 글을 이용하여 적절하게 답안을 작성해 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7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D0F7-90A4-4598-91F3-FD52FAF9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(10)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DAE74-61A4-4BED-902A-E13610CD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한달 전 수행된 여론조사에서</a:t>
            </a:r>
            <a:r>
              <a:rPr lang="en-US" altLang="ko-KR" dirty="0"/>
              <a:t>, 5</a:t>
            </a:r>
            <a:r>
              <a:rPr lang="ko-KR" altLang="en-US" dirty="0"/>
              <a:t>개 기관이 독립적으로 수행한 여론조사의 결과 </a:t>
            </a:r>
            <a:r>
              <a:rPr lang="en-US" altLang="ko-KR" dirty="0"/>
              <a:t>A</a:t>
            </a:r>
            <a:r>
              <a:rPr lang="ko-KR" altLang="en-US" dirty="0"/>
              <a:t>후보의 지지율 평균은 </a:t>
            </a:r>
            <a:r>
              <a:rPr lang="en-US" altLang="ko-KR" dirty="0"/>
              <a:t>35%, B</a:t>
            </a:r>
            <a:r>
              <a:rPr lang="ko-KR" altLang="en-US" dirty="0"/>
              <a:t>후보는 </a:t>
            </a:r>
            <a:r>
              <a:rPr lang="en-US" altLang="ko-KR" dirty="0"/>
              <a:t>32%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최근의 여론조사에서</a:t>
            </a:r>
            <a:r>
              <a:rPr lang="en-US" altLang="ko-KR" dirty="0"/>
              <a:t>, 23</a:t>
            </a:r>
            <a:r>
              <a:rPr lang="ko-KR" altLang="en-US" dirty="0"/>
              <a:t>개 기관이 참여한 여론조사의 결과 </a:t>
            </a:r>
            <a:r>
              <a:rPr lang="en-US" altLang="ko-KR" dirty="0"/>
              <a:t>A</a:t>
            </a:r>
            <a:r>
              <a:rPr lang="ko-KR" altLang="en-US" dirty="0"/>
              <a:t>후보의 지지율은 다음과 같이 조사되었습니다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0.3496471, 0.3566380, 0.3606150, 0.3524460, 0.3406607, 0.3617671, 0.3500017, 0.3438791, 0.3598074 ,0.3473001, 0.3491206, 0.3503051, 0.3458118 ,0.3246013 ,0.3582517 ,0.3521579 ,0.3503339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반면 </a:t>
            </a:r>
            <a:r>
              <a:rPr lang="en-US" altLang="ko-KR" dirty="0"/>
              <a:t>B</a:t>
            </a:r>
            <a:r>
              <a:rPr lang="ko-KR" altLang="en-US" dirty="0"/>
              <a:t>후보의 지지율은 다음과 같이 조사되었습니다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0.3681806, 0.3839362, 0.2932592, 0.3712984, 0.2373846, 0.2977655, 0.3052067, 0.3607055, 0.3259539, 0.2767725, 0.3635808, 0.3079149, 0.3058120, 0.3260970, 0.3422275, 0.3507082, 0.3035642, 0.3426191, 0.3498544, 0.2936048, 0.3380683, 0.3397866, 0.3634952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</a:t>
            </a:r>
            <a:r>
              <a:rPr lang="ko-KR" altLang="en-US" dirty="0"/>
              <a:t>후보는 </a:t>
            </a:r>
            <a:r>
              <a:rPr lang="en-US" altLang="ko-KR" dirty="0"/>
              <a:t>A</a:t>
            </a:r>
            <a:r>
              <a:rPr lang="ko-KR" altLang="en-US" dirty="0"/>
              <a:t>후보는 지지율이 그대로인 반면 자신의 지지율은 상승하고 있다고 주장합니다</a:t>
            </a:r>
            <a:r>
              <a:rPr lang="en-US" altLang="ko-KR" dirty="0"/>
              <a:t>. </a:t>
            </a:r>
            <a:r>
              <a:rPr lang="ko-KR" altLang="en-US" dirty="0"/>
              <a:t>이 주장에 대해 통계적으로 검증해주세요</a:t>
            </a:r>
            <a:r>
              <a:rPr lang="en-US" altLang="ko-KR" dirty="0"/>
              <a:t>. </a:t>
            </a:r>
            <a:r>
              <a:rPr lang="ko-KR" altLang="en-US" dirty="0"/>
              <a:t>유의수준은 </a:t>
            </a:r>
            <a:r>
              <a:rPr lang="en-US" altLang="ko-KR" dirty="0"/>
              <a:t>5%</a:t>
            </a:r>
            <a:r>
              <a:rPr lang="ko-KR" altLang="en-US" dirty="0"/>
              <a:t>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C1ADD-DD85-4B77-95D0-F5DB9636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답안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AAA8138-0BE4-4A5B-8F2F-A08559246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757" y="1619250"/>
            <a:ext cx="4886325" cy="180975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A4EA46-CBED-42AA-88F6-0EA7425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57" y="4050665"/>
            <a:ext cx="5191125" cy="1924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6B403E-94E9-4555-B3A1-FC1EDF451E09}"/>
              </a:ext>
            </a:extLst>
          </p:cNvPr>
          <p:cNvSpPr txBox="1"/>
          <p:nvPr/>
        </p:nvSpPr>
        <p:spPr>
          <a:xfrm>
            <a:off x="650875" y="1381760"/>
            <a:ext cx="48863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모집단의 표준편차를 모르고 </a:t>
            </a:r>
            <a:r>
              <a:rPr lang="en-US" altLang="ko-KR" dirty="0"/>
              <a:t>n=23 &lt;30 </a:t>
            </a:r>
            <a:r>
              <a:rPr lang="ko-KR" altLang="en-US" dirty="0"/>
              <a:t>이기 때문에 정규분포를 </a:t>
            </a:r>
            <a:r>
              <a:rPr lang="ko-KR" altLang="en-US" dirty="0" err="1"/>
              <a:t>따른다고</a:t>
            </a:r>
            <a:r>
              <a:rPr lang="ko-KR" altLang="en-US" dirty="0"/>
              <a:t> 가정할 수 없습니다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</a:t>
            </a:r>
            <a:r>
              <a:rPr lang="ko-KR" altLang="en-US" dirty="0"/>
              <a:t>검정을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H0_A : A</a:t>
            </a:r>
            <a:r>
              <a:rPr lang="ko-KR" altLang="en-US" dirty="0"/>
              <a:t>의 지지율은 그대로이다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H1_A : A</a:t>
            </a:r>
            <a:r>
              <a:rPr lang="ko-KR" altLang="en-US" dirty="0"/>
              <a:t>의 지지율은 증가했다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H0_B : B</a:t>
            </a:r>
            <a:r>
              <a:rPr lang="ko-KR" altLang="en-US" dirty="0"/>
              <a:t>의 지지율은 그대로이다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H1_B: B</a:t>
            </a:r>
            <a:r>
              <a:rPr lang="ko-KR" altLang="en-US" dirty="0"/>
              <a:t>의 지지율은 증가했다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지지율은 </a:t>
            </a:r>
            <a:r>
              <a:rPr lang="en-US" altLang="ko-KR" dirty="0"/>
              <a:t>p-value= 0.4643 &gt;0.05 </a:t>
            </a:r>
            <a:r>
              <a:rPr lang="ko-KR" altLang="en-US" dirty="0"/>
              <a:t>유의수준 </a:t>
            </a:r>
            <a:r>
              <a:rPr lang="en-US" altLang="ko-KR" dirty="0"/>
              <a:t>5%</a:t>
            </a:r>
            <a:r>
              <a:rPr lang="ko-KR" altLang="en-US" dirty="0"/>
              <a:t>에서 </a:t>
            </a:r>
            <a:r>
              <a:rPr lang="ko-KR" altLang="en-US" dirty="0" err="1"/>
              <a:t>귀무가설이</a:t>
            </a:r>
            <a:r>
              <a:rPr lang="ko-KR" altLang="en-US" dirty="0"/>
              <a:t> 기각되지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는 지지율이 그대로이다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의 지지율은 </a:t>
            </a:r>
            <a:r>
              <a:rPr lang="en-US" altLang="ko-KR" dirty="0"/>
              <a:t>p-value =0.1422&gt;0.05</a:t>
            </a:r>
          </a:p>
          <a:p>
            <a:r>
              <a:rPr lang="ko-KR" altLang="en-US" dirty="0"/>
              <a:t>유의수준 </a:t>
            </a:r>
            <a:r>
              <a:rPr lang="en-US" altLang="ko-KR" dirty="0"/>
              <a:t>5%</a:t>
            </a:r>
            <a:r>
              <a:rPr lang="ko-KR" altLang="en-US" dirty="0"/>
              <a:t>에서 </a:t>
            </a:r>
            <a:r>
              <a:rPr lang="ko-KR" altLang="en-US" dirty="0" err="1"/>
              <a:t>귀무가설이</a:t>
            </a:r>
            <a:r>
              <a:rPr lang="ko-KR" altLang="en-US" dirty="0"/>
              <a:t> 기각되지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B</a:t>
            </a:r>
            <a:r>
              <a:rPr lang="ko-KR" altLang="en-US" dirty="0"/>
              <a:t>도 지지율이 그대로다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31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792B-840C-46AB-8CE9-9BFD6E52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A45F4-21BF-4B16-A0AC-71129676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모바일 게임에서</a:t>
            </a:r>
            <a:r>
              <a:rPr lang="en-US" altLang="ko-KR" dirty="0"/>
              <a:t>, </a:t>
            </a:r>
            <a:r>
              <a:rPr lang="ko-KR" altLang="en-US" dirty="0"/>
              <a:t>하루 평균 사용자들에게 제공하는 골드가 </a:t>
            </a:r>
            <a:r>
              <a:rPr lang="en-US" altLang="ko-KR" dirty="0"/>
              <a:t>6000</a:t>
            </a:r>
            <a:r>
              <a:rPr lang="ko-KR" altLang="en-US" dirty="0"/>
              <a:t>골드라고 주장합니다</a:t>
            </a:r>
            <a:r>
              <a:rPr lang="en-US" altLang="ko-KR" dirty="0"/>
              <a:t>. </a:t>
            </a:r>
            <a:r>
              <a:rPr lang="ko-KR" altLang="en-US" dirty="0"/>
              <a:t>당신은 </a:t>
            </a:r>
            <a:r>
              <a:rPr lang="en-US" altLang="ko-KR" dirty="0"/>
              <a:t>16</a:t>
            </a:r>
            <a:r>
              <a:rPr lang="ko-KR" altLang="en-US" dirty="0"/>
              <a:t>일간 </a:t>
            </a:r>
            <a:r>
              <a:rPr lang="ko-KR" altLang="en-US" dirty="0" err="1"/>
              <a:t>수급된</a:t>
            </a:r>
            <a:r>
              <a:rPr lang="ko-KR" altLang="en-US" dirty="0"/>
              <a:t> 골드를 계산해보고</a:t>
            </a:r>
            <a:r>
              <a:rPr lang="en-US" altLang="ko-KR" dirty="0"/>
              <a:t>, </a:t>
            </a:r>
            <a:r>
              <a:rPr lang="ko-KR" altLang="en-US" dirty="0"/>
              <a:t>하루 평균 </a:t>
            </a:r>
            <a:r>
              <a:rPr lang="en-US" altLang="ko-KR" dirty="0"/>
              <a:t>5200</a:t>
            </a:r>
            <a:r>
              <a:rPr lang="ko-KR" altLang="en-US" dirty="0"/>
              <a:t>골드</a:t>
            </a:r>
            <a:r>
              <a:rPr lang="en-US" altLang="ko-KR" dirty="0"/>
              <a:t>(</a:t>
            </a:r>
            <a:r>
              <a:rPr lang="ko-KR" altLang="en-US" dirty="0"/>
              <a:t>표준편차 </a:t>
            </a:r>
            <a:r>
              <a:rPr lang="en-US" altLang="ko-KR" dirty="0"/>
              <a:t>100</a:t>
            </a:r>
            <a:r>
              <a:rPr lang="ko-KR" altLang="en-US" dirty="0"/>
              <a:t>골드</a:t>
            </a:r>
            <a:r>
              <a:rPr lang="en-US" altLang="ko-KR" dirty="0"/>
              <a:t>)</a:t>
            </a:r>
            <a:r>
              <a:rPr lang="ko-KR" altLang="en-US" dirty="0"/>
              <a:t>가 들어왔다는 결론을 내립니다</a:t>
            </a:r>
            <a:r>
              <a:rPr lang="en-US" altLang="ko-KR" dirty="0"/>
              <a:t>. </a:t>
            </a:r>
            <a:r>
              <a:rPr lang="ko-KR" altLang="en-US" dirty="0"/>
              <a:t>게임사는 거짓말을 하고 있을까요</a:t>
            </a:r>
            <a:r>
              <a:rPr lang="en-US" altLang="ko-KR" dirty="0"/>
              <a:t>? </a:t>
            </a:r>
            <a:r>
              <a:rPr lang="ko-KR" altLang="en-US" dirty="0"/>
              <a:t>최선을 다해서 검증해보세요</a:t>
            </a:r>
            <a:r>
              <a:rPr lang="en-US" altLang="ko-KR" dirty="0"/>
              <a:t>. (</a:t>
            </a:r>
            <a:r>
              <a:rPr lang="ko-KR" altLang="en-US" dirty="0"/>
              <a:t>절차와 결과를 모두 적으세요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6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B190-4B31-43E8-972F-80B21E6B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답안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121C6-CBB0-46DC-977D-F7D8139D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6" y="1253331"/>
            <a:ext cx="395393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H0 : </a:t>
            </a:r>
            <a:r>
              <a:rPr lang="ko-KR" altLang="en-US" dirty="0"/>
              <a:t>하루 평균 제공하는 골드가 </a:t>
            </a:r>
            <a:r>
              <a:rPr lang="en-US" altLang="ko-KR" dirty="0"/>
              <a:t>6000</a:t>
            </a:r>
            <a:r>
              <a:rPr lang="ko-KR" altLang="en-US" dirty="0"/>
              <a:t>골드입니다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H1 : </a:t>
            </a:r>
            <a:r>
              <a:rPr lang="ko-KR" altLang="en-US" dirty="0"/>
              <a:t>하루 평균 제공하는 골드가 </a:t>
            </a:r>
            <a:r>
              <a:rPr lang="en-US" altLang="ko-KR" dirty="0"/>
              <a:t>5200 </a:t>
            </a:r>
            <a:r>
              <a:rPr lang="ko-KR" altLang="en-US" dirty="0"/>
              <a:t>골드입니다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모집단의 표준편차가 주어지지 않았고</a:t>
            </a:r>
            <a:r>
              <a:rPr lang="en-US" altLang="ko-KR" dirty="0"/>
              <a:t>, n =16&lt;30 </a:t>
            </a:r>
            <a:r>
              <a:rPr lang="ko-KR" altLang="en-US" dirty="0"/>
              <a:t>이므로 </a:t>
            </a:r>
            <a:r>
              <a:rPr lang="en-US" altLang="ko-KR" dirty="0"/>
              <a:t>t-</a:t>
            </a:r>
            <a:r>
              <a:rPr lang="ko-KR" altLang="en-US" dirty="0"/>
              <a:t>검정을 사용해야 합니다</a:t>
            </a:r>
            <a:r>
              <a:rPr lang="en-US" altLang="ko-KR" dirty="0"/>
              <a:t>. </a:t>
            </a:r>
            <a:r>
              <a:rPr lang="ko-KR" altLang="en-US" dirty="0"/>
              <a:t>데이터가 주어지지 않았기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T-value = (5200-6000)/(100/sqrt(16) = -32</a:t>
            </a:r>
          </a:p>
          <a:p>
            <a:r>
              <a:rPr lang="en-US" altLang="ko-KR" dirty="0"/>
              <a:t>P-value</a:t>
            </a:r>
            <a:r>
              <a:rPr lang="ko-KR" altLang="en-US" dirty="0"/>
              <a:t> 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0.6258&gt;0.05</a:t>
            </a:r>
            <a:r>
              <a:rPr lang="ko-KR" altLang="en-US" dirty="0"/>
              <a:t> 이기 때문에 </a:t>
            </a:r>
            <a:r>
              <a:rPr lang="ko-KR" altLang="en-US" dirty="0" err="1"/>
              <a:t>귀무가설을</a:t>
            </a:r>
            <a:r>
              <a:rPr lang="ko-KR" altLang="en-US" dirty="0"/>
              <a:t> 강력하게 선호합니다</a:t>
            </a:r>
            <a:r>
              <a:rPr lang="en-US" altLang="ko-KR" dirty="0"/>
              <a:t>. </a:t>
            </a:r>
            <a:r>
              <a:rPr lang="ko-KR" altLang="en-US" dirty="0"/>
              <a:t>따라서 하루 평균 제공하는 골드가 </a:t>
            </a:r>
            <a:r>
              <a:rPr lang="en-US" altLang="ko-KR" dirty="0"/>
              <a:t>6000</a:t>
            </a:r>
            <a:r>
              <a:rPr lang="ko-KR" altLang="en-US" dirty="0"/>
              <a:t>골드입니다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D30E9-DD57-4B12-B8C3-1C306424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33" y="1200150"/>
            <a:ext cx="5105400" cy="98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0EE6F9-CDE6-4F1F-A9F6-931650D4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14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8403-2511-42D6-8810-265EFA74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46B56-D37F-4F11-B13D-DFC21521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데이터에 대해서</a:t>
            </a:r>
            <a:r>
              <a:rPr lang="en-US" altLang="ko-KR" dirty="0"/>
              <a:t>, t-test</a:t>
            </a:r>
            <a:r>
              <a:rPr lang="ko-KR" altLang="en-US" dirty="0"/>
              <a:t>가 </a:t>
            </a:r>
            <a:r>
              <a:rPr lang="en-US" altLang="ko-KR" dirty="0"/>
              <a:t>z-test</a:t>
            </a:r>
            <a:r>
              <a:rPr lang="ko-KR" altLang="en-US" dirty="0"/>
              <a:t>에 비해 덜 유용하다고 여겨지는 이유를 설명하세요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5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04531-21BA-4AE1-8631-9F3545E9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 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558CE-4790-4882-BDCA-FA732C2F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T.test</a:t>
            </a:r>
            <a:r>
              <a:rPr lang="ko-KR" altLang="en-US" dirty="0"/>
              <a:t>는 정규분포를 따르지 않고 </a:t>
            </a:r>
            <a:r>
              <a:rPr lang="en-US" altLang="ko-KR" dirty="0"/>
              <a:t>t</a:t>
            </a:r>
            <a:r>
              <a:rPr lang="ko-KR" altLang="en-US" dirty="0"/>
              <a:t>분포를 따를 때 사용하는 검정 방법입니다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Z.test</a:t>
            </a:r>
            <a:r>
              <a:rPr lang="en-US" altLang="ko-KR" dirty="0"/>
              <a:t>.</a:t>
            </a:r>
            <a:r>
              <a:rPr lang="ko-KR" altLang="en-US" dirty="0"/>
              <a:t>는 정규분포에 가까이 간다는 가정하에 사용하는 검정 방법입니다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T.test</a:t>
            </a:r>
            <a:r>
              <a:rPr lang="ko-KR" altLang="en-US" dirty="0"/>
              <a:t>는 </a:t>
            </a:r>
            <a:r>
              <a:rPr lang="en-US" altLang="ko-KR" dirty="0"/>
              <a:t>n&lt;30 </a:t>
            </a:r>
            <a:r>
              <a:rPr lang="ko-KR" altLang="en-US" dirty="0"/>
              <a:t>이하일 때만 사용할 수 있으며 </a:t>
            </a:r>
            <a:r>
              <a:rPr lang="en-US" altLang="ko-KR" dirty="0"/>
              <a:t>t </a:t>
            </a:r>
            <a:r>
              <a:rPr lang="ko-KR" altLang="en-US" dirty="0"/>
              <a:t>분포는 정규분포보다 신뢰도가 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45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1F9D-F4EF-47C2-9179-C5FC290C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문제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782D4-7E66-4D77-92BE-7D35DB8A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자동차의 연비는 평균 </a:t>
            </a:r>
            <a:r>
              <a:rPr lang="en-US" altLang="ko-KR" dirty="0"/>
              <a:t>12.5(km/l), </a:t>
            </a:r>
            <a:r>
              <a:rPr lang="ko-KR" altLang="en-US" dirty="0"/>
              <a:t>표준편차 </a:t>
            </a:r>
            <a:r>
              <a:rPr lang="en-US" altLang="ko-KR" dirty="0"/>
              <a:t>0.5(km/l)</a:t>
            </a:r>
            <a:r>
              <a:rPr lang="ko-KR" altLang="en-US" dirty="0"/>
              <a:t>로 알려져 있는데</a:t>
            </a:r>
            <a:r>
              <a:rPr lang="en-US" altLang="ko-KR" dirty="0"/>
              <a:t>, </a:t>
            </a:r>
            <a:r>
              <a:rPr lang="ko-KR" altLang="en-US" dirty="0"/>
              <a:t>새로 개발된 엔진을 장착한 </a:t>
            </a:r>
            <a:r>
              <a:rPr lang="en-US" altLang="ko-KR" dirty="0"/>
              <a:t>40</a:t>
            </a:r>
            <a:r>
              <a:rPr lang="ko-KR" altLang="en-US" dirty="0"/>
              <a:t>대의 자동차 연비를 측정한 결과 표본평균이 </a:t>
            </a:r>
            <a:r>
              <a:rPr lang="en-US" altLang="ko-KR" dirty="0"/>
              <a:t>12.64(km/l)</a:t>
            </a:r>
            <a:r>
              <a:rPr lang="ko-KR" altLang="en-US" dirty="0"/>
              <a:t>로 나왔습니다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 엔진에 의해 변화한 연비의 신뢰구간을 </a:t>
            </a:r>
            <a:r>
              <a:rPr lang="en-US" altLang="ko-KR" dirty="0"/>
              <a:t>95% </a:t>
            </a:r>
            <a:r>
              <a:rPr lang="ko-KR" altLang="en-US" dirty="0"/>
              <a:t>신뢰수준</a:t>
            </a:r>
            <a:r>
              <a:rPr lang="en-US" altLang="ko-KR" dirty="0"/>
              <a:t>, 99%</a:t>
            </a:r>
            <a:r>
              <a:rPr lang="ko-KR" altLang="en-US" dirty="0"/>
              <a:t>신뢰수준에서 각각 구해보세요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9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606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통계적분석 기말고사 </vt:lpstr>
      <vt:lpstr>과제 주의사항</vt:lpstr>
      <vt:lpstr>1번 문제(10) </vt:lpstr>
      <vt:lpstr>1번 답안</vt:lpstr>
      <vt:lpstr>2번 문제(5)</vt:lpstr>
      <vt:lpstr>2번 답안 </vt:lpstr>
      <vt:lpstr>3번 문제(5)</vt:lpstr>
      <vt:lpstr>3번 답안</vt:lpstr>
      <vt:lpstr>4번 문제(5)</vt:lpstr>
      <vt:lpstr>4번 답안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통계적분석 기말고사</dc:title>
  <dc:creator>Jongdae Han</dc:creator>
  <cp:lastModifiedBy>hyewoo@kakao.com</cp:lastModifiedBy>
  <cp:revision>7</cp:revision>
  <dcterms:created xsi:type="dcterms:W3CDTF">2021-12-15T16:45:16Z</dcterms:created>
  <dcterms:modified xsi:type="dcterms:W3CDTF">2021-12-16T07:49:15Z</dcterms:modified>
</cp:coreProperties>
</file>