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1399" r:id="rId3"/>
    <p:sldId id="1439" r:id="rId4"/>
    <p:sldId id="1355" r:id="rId5"/>
    <p:sldId id="1401" r:id="rId6"/>
    <p:sldId id="1402" r:id="rId7"/>
    <p:sldId id="1403" r:id="rId8"/>
    <p:sldId id="1400" r:id="rId9"/>
    <p:sldId id="1405" r:id="rId10"/>
    <p:sldId id="1441" r:id="rId11"/>
    <p:sldId id="1406" r:id="rId12"/>
    <p:sldId id="1407" r:id="rId13"/>
    <p:sldId id="1442" r:id="rId14"/>
    <p:sldId id="1448" r:id="rId15"/>
    <p:sldId id="1443" r:id="rId16"/>
    <p:sldId id="1444" r:id="rId17"/>
    <p:sldId id="1447" r:id="rId18"/>
    <p:sldId id="1445" r:id="rId19"/>
    <p:sldId id="1446" r:id="rId20"/>
    <p:sldId id="1449" r:id="rId21"/>
    <p:sldId id="1450" r:id="rId22"/>
    <p:sldId id="1451" r:id="rId23"/>
    <p:sldId id="1452" r:id="rId24"/>
    <p:sldId id="1453" r:id="rId25"/>
    <p:sldId id="1454" r:id="rId26"/>
  </p:sldIdLst>
  <p:sldSz cx="12192000" cy="6858000"/>
  <p:notesSz cx="7099300" cy="10234613"/>
  <p:embeddedFontLs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166" autoAdjust="0"/>
  </p:normalViewPr>
  <p:slideViewPr>
    <p:cSldViewPr snapToGrid="0">
      <p:cViewPr varScale="1">
        <p:scale>
          <a:sx n="114" d="100"/>
          <a:sy n="114" d="100"/>
        </p:scale>
        <p:origin x="58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4월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4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0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1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79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07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86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9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9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DE46A0E-6EEA-403E-91DA-A92AE97CEF8C}"/>
              </a:ext>
            </a:extLst>
          </p:cNvPr>
          <p:cNvSpPr/>
          <p:nvPr userDrawn="1"/>
        </p:nvSpPr>
        <p:spPr>
          <a:xfrm>
            <a:off x="521207" y="1304649"/>
            <a:ext cx="11127319" cy="47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CEA9A-5DB7-4060-AF60-B11BC4B2A79B}"/>
              </a:ext>
            </a:extLst>
          </p:cNvPr>
          <p:cNvSpPr/>
          <p:nvPr userDrawn="1"/>
        </p:nvSpPr>
        <p:spPr>
          <a:xfrm>
            <a:off x="423949" y="1368639"/>
            <a:ext cx="11305310" cy="4771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554480"/>
            <a:ext cx="8404479" cy="3858768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4월 3일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 fontScale="90000"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11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r>
              <a:rPr lang="en-US" altLang="ko-KR" sz="4800" b="1" dirty="0">
                <a:solidFill>
                  <a:schemeClr val="bg1"/>
                </a:solidFill>
              </a:rPr>
              <a:t> </a:t>
            </a:r>
            <a:br>
              <a:rPr lang="en-US" altLang="ko-KR" sz="4800" b="1" dirty="0">
                <a:solidFill>
                  <a:schemeClr val="bg1"/>
                </a:solidFill>
              </a:rPr>
            </a:br>
            <a:r>
              <a:rPr lang="ko-KR" altLang="en-US" sz="48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800" b="1" dirty="0">
                <a:solidFill>
                  <a:schemeClr val="bg1"/>
                </a:solidFill>
              </a:rPr>
              <a:t> 활용하기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61F98-C5B6-4ADF-A994-E222ABF1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세기 </a:t>
            </a:r>
            <a:r>
              <a:rPr lang="en-US" altLang="ko-KR" dirty="0"/>
              <a:t>: n</a:t>
            </a:r>
            <a:r>
              <a:rPr lang="ko-KR" altLang="en-US" dirty="0"/>
              <a:t>씩 증가하기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D469B-9901-4C9A-83CB-D36664CA3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8AE5790-171D-437F-8013-C144027B8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 bwMode="auto">
          <a:xfrm>
            <a:off x="795148" y="1659870"/>
            <a:ext cx="4859503" cy="29013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A7CD3-B0F6-494B-8CFE-FB202E4B6C31}"/>
              </a:ext>
            </a:extLst>
          </p:cNvPr>
          <p:cNvSpPr txBox="1"/>
          <p:nvPr/>
        </p:nvSpPr>
        <p:spPr>
          <a:xfrm>
            <a:off x="6096000" y="1630789"/>
            <a:ext cx="4514377" cy="326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옆에 </a:t>
            </a:r>
            <a:r>
              <a:rPr lang="ko-KR" altLang="en-US" sz="2000">
                <a:solidFill>
                  <a:srgbClr val="C00000"/>
                </a:solidFill>
                <a:latin typeface="+mj-ea"/>
                <a:ea typeface="+mj-ea"/>
              </a:rPr>
              <a:t>주어진 소스코드를 실행하면 </a:t>
            </a:r>
            <a:b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부터 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10</a:t>
            </a: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까지 출력한다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10</a:t>
            </a: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에서 시작하여 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100</a:t>
            </a: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까지 출력하도록 </a:t>
            </a:r>
            <a:endParaRPr lang="en-US" altLang="ko-KR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수정해보자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10, 20, 30, … , 100 </a:t>
            </a:r>
            <a:endParaRPr lang="ko-KR" altLang="en-US" sz="2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470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96861-2683-4072-9D1E-7F586CF9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숫자세기 </a:t>
            </a:r>
            <a:r>
              <a:rPr lang="en-US" altLang="ko-KR" dirty="0"/>
              <a:t>: 10, 20, 30, … , 100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DD108-68E6-490A-822E-05053F7F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4B0CC9-AA5A-4216-920D-7E35807E1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 bwMode="auto">
          <a:xfrm>
            <a:off x="581013" y="1542869"/>
            <a:ext cx="4526513" cy="27025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676BAE2E-B248-4E34-973B-D595BB16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32" y="1542869"/>
            <a:ext cx="4310117" cy="27025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314A7D-4426-4868-997B-A7DB2501522E}"/>
              </a:ext>
            </a:extLst>
          </p:cNvPr>
          <p:cNvSpPr txBox="1"/>
          <p:nvPr/>
        </p:nvSpPr>
        <p:spPr>
          <a:xfrm>
            <a:off x="9879061" y="1585219"/>
            <a:ext cx="181330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070C0"/>
                </a:solidFill>
                <a:latin typeface="+mj-ea"/>
                <a:ea typeface="+mj-ea"/>
              </a:rPr>
              <a:t>시작값</a:t>
            </a:r>
            <a:r>
              <a:rPr lang="ko-KR" altLang="en-US" sz="20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: 10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070C0"/>
                </a:solidFill>
                <a:latin typeface="+mj-ea"/>
                <a:ea typeface="+mj-ea"/>
              </a:rPr>
              <a:t>종료값</a:t>
            </a:r>
            <a:r>
              <a:rPr lang="ko-KR" altLang="en-US" sz="20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: 100 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0070C0"/>
                </a:solidFill>
                <a:latin typeface="+mj-ea"/>
                <a:ea typeface="+mj-ea"/>
              </a:rPr>
              <a:t>증가값</a:t>
            </a:r>
            <a:r>
              <a:rPr lang="ko-KR" altLang="en-US" sz="20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: 10 </a:t>
            </a:r>
            <a:endParaRPr lang="ko-KR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8300802-8C9C-4178-A37E-C76C2D0F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2" y="4459624"/>
            <a:ext cx="4335777" cy="131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6977B0-00BF-402A-BDF9-C79CC774FCA7}"/>
              </a:ext>
            </a:extLst>
          </p:cNvPr>
          <p:cNvSpPr/>
          <p:nvPr/>
        </p:nvSpPr>
        <p:spPr>
          <a:xfrm>
            <a:off x="5861063" y="1682590"/>
            <a:ext cx="1203766" cy="429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F682CD-2982-472F-A9C5-94B59167F7B8}"/>
              </a:ext>
            </a:extLst>
          </p:cNvPr>
          <p:cNvSpPr/>
          <p:nvPr/>
        </p:nvSpPr>
        <p:spPr>
          <a:xfrm>
            <a:off x="6350919" y="3214380"/>
            <a:ext cx="1367051" cy="429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29CEF9-452B-4EF6-A2B7-F4856818A520}"/>
              </a:ext>
            </a:extLst>
          </p:cNvPr>
          <p:cNvSpPr/>
          <p:nvPr/>
        </p:nvSpPr>
        <p:spPr>
          <a:xfrm>
            <a:off x="6851661" y="2198114"/>
            <a:ext cx="1520265" cy="429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F6AD-C77E-4DFF-9A83-CB3E3D5A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숫자세기 </a:t>
            </a:r>
            <a:r>
              <a:rPr lang="en-US" altLang="ko-KR" dirty="0"/>
              <a:t>: 100, 105, 110, … , 150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F205C-6B8A-47B4-8FB8-59154BA9A9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02676" cy="3977640"/>
          </a:xfrm>
        </p:spPr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에서 시작하여 </a:t>
            </a:r>
            <a:r>
              <a:rPr lang="en-US" altLang="ko-KR" dirty="0"/>
              <a:t>5</a:t>
            </a:r>
            <a:r>
              <a:rPr lang="ko-KR" altLang="en-US" dirty="0"/>
              <a:t>씩 증가하여 </a:t>
            </a:r>
            <a:r>
              <a:rPr lang="en-US" altLang="ko-KR" dirty="0"/>
              <a:t>150</a:t>
            </a:r>
            <a:r>
              <a:rPr lang="ko-KR" altLang="en-US" dirty="0"/>
              <a:t>까지 출력되도록 수정해보자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5252E-B748-4C88-B567-A9EE5123B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CF306411-2FEF-447A-8505-15E82D780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59" y="2320531"/>
            <a:ext cx="5094705" cy="28984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7154CD6-6716-48C9-ACB9-184E2438A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19" y="2320531"/>
            <a:ext cx="4851865" cy="157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7BF9E-A492-4495-8C2A-BBDFC7765CDA}"/>
              </a:ext>
            </a:extLst>
          </p:cNvPr>
          <p:cNvSpPr/>
          <p:nvPr/>
        </p:nvSpPr>
        <p:spPr>
          <a:xfrm>
            <a:off x="1702720" y="2418136"/>
            <a:ext cx="1520264" cy="429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A04468-138E-4A72-B5DF-44E93805EE49}"/>
              </a:ext>
            </a:extLst>
          </p:cNvPr>
          <p:cNvSpPr/>
          <p:nvPr/>
        </p:nvSpPr>
        <p:spPr>
          <a:xfrm>
            <a:off x="2235460" y="4043702"/>
            <a:ext cx="1389483" cy="429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E448CD-A0EF-40FB-A0DB-9C017427F6F1}"/>
              </a:ext>
            </a:extLst>
          </p:cNvPr>
          <p:cNvSpPr/>
          <p:nvPr/>
        </p:nvSpPr>
        <p:spPr>
          <a:xfrm>
            <a:off x="2821266" y="2967891"/>
            <a:ext cx="1620106" cy="42923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70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88391-9AA4-42B7-9B22-0C064D36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25946-F1F4-4E4C-9A86-8759193AC2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1869D-BA51-4CC0-BE51-E7EA117B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14AA03-7A43-4B44-A060-430069B6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81" y="1333670"/>
            <a:ext cx="10670166" cy="1664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01A6D5-E393-4B91-A3B4-616518BF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98" y="3243601"/>
            <a:ext cx="7037179" cy="27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88391-9AA4-42B7-9B22-0C064D36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25946-F1F4-4E4C-9A86-8759193AC2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1869D-BA51-4CC0-BE51-E7EA117B6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86967C-AD3D-4E12-B960-6492B3AB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9" y="1321308"/>
            <a:ext cx="11009621" cy="1704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69CD2-D6D4-4378-8F6D-BA7D3AF6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91" y="3069053"/>
            <a:ext cx="3361424" cy="30903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02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9390-6755-4BF0-919A-FDC93CA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37A4B-009D-438E-B10B-63232CCC78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무한 루프</a:t>
            </a:r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문의 조건식이 항상 참인 경우를 상상해 보면</a:t>
            </a:r>
            <a:r>
              <a:rPr lang="en-US" altLang="ko-KR" dirty="0"/>
              <a:t>, </a:t>
            </a:r>
            <a:r>
              <a:rPr lang="ko-KR" altLang="en-US" dirty="0"/>
              <a:t>반복문은 끝나지 않는다</a:t>
            </a:r>
            <a:r>
              <a:rPr lang="en-US" altLang="ko-KR" dirty="0"/>
              <a:t>. </a:t>
            </a:r>
            <a:r>
              <a:rPr lang="ko-KR" altLang="en-US" dirty="0"/>
              <a:t>이런 경우를 무한 루프라고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B0A8F-FEE2-40B8-B1F0-A45E6B93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EADA1-B297-49CE-9148-9EBF75C1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77" y="3168071"/>
            <a:ext cx="6857235" cy="2711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384633-66B3-429D-8A99-198E5E5F864F}"/>
              </a:ext>
            </a:extLst>
          </p:cNvPr>
          <p:cNvSpPr/>
          <p:nvPr/>
        </p:nvSpPr>
        <p:spPr>
          <a:xfrm>
            <a:off x="2700776" y="4935458"/>
            <a:ext cx="2539218" cy="32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42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9390-6755-4BF0-919A-FDC93CA6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37A4B-009D-438E-B10B-63232CCC78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무한 루프</a:t>
            </a:r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문의 조건식이 항상 참인 경우를 상상해 보면</a:t>
            </a:r>
            <a:r>
              <a:rPr lang="en-US" altLang="ko-KR" dirty="0"/>
              <a:t>, </a:t>
            </a:r>
            <a:r>
              <a:rPr lang="ko-KR" altLang="en-US" dirty="0"/>
              <a:t>반복문은 끝나지 않는다</a:t>
            </a:r>
            <a:r>
              <a:rPr lang="en-US" altLang="ko-KR" dirty="0"/>
              <a:t>. </a:t>
            </a:r>
            <a:r>
              <a:rPr lang="ko-KR" altLang="en-US" dirty="0"/>
              <a:t>이런 경우를 무한 루프라고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B0A8F-FEE2-40B8-B1F0-A45E6B93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384633-66B3-429D-8A99-198E5E5F864F}"/>
              </a:ext>
            </a:extLst>
          </p:cNvPr>
          <p:cNvSpPr/>
          <p:nvPr/>
        </p:nvSpPr>
        <p:spPr>
          <a:xfrm>
            <a:off x="2700776" y="4935458"/>
            <a:ext cx="2539218" cy="32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B6AD29-8F2B-45B5-BDAF-F2DB84A7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30" y="3216326"/>
            <a:ext cx="5843609" cy="146613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19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4CC3-BFC8-4C52-8B06-07D40FA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BFB5-E08B-4A8B-92EA-7419241DFB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en-US" altLang="ko-KR" dirty="0"/>
              <a:t>break</a:t>
            </a:r>
            <a:r>
              <a:rPr lang="ko-KR" altLang="en-US" dirty="0"/>
              <a:t>문 사용</a:t>
            </a:r>
          </a:p>
          <a:p>
            <a:pPr lvl="2"/>
            <a:r>
              <a:rPr lang="en-US" altLang="ko-KR" dirty="0"/>
              <a:t>break</a:t>
            </a:r>
            <a:r>
              <a:rPr lang="ko-KR" altLang="en-US" dirty="0"/>
              <a:t>문은 반복을 강제로 중단시키는 역할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47E83-0CA7-4BBF-99F8-C90704ED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61914EE-1CF1-4AFA-8BF0-60CDE080F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44421"/>
              </p:ext>
            </p:extLst>
          </p:nvPr>
        </p:nvGraphicFramePr>
        <p:xfrm>
          <a:off x="1050855" y="2950464"/>
          <a:ext cx="992808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696">
                  <a:extLst>
                    <a:ext uri="{9D8B030D-6E8A-4147-A177-3AD203B41FA5}">
                      <a16:colId xmlns:a16="http://schemas.microsoft.com/office/drawing/2014/main" val="293080086"/>
                    </a:ext>
                  </a:extLst>
                </a:gridCol>
                <a:gridCol w="6473386">
                  <a:extLst>
                    <a:ext uri="{9D8B030D-6E8A-4147-A177-3AD203B41FA5}">
                      <a16:colId xmlns:a16="http://schemas.microsoft.com/office/drawing/2014/main" val="4229394500"/>
                    </a:ext>
                  </a:extLst>
                </a:gridCol>
              </a:tblGrid>
              <a:tr h="1302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while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baseline="0" dirty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2000" b="0" baseline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2000" b="0" baseline="0" dirty="0" err="1">
                          <a:solidFill>
                            <a:schemeClr val="tx1"/>
                          </a:solidFill>
                        </a:rPr>
                        <a:t>Code_block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       if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조건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altLang="ko-KR" sz="2000" b="1" dirty="0">
                          <a:solidFill>
                            <a:srgbClr val="7030A0"/>
                          </a:solidFill>
                        </a:rPr>
                        <a:t>break</a:t>
                      </a:r>
                      <a:endParaRPr lang="ko-KR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조건에 만족하는 동안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True_statements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을 반복적으로 수행하고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break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조건에 만족하면 반복을 중단하고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문을 빠져나감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6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0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4CC3-BFC8-4C52-8B06-07D40FA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BFB5-E08B-4A8B-92EA-7419241DFB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47E83-0CA7-4BBF-99F8-C90704ED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B9454-6EFB-4958-860E-29ECF153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25" y="1248132"/>
            <a:ext cx="6315075" cy="1076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F1425A-7971-4C97-9478-78FE9764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25" y="2701106"/>
            <a:ext cx="6791325" cy="29908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99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4CC3-BFC8-4C52-8B06-07D40FA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BFB5-E08B-4A8B-92EA-7419241DF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554480"/>
            <a:ext cx="5812210" cy="385876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출력하는 프로그램을 작성해보자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47E83-0CA7-4BBF-99F8-C90704ED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EDD05-BC80-4423-AE70-7B144189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43" y="288923"/>
            <a:ext cx="2113566" cy="59993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999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D77B13-44BC-4D3B-9FD4-B17BDDF9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AC53DBC-8758-48C2-9489-235699F1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01254EF-8DBA-488C-9F97-1E17CC3302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r>
              <a:rPr lang="ko-KR" altLang="en-US" dirty="0"/>
              <a:t> 활용하기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184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4CC3-BFC8-4C52-8B06-07D40FA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BFB5-E08B-4A8B-92EA-7419241DFB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554480"/>
            <a:ext cx="4756661" cy="385876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출력하는 프로그램을 작성해보자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47E83-0CA7-4BBF-99F8-C90704ED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F7F8E2-3185-4848-9671-C40D1039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17" y="1445794"/>
            <a:ext cx="5589637" cy="46612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967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54CC3-BFC8-4C52-8B06-07D40FAC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47E83-0CA7-4BBF-99F8-C90704ED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DF834A-488C-4827-ABB9-EF222BDD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43" y="1416319"/>
            <a:ext cx="6772443" cy="497911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DF0D2BF9-A77F-429E-94D0-F7BD0F056A37}"/>
              </a:ext>
            </a:extLst>
          </p:cNvPr>
          <p:cNvSpPr/>
          <p:nvPr/>
        </p:nvSpPr>
        <p:spPr>
          <a:xfrm>
            <a:off x="1574743" y="2232893"/>
            <a:ext cx="509955" cy="3845252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23A55A8C-FBC7-493A-A71C-4F63F4E30F54}"/>
              </a:ext>
            </a:extLst>
          </p:cNvPr>
          <p:cNvSpPr/>
          <p:nvPr/>
        </p:nvSpPr>
        <p:spPr>
          <a:xfrm rot="10800000">
            <a:off x="2396744" y="3801332"/>
            <a:ext cx="386864" cy="1260817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6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161F-97A7-414E-8D9B-5257B993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69AD0-088E-4ED5-A8EE-D0E4F0F3FD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8225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다음의 요구사항에 따라 프로그램을 작성하라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C8C6E-0BAD-4E81-92B1-33A6F2F9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5" name="_x148686472">
            <a:extLst>
              <a:ext uri="{FF2B5EF4-FFF2-40B4-BE49-F238E27FC236}">
                <a16:creationId xmlns:a16="http://schemas.microsoft.com/office/drawing/2014/main" id="{61F16CE7-BDB1-4A56-A503-78727392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88" y="2086551"/>
            <a:ext cx="7759700" cy="4053241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양의 정수들의 덧셈을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수행하려한다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더하고자 하는 숫자들 입력 후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0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을 입력하면 입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력은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종료가 되고 앞서 입력한 숫자들을 더하여 출력하는 프로그램을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문을 이용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해 작성해보자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덧셈을 하고 싶은 양의 정수들을 입력하세요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0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입력 시 종료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2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6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11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14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총 합은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38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00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161F-97A7-414E-8D9B-5257B993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69AD0-088E-4ED5-A8EE-D0E4F0F3FD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8225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다음의 요구사항에 따라 프로그램을 작성하라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C8C6E-0BAD-4E81-92B1-33A6F2F9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6" name="_x148686472">
            <a:extLst>
              <a:ext uri="{FF2B5EF4-FFF2-40B4-BE49-F238E27FC236}">
                <a16:creationId xmlns:a16="http://schemas.microsoft.com/office/drawing/2014/main" id="{6B6EAE39-FD0F-4509-81A6-35FD47CB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555" y="2217988"/>
            <a:ext cx="8567368" cy="2884951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사용자에게 양의 정수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 입력 받아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부터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까지 짝수들의 합을 구하고자 한다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문을 사용해서 구해보자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자연수 입력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8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짝수 합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20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14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161F-97A7-414E-8D9B-5257B993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69AD0-088E-4ED5-A8EE-D0E4F0F3FD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554480"/>
            <a:ext cx="11109031" cy="3858768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사용자가 입력한 정수의 </a:t>
            </a:r>
            <a:r>
              <a:rPr lang="en-US" altLang="ko-KR" dirty="0"/>
              <a:t>factorial </a:t>
            </a:r>
            <a:r>
              <a:rPr lang="ko-KR" altLang="en-US" dirty="0"/>
              <a:t>값을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사용자부터 </a:t>
            </a:r>
            <a:r>
              <a:rPr lang="ko-KR" altLang="en-US" dirty="0" err="1"/>
              <a:t>문자열를</a:t>
            </a:r>
            <a:r>
              <a:rPr lang="ko-KR" altLang="en-US" dirty="0"/>
              <a:t> 입력 받은 후</a:t>
            </a:r>
            <a:r>
              <a:rPr lang="en-US" altLang="ko-KR" dirty="0"/>
              <a:t>, </a:t>
            </a:r>
            <a:r>
              <a:rPr lang="ko-KR" altLang="en-US" dirty="0"/>
              <a:t>이를 뒤집어서 화면에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r>
              <a:rPr lang="en-US" altLang="ko-KR" dirty="0"/>
              <a:t>5. 10</a:t>
            </a:r>
            <a:r>
              <a:rPr lang="ko-KR" altLang="en-US" dirty="0"/>
              <a:t>진수를 입력 받아서 </a:t>
            </a:r>
            <a:r>
              <a:rPr lang="en-US" altLang="ko-KR" dirty="0"/>
              <a:t>2</a:t>
            </a:r>
            <a:r>
              <a:rPr lang="ko-KR" altLang="en-US" dirty="0"/>
              <a:t>진수로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 (</a:t>
            </a:r>
            <a:r>
              <a:rPr lang="ko-KR" altLang="en-US" u="sng" dirty="0" err="1"/>
              <a:t>반복문</a:t>
            </a:r>
            <a:r>
              <a:rPr lang="ko-KR" altLang="en-US" u="sng" dirty="0"/>
              <a:t> 사용</a:t>
            </a:r>
            <a:r>
              <a:rPr lang="en-US" altLang="ko-KR" u="sng" dirty="0"/>
              <a:t>. bin()</a:t>
            </a:r>
            <a:r>
              <a:rPr lang="ko-KR" altLang="en-US" u="sng" dirty="0"/>
              <a:t>함수 사용 금지</a:t>
            </a:r>
            <a:r>
              <a:rPr lang="en-US" altLang="ko-KR" dirty="0"/>
              <a:t>)</a:t>
            </a:r>
          </a:p>
          <a:p>
            <a:pPr marL="182250" indent="0">
              <a:buNone/>
            </a:pPr>
            <a:endParaRPr lang="en-US" altLang="ko-KR" dirty="0"/>
          </a:p>
          <a:p>
            <a:pPr marL="18225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C8C6E-0BAD-4E81-92B1-33A6F2F9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9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161F-97A7-414E-8D9B-5257B993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69AD0-088E-4ED5-A8EE-D0E4F0F3FD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554480"/>
            <a:ext cx="11109031" cy="3858768"/>
          </a:xfrm>
        </p:spPr>
        <p:txBody>
          <a:bodyPr/>
          <a:lstStyle/>
          <a:p>
            <a:pPr marL="182250" indent="0">
              <a:buNone/>
            </a:pPr>
            <a:r>
              <a:rPr lang="en-US" altLang="ko-KR" sz="2000" dirty="0"/>
              <a:t>6. “A palindrome (</a:t>
            </a:r>
            <a:r>
              <a:rPr lang="ko-KR" altLang="en-US" sz="2000" dirty="0"/>
              <a:t>회문</a:t>
            </a:r>
            <a:r>
              <a:rPr lang="en-US" altLang="ko-KR" sz="2000" dirty="0"/>
              <a:t>) is a word, phrase, number, or other sequence of symbols or elements that reads the same forward or reversed.” (from Wikipedia). </a:t>
            </a:r>
          </a:p>
          <a:p>
            <a:pPr marL="182250" indent="0">
              <a:buNone/>
            </a:pPr>
            <a:r>
              <a:rPr lang="en-US" altLang="ko-KR" sz="2000" dirty="0"/>
              <a:t>For example, “noon”, “kayak” and “stats” are palindromes, but “</a:t>
            </a:r>
            <a:r>
              <a:rPr lang="en-US" altLang="ko-KR" sz="2000" dirty="0" err="1"/>
              <a:t>abab</a:t>
            </a:r>
            <a:r>
              <a:rPr lang="en-US" altLang="ko-KR" sz="2000" dirty="0"/>
              <a:t>” is not.</a:t>
            </a:r>
          </a:p>
          <a:p>
            <a:pPr marL="182250" indent="0">
              <a:buNone/>
            </a:pPr>
            <a:r>
              <a:rPr lang="ko-KR" altLang="en-US" sz="2000" dirty="0"/>
              <a:t>사용자로부터 입력 받은 문자열이 회문인지를 검사하는 프로그램을 </a:t>
            </a:r>
            <a:r>
              <a:rPr lang="ko-KR" altLang="en-US" sz="2000" dirty="0" err="1"/>
              <a:t>작성하시오</a:t>
            </a:r>
            <a:endParaRPr lang="en-US" altLang="ko-KR" sz="2000" dirty="0"/>
          </a:p>
          <a:p>
            <a:pPr marL="18225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C8C6E-0BAD-4E81-92B1-33A6F2F9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02AAB-85E1-4927-AF23-594C64EFFAA3}"/>
              </a:ext>
            </a:extLst>
          </p:cNvPr>
          <p:cNvSpPr txBox="1"/>
          <p:nvPr/>
        </p:nvSpPr>
        <p:spPr>
          <a:xfrm>
            <a:off x="4235601" y="3483864"/>
            <a:ext cx="3061188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</a:t>
            </a:r>
            <a:r>
              <a:rPr lang="ko-KR" altLang="en-US" dirty="0"/>
              <a:t>문자열 입력</a:t>
            </a:r>
            <a:r>
              <a:rPr lang="en-US" altLang="ko-KR" dirty="0"/>
              <a:t>: noon</a:t>
            </a:r>
          </a:p>
          <a:p>
            <a:r>
              <a:rPr lang="en-US" altLang="ko-KR" dirty="0"/>
              <a:t>      </a:t>
            </a:r>
            <a:r>
              <a:rPr lang="ko-KR" altLang="en-US" dirty="0" err="1"/>
              <a:t>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ko-KR" altLang="en-US" dirty="0"/>
              <a:t>문자열 입력</a:t>
            </a:r>
            <a:r>
              <a:rPr lang="en-US" altLang="ko-KR" dirty="0"/>
              <a:t>: kayak</a:t>
            </a:r>
          </a:p>
          <a:p>
            <a:r>
              <a:rPr lang="en-US" altLang="ko-KR" dirty="0"/>
              <a:t>      </a:t>
            </a:r>
            <a:r>
              <a:rPr lang="ko-KR" altLang="en-US" dirty="0" err="1"/>
              <a:t>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ko-KR" altLang="en-US" dirty="0"/>
              <a:t>문자열 입력</a:t>
            </a:r>
            <a:r>
              <a:rPr lang="en-US" altLang="ko-KR" dirty="0"/>
              <a:t>: </a:t>
            </a:r>
            <a:r>
              <a:rPr lang="en-US" altLang="ko-KR" dirty="0" err="1"/>
              <a:t>abab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 err="1"/>
              <a:t>회문이</a:t>
            </a:r>
            <a:r>
              <a:rPr lang="ko-KR" altLang="en-US" dirty="0"/>
              <a:t>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28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D77B13-44BC-4D3B-9FD4-B17BDDF9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AC53DBC-8758-48C2-9489-235699F1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4ABCE-C775-4A45-BEA9-8A8152179F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반복문이란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하나 이상의 문장을 두 번 이상 반복 </a:t>
            </a:r>
            <a:endParaRPr lang="en-US" altLang="ko-KR" dirty="0"/>
          </a:p>
          <a:p>
            <a:pPr lvl="2"/>
            <a:r>
              <a:rPr lang="ko-KR" altLang="en-US" dirty="0"/>
              <a:t>실행하기 위해서 구성하는 문장</a:t>
            </a:r>
            <a:endParaRPr lang="en-US" altLang="ko-KR" dirty="0"/>
          </a:p>
          <a:p>
            <a:pPr lvl="2"/>
            <a:endParaRPr lang="ko-KR" altLang="en-US" dirty="0"/>
          </a:p>
          <a:p>
            <a:r>
              <a:rPr lang="ko-KR" altLang="en-US" dirty="0"/>
              <a:t>반복문의 종류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while, for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D3D82-B39F-4104-8034-F764C761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45" y="1440611"/>
            <a:ext cx="2582158" cy="43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4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 err="1"/>
              <a:t>파이썬의</a:t>
            </a:r>
            <a:r>
              <a:rPr lang="en-US" altLang="ko-KR" dirty="0"/>
              <a:t> while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문법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51AFC7-9A45-46BA-8A74-1C34B0471C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1428" y="2277686"/>
            <a:ext cx="7263819" cy="42602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소개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구조 이해하기</a:t>
            </a:r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72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43EB-48B5-4BB3-8284-8D298D85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문법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9C4B4-158D-4F02-B4C7-9E5D239997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E6777-FCF8-4305-8F11-22F28875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6201AD-4954-4E94-89EE-033CFE220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9760" r="3700" b="10150"/>
          <a:stretch/>
        </p:blipFill>
        <p:spPr bwMode="auto">
          <a:xfrm>
            <a:off x="3287890" y="1526010"/>
            <a:ext cx="4077147" cy="120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33EB2-64F8-48FA-B9BC-A83002F34721}"/>
              </a:ext>
            </a:extLst>
          </p:cNvPr>
          <p:cNvSpPr txBox="1"/>
          <p:nvPr/>
        </p:nvSpPr>
        <p:spPr>
          <a:xfrm>
            <a:off x="1811545" y="3222254"/>
            <a:ext cx="8131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prstClr val="white"/>
              </a:buClr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조건에 만족하는 동안 </a:t>
            </a: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명령문</a:t>
            </a:r>
            <a:r>
              <a:rPr kumimoji="1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을 반복적으로 수행</a:t>
            </a:r>
            <a:endParaRPr kumimoji="1" lang="en-US" altLang="ko-K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09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A23C32-1415-40FF-872F-892EFD3ABF26}"/>
              </a:ext>
            </a:extLst>
          </p:cNvPr>
          <p:cNvSpPr/>
          <p:nvPr/>
        </p:nvSpPr>
        <p:spPr>
          <a:xfrm>
            <a:off x="355002" y="1394044"/>
            <a:ext cx="11424622" cy="47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CCB4E-271F-4DAA-B818-7FB70A1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F695C-C60D-4B08-B92C-53F8CBDC8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F6B5D76-83B7-4E3E-AE1E-F4B2FC0F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1629246"/>
            <a:ext cx="4763099" cy="2221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7A98607-08D7-402A-8BB1-0B96C491F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6"/>
          <a:stretch/>
        </p:blipFill>
        <p:spPr bwMode="auto">
          <a:xfrm>
            <a:off x="5374545" y="1435608"/>
            <a:ext cx="2808113" cy="187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EE7E4FF-2929-45B3-AA8D-2AF31B6E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910" y="1394044"/>
            <a:ext cx="3106632" cy="332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1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7587A-D907-4448-9BEA-A957DA6B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387B5-54A2-44BF-BC42-8821A72D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66373F-8D1E-4320-B1BB-95CBF9BA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9" y="1657414"/>
            <a:ext cx="4665103" cy="2215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8ADE983-9E97-4954-8FB1-0C1AE027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01" y="1657414"/>
            <a:ext cx="5202496" cy="33295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05169-1F77-45B0-979A-10A6F06483D1}"/>
              </a:ext>
            </a:extLst>
          </p:cNvPr>
          <p:cNvSpPr/>
          <p:nvPr/>
        </p:nvSpPr>
        <p:spPr>
          <a:xfrm>
            <a:off x="6900113" y="3872752"/>
            <a:ext cx="2394494" cy="4625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71B3D8-0FED-44A4-BEA7-34639938D82F}"/>
              </a:ext>
            </a:extLst>
          </p:cNvPr>
          <p:cNvSpPr/>
          <p:nvPr/>
        </p:nvSpPr>
        <p:spPr>
          <a:xfrm>
            <a:off x="6331749" y="1766528"/>
            <a:ext cx="2242096" cy="4625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1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CC3F59-38D7-43BC-AF08-B93C90E8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15C7A-5FC5-4979-90D6-5EFD18FE5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3ABDE5-61EF-41A8-83DD-1825DBE78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0"/>
          <a:stretch/>
        </p:blipFill>
        <p:spPr bwMode="auto">
          <a:xfrm>
            <a:off x="5721577" y="1666104"/>
            <a:ext cx="4673203" cy="3644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BA78423-62CD-48EE-A54C-645B3C9B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58" y="1666104"/>
            <a:ext cx="4673203" cy="2990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73FF28-34A5-4038-82B5-39AD61449BD5}"/>
              </a:ext>
            </a:extLst>
          </p:cNvPr>
          <p:cNvSpPr/>
          <p:nvPr/>
        </p:nvSpPr>
        <p:spPr>
          <a:xfrm>
            <a:off x="6731152" y="4281544"/>
            <a:ext cx="2025573" cy="46257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4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61F98-C5B6-4ADF-A994-E222ABF1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세기 </a:t>
            </a:r>
            <a:r>
              <a:rPr lang="en-US" altLang="ko-KR" dirty="0"/>
              <a:t>: 1</a:t>
            </a:r>
            <a:r>
              <a:rPr lang="ko-KR" altLang="en-US" dirty="0"/>
              <a:t>씩 증가하기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D469B-9901-4C9A-83CB-D36664CA3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8AE5790-171D-437F-8013-C144027B8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/>
          <a:stretch/>
        </p:blipFill>
        <p:spPr bwMode="auto">
          <a:xfrm>
            <a:off x="795148" y="1659870"/>
            <a:ext cx="4859503" cy="29013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A7CD3-B0F6-494B-8CFE-FB202E4B6C31}"/>
              </a:ext>
            </a:extLst>
          </p:cNvPr>
          <p:cNvSpPr txBox="1"/>
          <p:nvPr/>
        </p:nvSpPr>
        <p:spPr>
          <a:xfrm>
            <a:off x="6096000" y="1763061"/>
            <a:ext cx="4057521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옆에 주어진 소스코드를 실행하면 </a:t>
            </a:r>
            <a:b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</a:b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부터 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10</a:t>
            </a:r>
            <a:r>
              <a:rPr lang="ko-KR" altLang="en-US" sz="2000" dirty="0">
                <a:solidFill>
                  <a:srgbClr val="C00000"/>
                </a:solidFill>
                <a:latin typeface="+mj-ea"/>
                <a:ea typeface="+mj-ea"/>
              </a:rPr>
              <a:t>까지 출력한다</a:t>
            </a:r>
            <a:r>
              <a:rPr lang="en-US" altLang="ko-KR" sz="2000" dirty="0">
                <a:solidFill>
                  <a:srgbClr val="C0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30095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4030</TotalTime>
  <Words>575</Words>
  <Application>Microsoft Office PowerPoint</Application>
  <PresentationFormat>와이드스크린</PresentationFormat>
  <Paragraphs>139</Paragraphs>
  <Slides>25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Wingdings</vt:lpstr>
      <vt:lpstr>Segoe UI</vt:lpstr>
      <vt:lpstr>WelcomeDoc</vt:lpstr>
      <vt:lpstr>11장  반복문 활용하기</vt:lpstr>
      <vt:lpstr>배울 내용들 </vt:lpstr>
      <vt:lpstr>반복문</vt:lpstr>
      <vt:lpstr>(1) 파이썬의 while 반복문 문법</vt:lpstr>
      <vt:lpstr>반복문 문법 </vt:lpstr>
      <vt:lpstr>While 반복문 </vt:lpstr>
      <vt:lpstr>While 반복문 </vt:lpstr>
      <vt:lpstr>while 반복문 </vt:lpstr>
      <vt:lpstr>숫자 세기 : 1씩 증가하기</vt:lpstr>
      <vt:lpstr>숫자 세기 : n씩 증가하기</vt:lpstr>
      <vt:lpstr>숫자세기 : 10, 20, 30, … , 100 </vt:lpstr>
      <vt:lpstr>숫자세기 : 100, 105, 110, … , 150 </vt:lpstr>
      <vt:lpstr>[실습]</vt:lpstr>
      <vt:lpstr>[실습]</vt:lpstr>
      <vt:lpstr>while문의 break 사용</vt:lpstr>
      <vt:lpstr>while문의 break 사용</vt:lpstr>
      <vt:lpstr>while문의 break 사용</vt:lpstr>
      <vt:lpstr>while문의 break 사용</vt:lpstr>
      <vt:lpstr>중첩 반복문</vt:lpstr>
      <vt:lpstr>중첩 반복문</vt:lpstr>
      <vt:lpstr>중첩 반복문</vt:lpstr>
      <vt:lpstr>실습과제</vt:lpstr>
      <vt:lpstr>실습과제</vt:lpstr>
      <vt:lpstr>실습과제</vt:lpstr>
      <vt:lpstr>실습과제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175</cp:revision>
  <cp:lastPrinted>2019-07-24T15:07:36Z</cp:lastPrinted>
  <dcterms:created xsi:type="dcterms:W3CDTF">2019-06-11T01:17:44Z</dcterms:created>
  <dcterms:modified xsi:type="dcterms:W3CDTF">2022-04-02T23:27:35Z</dcterms:modified>
  <cp:version/>
</cp:coreProperties>
</file>