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1414" r:id="rId3"/>
    <p:sldId id="1420" r:id="rId4"/>
    <p:sldId id="1444" r:id="rId5"/>
    <p:sldId id="1445" r:id="rId6"/>
    <p:sldId id="1441" r:id="rId7"/>
    <p:sldId id="1448" r:id="rId8"/>
    <p:sldId id="1449" r:id="rId9"/>
    <p:sldId id="1450" r:id="rId10"/>
    <p:sldId id="1451" r:id="rId11"/>
    <p:sldId id="1452" r:id="rId12"/>
    <p:sldId id="1442" r:id="rId13"/>
    <p:sldId id="1443" r:id="rId14"/>
    <p:sldId id="1447" r:id="rId15"/>
    <p:sldId id="1455" r:id="rId16"/>
    <p:sldId id="1453" r:id="rId17"/>
    <p:sldId id="1457" r:id="rId18"/>
    <p:sldId id="1458" r:id="rId19"/>
    <p:sldId id="1459" r:id="rId20"/>
    <p:sldId id="1454" r:id="rId21"/>
    <p:sldId id="1456" r:id="rId22"/>
    <p:sldId id="1460" r:id="rId23"/>
    <p:sldId id="1465" r:id="rId24"/>
    <p:sldId id="1461" r:id="rId25"/>
    <p:sldId id="1466" r:id="rId26"/>
    <p:sldId id="1467" r:id="rId27"/>
  </p:sldIdLst>
  <p:sldSz cx="12192000" cy="6858000"/>
  <p:notesSz cx="7099300" cy="10234613"/>
  <p:embeddedFontLst>
    <p:embeddedFont>
      <p:font typeface="Segoe UI" panose="020B0502040204020203" pitchFamily="34" charset="0"/>
      <p:regular r:id="rId30"/>
      <p:bold r:id="rId31"/>
      <p:italic r:id="rId32"/>
      <p:boldItalic r:id="rId33"/>
    </p:embeddedFont>
    <p:embeddedFont>
      <p:font typeface="나눔고딕 ExtraBold" panose="020D0904000000000000" pitchFamily="50" charset="-127"/>
      <p:bold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D462F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166" autoAdjust="0"/>
  </p:normalViewPr>
  <p:slideViewPr>
    <p:cSldViewPr snapToGrid="0">
      <p:cViewPr varScale="1">
        <p:scale>
          <a:sx n="114" d="100"/>
          <a:sy n="114" d="100"/>
        </p:scale>
        <p:origin x="580" y="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 rtl="0"/>
            <a:fld id="{5215F40D-08A2-4F84-B4A2-2F9EBAB934A1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2022년 4월 3일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 rtl="0"/>
            <a:fld id="{9C679768-A2FC-4D08-91F6-8DCE6C566B3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27FEE97-95E1-4DDA-8A0E-0C18B2A24C80}" type="datetime4">
              <a:rPr lang="ko-KR" altLang="en-US" smtClean="0"/>
              <a:t>2022년 4월 3일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544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921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46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54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 userDrawn="1"/>
        </p:nvSpPr>
        <p:spPr bwMode="blackWhite">
          <a:xfrm>
            <a:off x="254950" y="262785"/>
            <a:ext cx="11682101" cy="3166216"/>
          </a:xfrm>
          <a:prstGeom prst="round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DE46A0E-6EEA-403E-91DA-A92AE97CEF8C}"/>
              </a:ext>
            </a:extLst>
          </p:cNvPr>
          <p:cNvSpPr/>
          <p:nvPr userDrawn="1"/>
        </p:nvSpPr>
        <p:spPr>
          <a:xfrm>
            <a:off x="521207" y="1304649"/>
            <a:ext cx="11127319" cy="4727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404479" cy="640080"/>
          </a:xfrm>
        </p:spPr>
        <p:txBody>
          <a:bodyPr rtlCol="0" anchor="b" anchorCtr="0">
            <a:normAutofit/>
          </a:bodyPr>
          <a:lstStyle>
            <a:lvl1pPr>
              <a:defRPr sz="3200" b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7CEA9A-5DB7-4060-AF60-B11BC4B2A79B}"/>
              </a:ext>
            </a:extLst>
          </p:cNvPr>
          <p:cNvSpPr/>
          <p:nvPr userDrawn="1"/>
        </p:nvSpPr>
        <p:spPr>
          <a:xfrm>
            <a:off x="423949" y="1368639"/>
            <a:ext cx="11305310" cy="4771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5" y="1554480"/>
            <a:ext cx="8404479" cy="3858768"/>
          </a:xfrm>
        </p:spPr>
        <p:txBody>
          <a:bodyPr vert="horz" lIns="91440" tIns="45720" rIns="91440" bIns="45720" rtlCol="0">
            <a:noAutofit/>
          </a:bodyPr>
          <a:lstStyle>
            <a:lvl1pPr marL="468000" indent="-28575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000" indent="-342900">
              <a:lnSpc>
                <a:spcPct val="100000"/>
              </a:lnSpc>
              <a:spcAft>
                <a:spcPts val="1000"/>
              </a:spcAft>
              <a:buFont typeface="맑은 고딕" panose="020B0503020000020004" pitchFamily="50" charset="-127"/>
              <a:buChar char="–"/>
              <a:defRPr lang="en-US" sz="2000" b="1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spcAft>
                <a:spcPts val="1000"/>
              </a:spcAft>
              <a:def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285750" lvl="0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marL="571500" lvl="2" indent="-2286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둘째 수준</a:t>
            </a:r>
          </a:p>
          <a:p>
            <a:pPr marL="708750" lvl="3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셋째 수준</a:t>
            </a:r>
          </a:p>
          <a:p>
            <a:pPr marL="285750" lvl="3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넷째 수준</a:t>
            </a:r>
          </a:p>
          <a:p>
            <a:pPr marL="285750" lvl="4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96CE66F-3A9D-4226-9A44-40FFDD9491A8}" type="datetime4">
              <a:rPr lang="ko-KR" altLang="en-US" smtClean="0"/>
              <a:t>2022년 4월 3일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148029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5008" y="205526"/>
            <a:ext cx="10908792" cy="1317385"/>
          </a:xfrm>
        </p:spPr>
        <p:txBody>
          <a:bodyPr lIns="90000" tIns="36000" rtlCol="0" anchor="ctr" anchorCtr="0">
            <a:normAutofit/>
          </a:bodyPr>
          <a:lstStyle>
            <a:lvl1pPr algn="ctr">
              <a:lnSpc>
                <a:spcPct val="150000"/>
              </a:lnSpc>
              <a:defRPr sz="3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277686"/>
            <a:ext cx="9445752" cy="4260273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 indent="-228600"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dirty="0"/>
              <a:t>마스터 텍스트 스타일 편집</a:t>
            </a:r>
          </a:p>
          <a:p>
            <a:pPr marL="228600" lvl="1" indent="-2286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둘째 수준</a:t>
            </a:r>
          </a:p>
          <a:p>
            <a:pPr marL="342900" lvl="2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셋째 수준</a:t>
            </a:r>
          </a:p>
          <a:p>
            <a:pPr marL="342900" lvl="3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넷째 수준</a:t>
            </a:r>
          </a:p>
          <a:p>
            <a:pPr marL="342900" lvl="4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3CE48-6845-4238-85C8-9AD69CFC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FA4D6E-2AF8-40DF-8180-761F2875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6213-EB64-4F70-BF28-423501E11A92}" type="datetime4">
              <a:rPr lang="ko-KR" altLang="en-US" smtClean="0"/>
              <a:t>2022년 4월 3일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138721-12B2-414B-86BF-8BAF1BEC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727C90-B7C4-4E35-BB65-D3B1C8B3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8062AF5-63F9-4370-8DC5-1FA439287F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750" y="1471613"/>
            <a:ext cx="7398905" cy="4646554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200" b="1"/>
            </a:lvl1pPr>
            <a:lvl2pPr>
              <a:defRPr sz="2000"/>
            </a:lvl2pPr>
            <a:lvl3pPr marL="685800" indent="-228600">
              <a:buFont typeface="맑은 고딕" panose="020B0503020000020004" pitchFamily="50" charset="-127"/>
              <a:buChar char="–"/>
              <a:defRPr sz="2000" b="1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 b="1"/>
            </a:lvl4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2"/>
            <a:r>
              <a:rPr lang="ko-KR" altLang="en-US" dirty="0"/>
              <a:t>둘째 수준</a:t>
            </a:r>
          </a:p>
          <a:p>
            <a:pPr lvl="3"/>
            <a:r>
              <a:rPr lang="ko-KR" altLang="en-US" dirty="0"/>
              <a:t>셋째 수준</a:t>
            </a:r>
          </a:p>
          <a:p>
            <a:pPr lvl="4"/>
            <a:r>
              <a:rPr lang="ko-KR" altLang="en-US" dirty="0"/>
              <a:t>넷째 수준</a:t>
            </a:r>
          </a:p>
          <a:p>
            <a:pPr lvl="5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3452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둘째 수준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셋째 수준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넷째 수준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12498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EFCD18D-5338-4736-972C-4C60E0894377}" type="datetime4">
              <a:rPr lang="ko-KR" altLang="en-US" smtClean="0"/>
              <a:t>2022년 4월 3일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752475"/>
            <a:ext cx="10515600" cy="2048295"/>
          </a:xfrm>
        </p:spPr>
        <p:txBody>
          <a:bodyPr rtlCol="0" anchor="ctr" anchorCtr="0">
            <a:normAutofit fontScale="90000"/>
          </a:bodyPr>
          <a:lstStyle/>
          <a:p>
            <a:pPr algn="ctr" rtl="0">
              <a:lnSpc>
                <a:spcPct val="150000"/>
              </a:lnSpc>
            </a:pPr>
            <a:r>
              <a:rPr lang="en-US" altLang="ko-KR" sz="4800" b="1" dirty="0">
                <a:solidFill>
                  <a:schemeClr val="bg1"/>
                </a:solidFill>
              </a:rPr>
              <a:t>11</a:t>
            </a:r>
            <a:r>
              <a:rPr lang="ko-KR" altLang="en-US" sz="4800" b="1" dirty="0">
                <a:solidFill>
                  <a:schemeClr val="bg1"/>
                </a:solidFill>
              </a:rPr>
              <a:t>장</a:t>
            </a:r>
            <a:r>
              <a:rPr lang="en-US" altLang="ko-KR" sz="4800" b="1" dirty="0">
                <a:solidFill>
                  <a:schemeClr val="bg1"/>
                </a:solidFill>
              </a:rPr>
              <a:t> </a:t>
            </a:r>
            <a:br>
              <a:rPr lang="en-US" altLang="ko-KR" sz="4800" b="1" dirty="0">
                <a:solidFill>
                  <a:schemeClr val="bg1"/>
                </a:solidFill>
              </a:rPr>
            </a:br>
            <a:r>
              <a:rPr lang="ko-KR" altLang="en-US" sz="4800" b="1" dirty="0" err="1">
                <a:solidFill>
                  <a:schemeClr val="bg1"/>
                </a:solidFill>
              </a:rPr>
              <a:t>반복문</a:t>
            </a:r>
            <a:r>
              <a:rPr lang="ko-KR" altLang="en-US" sz="4800" b="1" dirty="0">
                <a:solidFill>
                  <a:schemeClr val="bg1"/>
                </a:solidFill>
              </a:rPr>
              <a:t> 활용하기</a:t>
            </a:r>
            <a:endParaRPr lang="ko-KR" altLang="en-US" sz="4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2F568-92E7-4703-8F5C-F0D656F87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파라미터 생략하기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9A5032-9B6C-43D8-9637-AE67604C3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3A0406D-18C1-476A-9E01-1C4FD1B0B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68" y="1604261"/>
            <a:ext cx="5202729" cy="160689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028AFD72-49F1-4F6F-9454-7A3FBA80B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604260"/>
            <a:ext cx="5072743" cy="168306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BBF9B475-A37F-4818-A58F-1E0AF0104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3907472"/>
            <a:ext cx="5072743" cy="172304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9AF5FC-D521-4F98-ACFA-EB97CD24258C}"/>
              </a:ext>
            </a:extLst>
          </p:cNvPr>
          <p:cNvSpPr txBox="1"/>
          <p:nvPr/>
        </p:nvSpPr>
        <p:spPr>
          <a:xfrm>
            <a:off x="7271419" y="3380147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latin typeface="+mj-ea"/>
                <a:ea typeface="+mj-ea"/>
              </a:rPr>
              <a:t>세 번째 파라미터 생략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83A836-AEEA-470A-9E61-F343DF74C1C6}"/>
              </a:ext>
            </a:extLst>
          </p:cNvPr>
          <p:cNvSpPr txBox="1"/>
          <p:nvPr/>
        </p:nvSpPr>
        <p:spPr>
          <a:xfrm>
            <a:off x="6962682" y="5732569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latin typeface="+mj-ea"/>
                <a:ea typeface="+mj-ea"/>
              </a:rPr>
              <a:t>첫 번째</a:t>
            </a:r>
            <a:r>
              <a:rPr lang="en-US" altLang="ko-KR" dirty="0">
                <a:solidFill>
                  <a:srgbClr val="0070C0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+mj-ea"/>
                <a:ea typeface="+mj-ea"/>
              </a:rPr>
              <a:t>세 번째 파라미터 생략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3FD32D-A66C-49BC-8140-469A9CBA6836}"/>
              </a:ext>
            </a:extLst>
          </p:cNvPr>
          <p:cNvSpPr txBox="1"/>
          <p:nvPr/>
        </p:nvSpPr>
        <p:spPr>
          <a:xfrm>
            <a:off x="1219595" y="3418401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latin typeface="+mj-ea"/>
                <a:ea typeface="+mj-ea"/>
              </a:rPr>
              <a:t>기본적으로 </a:t>
            </a:r>
            <a:r>
              <a:rPr lang="en-US" altLang="ko-KR" dirty="0">
                <a:solidFill>
                  <a:srgbClr val="0070C0"/>
                </a:solidFill>
                <a:latin typeface="+mj-ea"/>
                <a:ea typeface="+mj-ea"/>
              </a:rPr>
              <a:t>3</a:t>
            </a:r>
            <a:r>
              <a:rPr lang="ko-KR" altLang="en-US" dirty="0">
                <a:solidFill>
                  <a:srgbClr val="0070C0"/>
                </a:solidFill>
                <a:latin typeface="+mj-ea"/>
                <a:ea typeface="+mj-ea"/>
              </a:rPr>
              <a:t>개의 파라미터가 사용됨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D5EE98-9C30-40D8-94EC-64169D1BF7C6}"/>
              </a:ext>
            </a:extLst>
          </p:cNvPr>
          <p:cNvSpPr/>
          <p:nvPr/>
        </p:nvSpPr>
        <p:spPr>
          <a:xfrm>
            <a:off x="9279733" y="1687386"/>
            <a:ext cx="1159667" cy="4571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898BB8F-6BB0-44A7-BC0E-2CA08F374E5A}"/>
              </a:ext>
            </a:extLst>
          </p:cNvPr>
          <p:cNvSpPr/>
          <p:nvPr/>
        </p:nvSpPr>
        <p:spPr>
          <a:xfrm>
            <a:off x="9334164" y="4006739"/>
            <a:ext cx="833096" cy="478175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435CB97-2B00-4943-BE35-699E75E76C87}"/>
              </a:ext>
            </a:extLst>
          </p:cNvPr>
          <p:cNvSpPr/>
          <p:nvPr/>
        </p:nvSpPr>
        <p:spPr>
          <a:xfrm>
            <a:off x="3695362" y="1687386"/>
            <a:ext cx="1599650" cy="4571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192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603E8-FFEB-440A-943B-712D0540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원하는 횟수만큼 반복하기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B353B7-D3E3-4ED2-A168-C136754AD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9A95DBE-F097-4046-A64D-2164D809F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45" y="1755677"/>
            <a:ext cx="5431180" cy="18583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E3EA3651-D5C6-48EC-A030-67F6B0F195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2"/>
          <a:stretch/>
        </p:blipFill>
        <p:spPr bwMode="auto">
          <a:xfrm>
            <a:off x="2031609" y="4076636"/>
            <a:ext cx="2537116" cy="756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711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6B8B5-9619-4947-8308-437916A5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0CF9D-ADF4-48E3-AE32-07BDCEFFBB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A1BA4B-C2FA-4806-8A8F-C8DF8FFFF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895C48-8B69-4D08-907F-9B9A97E21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5" y="1595862"/>
            <a:ext cx="10840528" cy="9690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E47C699-BD43-424A-8E19-DD7F50BE2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62" y="3276449"/>
            <a:ext cx="10723156" cy="1180531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080746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6B8B5-9619-4947-8308-437916A5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vs.</a:t>
            </a:r>
            <a:r>
              <a:rPr lang="ko-KR" altLang="en-US" dirty="0"/>
              <a:t> </a:t>
            </a:r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A1BA4B-C2FA-4806-8A8F-C8DF8FFFF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19FCFF-0E45-40FC-8883-DFDD1D448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49" y="1667013"/>
            <a:ext cx="7037179" cy="2782675"/>
          </a:xfrm>
          <a:prstGeom prst="rect">
            <a:avLst/>
          </a:prstGeom>
          <a:ln w="19050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767002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6B8B5-9619-4947-8308-437916A5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vs.</a:t>
            </a:r>
            <a:r>
              <a:rPr lang="ko-KR" altLang="en-US" dirty="0"/>
              <a:t> </a:t>
            </a:r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A1BA4B-C2FA-4806-8A8F-C8DF8FFFF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19FCFF-0E45-40FC-8883-DFDD1D448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51" y="1389337"/>
            <a:ext cx="7037179" cy="2782675"/>
          </a:xfrm>
          <a:prstGeom prst="rect">
            <a:avLst/>
          </a:prstGeom>
          <a:ln w="19050">
            <a:solidFill>
              <a:srgbClr val="00000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8DA36AF-68DD-4BD8-8ECC-B76DE65D6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451" y="3058350"/>
            <a:ext cx="7574076" cy="2647671"/>
          </a:xfrm>
          <a:prstGeom prst="rect">
            <a:avLst/>
          </a:prstGeom>
          <a:ln w="19050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592051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44B55-32BB-4E64-9D26-CF34FDD0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값을 활용한 </a:t>
            </a:r>
            <a:r>
              <a:rPr lang="en-US" altLang="ko-KR" dirty="0"/>
              <a:t>for</a:t>
            </a:r>
            <a:r>
              <a:rPr lang="ko-KR" altLang="en-US"/>
              <a:t>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E3E9F42-9F9D-4747-A151-185B9E30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15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2C2F46-0D45-4749-B055-CA29CFDF0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610517-C971-4A2C-AC1D-0FF6DA2B1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293967"/>
            <a:ext cx="10453991" cy="263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68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44B55-32BB-4E64-9D26-CF34FDD0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값을 활용한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E3E9F42-9F9D-4747-A151-185B9E30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16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2C2F46-0D45-4749-B055-CA29CFDF0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41D2C0-103F-4A8F-8821-E1739D728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27" y="1471613"/>
            <a:ext cx="8139786" cy="2964200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F17FF9-A42E-4437-A8B5-ED99FFAAB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27" y="4717471"/>
            <a:ext cx="4596976" cy="1692473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859563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FA075-20C0-409F-880E-A8D07CAB0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문자열을 활용한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6188E92-FEEA-47F0-87A7-9971BCED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17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341B5C-F374-48C3-89E9-C3E865B926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750" y="1471613"/>
            <a:ext cx="10666514" cy="4646554"/>
          </a:xfrm>
        </p:spPr>
        <p:txBody>
          <a:bodyPr/>
          <a:lstStyle/>
          <a:p>
            <a:r>
              <a:rPr lang="ko-KR" altLang="en-US" dirty="0"/>
              <a:t>문자열의 모든 문자에 대해 특정한 코드를 반복 수행할 수도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485BFAAB-21C1-4042-A19B-1E338AF701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651605"/>
              </p:ext>
            </p:extLst>
          </p:nvPr>
        </p:nvGraphicFramePr>
        <p:xfrm>
          <a:off x="1147077" y="2207023"/>
          <a:ext cx="965062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08">
                  <a:extLst>
                    <a:ext uri="{9D8B030D-6E8A-4147-A177-3AD203B41FA5}">
                      <a16:colId xmlns:a16="http://schemas.microsoft.com/office/drawing/2014/main" val="293080086"/>
                    </a:ext>
                  </a:extLst>
                </a:gridCol>
                <a:gridCol w="6299917">
                  <a:extLst>
                    <a:ext uri="{9D8B030D-6E8A-4147-A177-3AD203B41FA5}">
                      <a16:colId xmlns:a16="http://schemas.microsoft.com/office/drawing/2014/main" val="4229394500"/>
                    </a:ext>
                  </a:extLst>
                </a:gridCol>
              </a:tblGrid>
              <a:tr h="5386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solidFill>
                            <a:srgbClr val="C00000"/>
                          </a:solidFill>
                        </a:rPr>
                        <a:t>for</a:t>
                      </a:r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 character</a:t>
                      </a:r>
                      <a:r>
                        <a:rPr lang="en-US" altLang="ko-KR" sz="2400" b="0" baseline="0" dirty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en-US" altLang="ko-KR" sz="2400" b="1" baseline="0" dirty="0">
                          <a:solidFill>
                            <a:srgbClr val="C00000"/>
                          </a:solidFill>
                        </a:rPr>
                        <a:t>string</a:t>
                      </a:r>
                      <a:r>
                        <a:rPr lang="en-US" altLang="ko-KR" sz="2400" b="0" baseline="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latinLnBrk="1"/>
                      <a:r>
                        <a:rPr lang="en-US" altLang="ko-KR" sz="2400" b="0" baseline="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 sz="2400" b="0" baseline="0" dirty="0" err="1">
                          <a:solidFill>
                            <a:schemeClr val="tx1"/>
                          </a:solidFill>
                        </a:rPr>
                        <a:t>True_statements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문자열</a:t>
                      </a:r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범위 내의 </a:t>
                      </a:r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character 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각각에 대해서 </a:t>
                      </a:r>
                      <a:r>
                        <a:rPr lang="en-US" altLang="ko-KR" sz="2400" b="0" dirty="0" err="1">
                          <a:solidFill>
                            <a:schemeClr val="tx1"/>
                          </a:solidFill>
                        </a:rPr>
                        <a:t>True_statements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ko-KR" altLang="en-US" sz="2400" b="0" baseline="0" dirty="0">
                          <a:solidFill>
                            <a:schemeClr val="tx1"/>
                          </a:solidFill>
                        </a:rPr>
                        <a:t>반복적으로 수행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615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386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FA075-20C0-409F-880E-A8D07CAB0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문자열을 활용한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6188E92-FEEA-47F0-87A7-9971BCED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18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341B5C-F374-48C3-89E9-C3E865B926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750" y="1471613"/>
            <a:ext cx="10666514" cy="4646554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451F20-F0CA-41AC-824A-2D831615F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92" y="1471613"/>
            <a:ext cx="7793912" cy="17853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755123-C6DD-4881-9475-FA54909A6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7277" y="1471613"/>
            <a:ext cx="2521659" cy="16922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B49725-41B8-441F-AE8D-CC335B0F7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08" y="3600999"/>
            <a:ext cx="8471145" cy="241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99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FA075-20C0-409F-880E-A8D07CAB0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문자열을 활용한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6188E92-FEEA-47F0-87A7-9971BCED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19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341B5C-F374-48C3-89E9-C3E865B926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750" y="1471613"/>
            <a:ext cx="10666514" cy="4646554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E9F8B53-B4DD-4B81-BD1E-AEC818212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22" y="1576784"/>
            <a:ext cx="10197114" cy="273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1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06046BB-A519-44C2-92B3-CB5C7C2B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8FB595-D3C8-40A0-960D-3DC29FC1D7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495" y="2277686"/>
            <a:ext cx="11249733" cy="4260273"/>
          </a:xfrm>
        </p:spPr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반복문의 문법 </a:t>
            </a:r>
            <a:endParaRPr lang="en-US" altLang="ko-KR" dirty="0"/>
          </a:p>
          <a:p>
            <a:r>
              <a:rPr lang="en-US" altLang="ko-KR" dirty="0"/>
              <a:t>for </a:t>
            </a:r>
            <a:r>
              <a:rPr lang="ko-KR" altLang="en-US" dirty="0"/>
              <a:t>반복문에서 </a:t>
            </a:r>
            <a:r>
              <a:rPr lang="en-US" altLang="ko-KR" dirty="0"/>
              <a:t>range </a:t>
            </a:r>
            <a:r>
              <a:rPr lang="ko-KR" altLang="en-US" dirty="0"/>
              <a:t>함수 사용하기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DF97EB-548E-404C-938B-4406C539235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915400" y="6203950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681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44B55-32BB-4E64-9D26-CF34FDD0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E3E9F42-9F9D-4747-A151-185B9E30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20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2C2F46-0D45-4749-B055-CA29CFDF0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750" y="1471613"/>
            <a:ext cx="8941476" cy="4646554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단부터 </a:t>
            </a:r>
            <a:r>
              <a:rPr lang="en-US" altLang="ko-KR" dirty="0"/>
              <a:t>9</a:t>
            </a:r>
            <a:r>
              <a:rPr lang="ko-KR" altLang="en-US" dirty="0"/>
              <a:t>단까지 구구단을 출력하는 프로그램을 작성해보자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85DB39-1BB6-4C6D-8235-82A9F2DA1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08" y="1880023"/>
            <a:ext cx="6286188" cy="4621621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803708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44B55-32BB-4E64-9D26-CF34FDD0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E3E9F42-9F9D-4747-A151-185B9E30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21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2C2F46-0D45-4749-B055-CA29CFDF0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750" y="1471613"/>
            <a:ext cx="8941476" cy="4646554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단부터 </a:t>
            </a:r>
            <a:r>
              <a:rPr lang="en-US" altLang="ko-KR" dirty="0"/>
              <a:t>9</a:t>
            </a:r>
            <a:r>
              <a:rPr lang="ko-KR" altLang="en-US" dirty="0"/>
              <a:t>단까지 구구단을 출력하는 프로그램을 작성해보자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963EBD-5C0C-4BE4-8874-FE01BE626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17" y="2033892"/>
            <a:ext cx="8836221" cy="3352495"/>
          </a:xfrm>
          <a:prstGeom prst="rect">
            <a:avLst/>
          </a:prstGeom>
        </p:spPr>
      </p:pic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59F04F99-488D-4476-9D27-9DE9ED971C89}"/>
              </a:ext>
            </a:extLst>
          </p:cNvPr>
          <p:cNvSpPr/>
          <p:nvPr/>
        </p:nvSpPr>
        <p:spPr>
          <a:xfrm>
            <a:off x="698578" y="2305314"/>
            <a:ext cx="572503" cy="2954107"/>
          </a:xfrm>
          <a:prstGeom prst="lef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60DA9FCD-71B0-4BD1-9151-871731DA2A27}"/>
              </a:ext>
            </a:extLst>
          </p:cNvPr>
          <p:cNvSpPr/>
          <p:nvPr/>
        </p:nvSpPr>
        <p:spPr>
          <a:xfrm rot="10800000">
            <a:off x="1752208" y="4032183"/>
            <a:ext cx="438339" cy="1227238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629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06046BB-A519-44C2-92B3-CB5C7C2B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조건문과 반복문의 혼용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DF97EB-548E-404C-938B-4406C539235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915400" y="6203950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altLang="ko-KR" smtClean="0"/>
              <a:pPr/>
              <a:t>22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5FBBAC-501B-4C77-98DD-6852FEC3FF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464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52AF5-C329-4B83-8E9A-74044292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조건문과 반복문의 혼용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B921F69-06D1-4C65-9F90-893FE020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23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4BED5E-B121-4DBE-AEAB-F7BF6ACB24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750" y="1471613"/>
            <a:ext cx="9350037" cy="4646554"/>
          </a:xfrm>
        </p:spPr>
        <p:txBody>
          <a:bodyPr/>
          <a:lstStyle/>
          <a:p>
            <a:r>
              <a:rPr lang="ko-KR" altLang="en-US" dirty="0"/>
              <a:t>조건문과 혼용이 가능함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E2863C61-786D-48D8-936F-C4C0176362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4607143"/>
              </p:ext>
            </p:extLst>
          </p:nvPr>
        </p:nvGraphicFramePr>
        <p:xfrm>
          <a:off x="976303" y="1941953"/>
          <a:ext cx="10675947" cy="1060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4720">
                  <a:extLst>
                    <a:ext uri="{9D8B030D-6E8A-4147-A177-3AD203B41FA5}">
                      <a16:colId xmlns:a16="http://schemas.microsoft.com/office/drawing/2014/main" val="293080086"/>
                    </a:ext>
                  </a:extLst>
                </a:gridCol>
                <a:gridCol w="6841227">
                  <a:extLst>
                    <a:ext uri="{9D8B030D-6E8A-4147-A177-3AD203B41FA5}">
                      <a16:colId xmlns:a16="http://schemas.microsoft.com/office/drawing/2014/main" val="4229394500"/>
                    </a:ext>
                  </a:extLst>
                </a:gridCol>
              </a:tblGrid>
              <a:tr h="10606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rgbClr val="C00000"/>
                          </a:solidFill>
                        </a:rPr>
                        <a:t>for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 variable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 in range(</a:t>
                      </a:r>
                      <a:r>
                        <a:rPr lang="en-US" altLang="ko-KR" sz="2000" b="0" baseline="0" dirty="0" err="1">
                          <a:solidFill>
                            <a:schemeClr val="tx1"/>
                          </a:solidFill>
                        </a:rPr>
                        <a:t>num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):</a:t>
                      </a:r>
                    </a:p>
                    <a:p>
                      <a:pPr latinLnBrk="1"/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 sz="2000" b="1" baseline="0" dirty="0">
                          <a:solidFill>
                            <a:srgbClr val="C00000"/>
                          </a:solidFill>
                        </a:rPr>
                        <a:t>if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조건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latinLnBrk="1"/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en-US" altLang="ko-KR" sz="2000" b="0" baseline="0" dirty="0" err="1">
                          <a:solidFill>
                            <a:schemeClr val="tx1"/>
                          </a:solidFill>
                        </a:rPr>
                        <a:t>True_statements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range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범위 내의 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variable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각각에 대해서 조건문의 </a:t>
                      </a:r>
                      <a:b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조건을 확인한 후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조건이 참일 경우 </a:t>
                      </a:r>
                      <a:r>
                        <a:rPr lang="en-US" altLang="ko-KR" sz="2000" b="0" baseline="0" dirty="0" err="1">
                          <a:solidFill>
                            <a:schemeClr val="tx1"/>
                          </a:solidFill>
                        </a:rPr>
                        <a:t>True_statements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를 수행함</a:t>
                      </a: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615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693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52AF5-C329-4B83-8E9A-74044292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조건문과 반복문의 혼용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B921F69-06D1-4C65-9F90-893FE020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24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4BED5E-B121-4DBE-AEAB-F7BF6ACB24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D9B540-27C6-47FB-8E36-9ABBD3A1F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55" y="1252840"/>
            <a:ext cx="8701782" cy="24371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35EB948-7717-495F-99CD-82922BF17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55" y="3599201"/>
            <a:ext cx="96583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83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D0116-083B-4DA2-A1A2-61DD1816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– for</a:t>
            </a:r>
            <a:r>
              <a:rPr lang="ko-KR" altLang="en-US" dirty="0"/>
              <a:t>문 사용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867D1C7-FE1E-4E29-89FC-3147E9C9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25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D735EE-7BF3-42BA-8F98-60FC8DE4C6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다음의 요구사항에 따라 프로그램을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_x148686472">
            <a:extLst>
              <a:ext uri="{FF2B5EF4-FFF2-40B4-BE49-F238E27FC236}">
                <a16:creationId xmlns:a16="http://schemas.microsoft.com/office/drawing/2014/main" id="{4E6A20FA-0FA0-4108-BAA6-49BB47D3F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070" y="2267866"/>
            <a:ext cx="9067479" cy="3374177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I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요구사항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I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사용자에게 양의 정수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n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을 입력 받아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1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부터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n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까지 짝수들의 합을 구하고자 한다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. For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문을 사용해서 구해보자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I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테스트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I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&gt;&gt;&gt;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자연수 입력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: 8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짝수 합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: 20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&gt;&gt;&gt;</a:t>
            </a:r>
            <a:endParaRPr kumimoji="0" lang="en-US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8273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D0116-083B-4DA2-A1A2-61DD1816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– for</a:t>
            </a:r>
            <a:r>
              <a:rPr lang="ko-KR" altLang="en-US" dirty="0"/>
              <a:t>문 사용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867D1C7-FE1E-4E29-89FC-3147E9C9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26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D735EE-7BF3-42BA-8F98-60FC8DE4C6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1208" y="1406762"/>
            <a:ext cx="10945373" cy="46465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2. </a:t>
            </a:r>
            <a:r>
              <a:rPr lang="ko-KR" altLang="en-US" sz="1800" dirty="0"/>
              <a:t>사용자가</a:t>
            </a:r>
            <a:r>
              <a:rPr lang="en-US" altLang="ko-KR" sz="1800" dirty="0"/>
              <a:t> </a:t>
            </a:r>
            <a:r>
              <a:rPr lang="ko-KR" altLang="en-US" sz="1800" dirty="0"/>
              <a:t>입력한 정수의 </a:t>
            </a:r>
            <a:r>
              <a:rPr lang="en-US" altLang="ko-KR" sz="1800" dirty="0"/>
              <a:t>factorial</a:t>
            </a:r>
            <a:r>
              <a:rPr lang="ko-KR" altLang="en-US" sz="1800" dirty="0"/>
              <a:t> 값을 출력하는 프로그램을 </a:t>
            </a:r>
            <a:r>
              <a:rPr lang="ko-KR" altLang="en-US" sz="1800" dirty="0" err="1"/>
              <a:t>작성하시오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>
              <a:buAutoNum type="arabicPeriod" startAt="3"/>
            </a:pPr>
            <a:r>
              <a:rPr lang="ko-KR" altLang="en-US" sz="1800" dirty="0"/>
              <a:t>사용자부터 </a:t>
            </a:r>
            <a:r>
              <a:rPr lang="ko-KR" altLang="en-US" sz="1800" dirty="0" err="1"/>
              <a:t>문자열를</a:t>
            </a:r>
            <a:r>
              <a:rPr lang="ko-KR" altLang="en-US" sz="1800" dirty="0"/>
              <a:t> 입력 받은 후</a:t>
            </a:r>
            <a:r>
              <a:rPr lang="en-US" altLang="ko-KR" sz="1800" dirty="0"/>
              <a:t>, </a:t>
            </a:r>
            <a:r>
              <a:rPr lang="ko-KR" altLang="en-US" sz="1800" dirty="0"/>
              <a:t>이를 뒤집어서 화면에 출력하는 프로그램을 </a:t>
            </a:r>
            <a:r>
              <a:rPr lang="ko-KR" altLang="en-US" sz="1800" dirty="0" err="1"/>
              <a:t>작성하시오</a:t>
            </a:r>
            <a:r>
              <a:rPr lang="en-US" altLang="ko-KR" sz="1800" dirty="0"/>
              <a:t>.</a:t>
            </a:r>
          </a:p>
          <a:p>
            <a:pPr>
              <a:buAutoNum type="arabicPeriod" startAt="3"/>
            </a:pPr>
            <a:endParaRPr lang="en-US" altLang="ko-KR" sz="1800" dirty="0"/>
          </a:p>
          <a:p>
            <a:pPr>
              <a:buAutoNum type="arabicPeriod" startAt="3"/>
            </a:pPr>
            <a:endParaRPr lang="en-US" altLang="ko-KR" sz="1800" dirty="0"/>
          </a:p>
          <a:p>
            <a:pPr>
              <a:buAutoNum type="arabicPeriod" startAt="3"/>
            </a:pPr>
            <a:endParaRPr lang="en-US" altLang="ko-KR" sz="1800" dirty="0"/>
          </a:p>
          <a:p>
            <a:pPr>
              <a:buAutoNum type="arabicPeriod" startAt="3"/>
            </a:pPr>
            <a:r>
              <a:rPr lang="en-US" altLang="ko-KR" sz="1800" dirty="0"/>
              <a:t> </a:t>
            </a:r>
            <a:r>
              <a:rPr lang="ko-KR" altLang="en-US" sz="1800" dirty="0"/>
              <a:t>사용자로부터 입력 받은 문자열이 회문인지를 검사하는 프로그램을 </a:t>
            </a:r>
            <a:r>
              <a:rPr lang="ko-KR" altLang="en-US" sz="1800" dirty="0" err="1"/>
              <a:t>작성하시오</a:t>
            </a:r>
            <a:r>
              <a:rPr lang="en-US" altLang="ko-KR" sz="1800" dirty="0"/>
              <a:t>.</a:t>
            </a:r>
          </a:p>
          <a:p>
            <a:pPr marL="342900" indent="-342900">
              <a:buAutoNum type="arabicPeriod" startAt="4"/>
            </a:pPr>
            <a:endParaRPr lang="en-US" altLang="ko-KR" sz="1800" dirty="0"/>
          </a:p>
          <a:p>
            <a:pPr marL="342900" indent="-342900">
              <a:buAutoNum type="arabicPeriod" startAt="4"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A65827-D969-4092-A490-39419966CDBF}"/>
              </a:ext>
            </a:extLst>
          </p:cNvPr>
          <p:cNvSpPr txBox="1"/>
          <p:nvPr/>
        </p:nvSpPr>
        <p:spPr>
          <a:xfrm>
            <a:off x="1243445" y="3366155"/>
            <a:ext cx="4603183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&gt;&gt;&gt; </a:t>
            </a:r>
            <a:r>
              <a:rPr lang="ko-KR" altLang="en-US" sz="2400" dirty="0"/>
              <a:t>문자열을 입력</a:t>
            </a:r>
            <a:r>
              <a:rPr lang="en-US" altLang="ko-KR" sz="2400" dirty="0"/>
              <a:t>: Hello World</a:t>
            </a:r>
          </a:p>
          <a:p>
            <a:r>
              <a:rPr lang="en-US" altLang="ko-KR" sz="2400" dirty="0"/>
              <a:t>      </a:t>
            </a:r>
            <a:r>
              <a:rPr lang="ko-KR" altLang="en-US" sz="2400" dirty="0"/>
              <a:t>뒤집어서 출력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dlroW</a:t>
            </a:r>
            <a:r>
              <a:rPr lang="en-US" altLang="ko-KR" sz="2400" dirty="0"/>
              <a:t> </a:t>
            </a:r>
            <a:r>
              <a:rPr lang="en-US" altLang="ko-KR" sz="2400" dirty="0" err="1"/>
              <a:t>olleH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3743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11E40-A0E1-4301-96CA-255659D9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r>
              <a:rPr lang="ko-KR" altLang="en-US" dirty="0"/>
              <a:t> 문법 배우기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CB6D8-CC1D-4EE4-9142-9C4A73A7C4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일반적인 </a:t>
            </a:r>
            <a:r>
              <a:rPr lang="en-US" altLang="ko-KR" dirty="0"/>
              <a:t>for </a:t>
            </a:r>
            <a:r>
              <a:rPr lang="ko-KR" altLang="en-US" dirty="0"/>
              <a:t>반복문의 구조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 </a:t>
            </a:r>
            <a:r>
              <a:rPr lang="ko-KR" altLang="en-US" dirty="0"/>
              <a:t>문법에는 </a:t>
            </a:r>
            <a:r>
              <a:rPr lang="en-US" altLang="ko-KR" dirty="0"/>
              <a:t>range </a:t>
            </a:r>
            <a:r>
              <a:rPr lang="ko-KR" altLang="en-US" dirty="0"/>
              <a:t>라는 함수가 보통 함께 활용된다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range </a:t>
            </a:r>
            <a:r>
              <a:rPr lang="ko-KR" altLang="en-US" dirty="0"/>
              <a:t>라는 함수를 먼저 이해해야 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34D890-D6E8-4C70-A9CA-F80010795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8849327-F471-4A98-85DE-6BD0455B9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35" y="1959450"/>
            <a:ext cx="8708726" cy="2248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593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6B8B5-9619-4947-8308-437916A5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범위 함수 </a:t>
            </a:r>
            <a:r>
              <a:rPr lang="en-US" altLang="ko-KR" dirty="0"/>
              <a:t>: range()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0CF9D-ADF4-48E3-AE32-07BDCEFFBB4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4000" y="2409645"/>
            <a:ext cx="8404479" cy="3532690"/>
          </a:xfrm>
        </p:spPr>
        <p:txBody>
          <a:bodyPr/>
          <a:lstStyle/>
          <a:p>
            <a:r>
              <a:rPr lang="en-US" altLang="ko-KR" dirty="0"/>
              <a:t>start </a:t>
            </a:r>
            <a:r>
              <a:rPr lang="ko-KR" altLang="en-US" dirty="0"/>
              <a:t>값은 포함하지만 </a:t>
            </a:r>
            <a:r>
              <a:rPr lang="en-US" altLang="ko-KR" dirty="0"/>
              <a:t>stop</a:t>
            </a:r>
            <a:r>
              <a:rPr lang="ko-KR" altLang="en-US" dirty="0"/>
              <a:t>값은 포함되지 않음</a:t>
            </a:r>
          </a:p>
          <a:p>
            <a:pPr lvl="2"/>
            <a:r>
              <a:rPr lang="en-US" altLang="ko-KR" dirty="0"/>
              <a:t>range (1, 9, 2)</a:t>
            </a:r>
            <a:r>
              <a:rPr lang="ko-KR" altLang="en-US" dirty="0"/>
              <a:t>의 의미는 </a:t>
            </a:r>
            <a:r>
              <a:rPr lang="en-US" altLang="ko-KR" dirty="0"/>
              <a:t>1, 3, 5, 7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A1BA4B-C2FA-4806-8A8F-C8DF8FFFF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1233959C-C218-4EFC-8125-4C452EADA0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9343591"/>
              </p:ext>
            </p:extLst>
          </p:nvPr>
        </p:nvGraphicFramePr>
        <p:xfrm>
          <a:off x="574000" y="1531193"/>
          <a:ext cx="10621308" cy="435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0761">
                  <a:extLst>
                    <a:ext uri="{9D8B030D-6E8A-4147-A177-3AD203B41FA5}">
                      <a16:colId xmlns:a16="http://schemas.microsoft.com/office/drawing/2014/main" val="293080086"/>
                    </a:ext>
                  </a:extLst>
                </a:gridCol>
                <a:gridCol w="7220547">
                  <a:extLst>
                    <a:ext uri="{9D8B030D-6E8A-4147-A177-3AD203B41FA5}">
                      <a16:colId xmlns:a16="http://schemas.microsoft.com/office/drawing/2014/main" val="4229394500"/>
                    </a:ext>
                  </a:extLst>
                </a:gridCol>
              </a:tblGrid>
              <a:tr h="4353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solidFill>
                            <a:srgbClr val="0070C0"/>
                          </a:solidFill>
                        </a:rPr>
                        <a:t>range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([start, ]stop[, step])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start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부터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step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만큼씩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증가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감소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) stop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전까지 범위를 지정하는 함수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615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41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6B8B5-9619-4947-8308-437916A5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범위 함수 </a:t>
            </a:r>
            <a:r>
              <a:rPr lang="en-US" altLang="ko-KR" dirty="0"/>
              <a:t>: range()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0CF9D-ADF4-48E3-AE32-07BDCEFFBB4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4000" y="1916531"/>
            <a:ext cx="10548325" cy="4395220"/>
          </a:xfrm>
        </p:spPr>
        <p:txBody>
          <a:bodyPr/>
          <a:lstStyle/>
          <a:p>
            <a:r>
              <a:rPr lang="en-US" altLang="ko-KR" dirty="0"/>
              <a:t>range()</a:t>
            </a:r>
            <a:r>
              <a:rPr lang="ko-KR" altLang="en-US" dirty="0"/>
              <a:t>함수를 사용할 때는</a:t>
            </a:r>
            <a:r>
              <a:rPr lang="en-US" altLang="ko-KR" dirty="0"/>
              <a:t>, </a:t>
            </a:r>
            <a:r>
              <a:rPr lang="ko-KR" altLang="en-US" dirty="0"/>
              <a:t>다음과 같은 사항을 주의해야 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start, stop, step</a:t>
            </a:r>
            <a:r>
              <a:rPr lang="ko-KR" altLang="en-US" dirty="0"/>
              <a:t>에는 정수</a:t>
            </a:r>
            <a:r>
              <a:rPr lang="en-US" altLang="ko-KR" dirty="0"/>
              <a:t>(int</a:t>
            </a:r>
            <a:r>
              <a:rPr lang="ko-KR" altLang="en-US" dirty="0"/>
              <a:t>형</a:t>
            </a:r>
            <a:r>
              <a:rPr lang="en-US" altLang="ko-KR" dirty="0"/>
              <a:t>)</a:t>
            </a:r>
            <a:r>
              <a:rPr lang="ko-KR" altLang="en-US" dirty="0"/>
              <a:t>만 쓸 수 있음</a:t>
            </a:r>
            <a:endParaRPr lang="en-US" altLang="ko-KR" dirty="0"/>
          </a:p>
          <a:p>
            <a:pPr lvl="2"/>
            <a:r>
              <a:rPr lang="en-US" altLang="ko-KR" dirty="0"/>
              <a:t>start</a:t>
            </a:r>
            <a:r>
              <a:rPr lang="ko-KR" altLang="en-US" dirty="0"/>
              <a:t>와 </a:t>
            </a:r>
            <a:r>
              <a:rPr lang="en-US" altLang="ko-KR" dirty="0"/>
              <a:t>step</a:t>
            </a:r>
            <a:r>
              <a:rPr lang="ko-KR" altLang="en-US" dirty="0"/>
              <a:t>은 생략 될 수 있음</a:t>
            </a:r>
            <a:r>
              <a:rPr lang="en-US" altLang="ko-KR" dirty="0"/>
              <a:t>. stop</a:t>
            </a:r>
            <a:r>
              <a:rPr lang="ko-KR" altLang="en-US" dirty="0"/>
              <a:t>은 생략될 수 없음</a:t>
            </a:r>
          </a:p>
          <a:p>
            <a:pPr lvl="3"/>
            <a:r>
              <a:rPr lang="en-US" altLang="ko-KR" sz="1800" dirty="0"/>
              <a:t>range(5)</a:t>
            </a:r>
            <a:r>
              <a:rPr lang="ko-KR" altLang="en-US" sz="1800" dirty="0"/>
              <a:t>의 의미는 </a:t>
            </a:r>
            <a:r>
              <a:rPr lang="en-US" altLang="ko-KR" sz="1800" dirty="0"/>
              <a:t>0, 1, 2, 3, 4</a:t>
            </a:r>
          </a:p>
          <a:p>
            <a:pPr lvl="3"/>
            <a:r>
              <a:rPr lang="en-US" altLang="ko-KR" sz="1800" dirty="0"/>
              <a:t>range(5, 10)</a:t>
            </a:r>
            <a:r>
              <a:rPr lang="ko-KR" altLang="en-US" sz="1800" dirty="0"/>
              <a:t>의 의미는 </a:t>
            </a:r>
            <a:r>
              <a:rPr lang="en-US" altLang="ko-KR" sz="1800" dirty="0"/>
              <a:t>5, 6, 7, 8, 9</a:t>
            </a:r>
          </a:p>
          <a:p>
            <a:pPr lvl="2"/>
            <a:r>
              <a:rPr lang="en-US" altLang="ko-KR" dirty="0"/>
              <a:t>step</a:t>
            </a:r>
            <a:r>
              <a:rPr lang="ko-KR" altLang="en-US" dirty="0"/>
              <a:t>은 </a:t>
            </a:r>
            <a:r>
              <a:rPr lang="en-US" altLang="ko-KR" dirty="0"/>
              <a:t>0 </a:t>
            </a:r>
            <a:r>
              <a:rPr lang="ko-KR" altLang="en-US" dirty="0"/>
              <a:t>일 수 없음</a:t>
            </a:r>
          </a:p>
          <a:p>
            <a:pPr lvl="3"/>
            <a:r>
              <a:rPr lang="en-US" altLang="ko-KR" sz="1800" dirty="0"/>
              <a:t>step</a:t>
            </a:r>
            <a:r>
              <a:rPr lang="ko-KR" altLang="en-US" sz="1800" dirty="0"/>
              <a:t>이 생략되는 경우 </a:t>
            </a:r>
            <a:r>
              <a:rPr lang="en-US" altLang="ko-KR" sz="1800" dirty="0"/>
              <a:t>step </a:t>
            </a:r>
            <a:r>
              <a:rPr lang="ko-KR" altLang="en-US" sz="1800" dirty="0"/>
              <a:t>값은 </a:t>
            </a:r>
            <a:r>
              <a:rPr lang="en-US" altLang="ko-KR" sz="1800" dirty="0"/>
              <a:t>1</a:t>
            </a:r>
            <a:r>
              <a:rPr lang="ko-KR" altLang="en-US" sz="1800" dirty="0"/>
              <a:t>이라고 간주</a:t>
            </a:r>
          </a:p>
          <a:p>
            <a:pPr lvl="3"/>
            <a:r>
              <a:rPr lang="en-US" altLang="ko-KR" sz="1800" dirty="0"/>
              <a:t>range (1, 10)</a:t>
            </a:r>
            <a:r>
              <a:rPr lang="ko-KR" altLang="en-US" sz="1800" dirty="0"/>
              <a:t>의 의미는 </a:t>
            </a:r>
            <a:r>
              <a:rPr lang="en-US" altLang="ko-KR" sz="1800" dirty="0"/>
              <a:t>1, 2, 3, …,9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A1BA4B-C2FA-4806-8A8F-C8DF8FFFF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1233959C-C218-4EFC-8125-4C452EADA0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9280959"/>
              </p:ext>
            </p:extLst>
          </p:nvPr>
        </p:nvGraphicFramePr>
        <p:xfrm>
          <a:off x="574000" y="1373336"/>
          <a:ext cx="10621308" cy="435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0761">
                  <a:extLst>
                    <a:ext uri="{9D8B030D-6E8A-4147-A177-3AD203B41FA5}">
                      <a16:colId xmlns:a16="http://schemas.microsoft.com/office/drawing/2014/main" val="293080086"/>
                    </a:ext>
                  </a:extLst>
                </a:gridCol>
                <a:gridCol w="7220547">
                  <a:extLst>
                    <a:ext uri="{9D8B030D-6E8A-4147-A177-3AD203B41FA5}">
                      <a16:colId xmlns:a16="http://schemas.microsoft.com/office/drawing/2014/main" val="4229394500"/>
                    </a:ext>
                  </a:extLst>
                </a:gridCol>
              </a:tblGrid>
              <a:tr h="4353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solidFill>
                            <a:srgbClr val="0070C0"/>
                          </a:solidFill>
                        </a:rPr>
                        <a:t>range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([start, ] stop [, step])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start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부터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step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만큼씩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증가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감소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) stop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전까지 범위를 지정하는 함수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615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62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6B8B5-9619-4947-8308-437916A5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range()</a:t>
            </a:r>
            <a:r>
              <a:rPr lang="ko-KR" altLang="en-US" dirty="0"/>
              <a:t>를 활용한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0CF9D-ADF4-48E3-AE32-07BDCEFFBB4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554480"/>
            <a:ext cx="11152173" cy="3858768"/>
          </a:xfrm>
        </p:spPr>
        <p:txBody>
          <a:bodyPr/>
          <a:lstStyle/>
          <a:p>
            <a:r>
              <a:rPr lang="en-US" altLang="ko-KR" sz="2000" dirty="0"/>
              <a:t>range()</a:t>
            </a:r>
            <a:r>
              <a:rPr lang="ko-KR" altLang="en-US" sz="2000" dirty="0"/>
              <a:t>범위의 모든 값들 각각에 대해 반복을 수행하고 싶을 때 사용할 수 있다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A1BA4B-C2FA-4806-8A8F-C8DF8FFFF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040F4C74-0398-4562-8886-ED6BDC3542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8363034"/>
              </p:ext>
            </p:extLst>
          </p:nvPr>
        </p:nvGraphicFramePr>
        <p:xfrm>
          <a:off x="1123139" y="2318386"/>
          <a:ext cx="1021197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000">
                  <a:extLst>
                    <a:ext uri="{9D8B030D-6E8A-4147-A177-3AD203B41FA5}">
                      <a16:colId xmlns:a16="http://schemas.microsoft.com/office/drawing/2014/main" val="293080086"/>
                    </a:ext>
                  </a:extLst>
                </a:gridCol>
                <a:gridCol w="6319970">
                  <a:extLst>
                    <a:ext uri="{9D8B030D-6E8A-4147-A177-3AD203B41FA5}">
                      <a16:colId xmlns:a16="http://schemas.microsoft.com/office/drawing/2014/main" val="4229394500"/>
                    </a:ext>
                  </a:extLst>
                </a:gridCol>
              </a:tblGrid>
              <a:tr h="5850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solidFill>
                            <a:srgbClr val="C00000"/>
                          </a:solidFill>
                        </a:rPr>
                        <a:t>for</a:t>
                      </a:r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 variable</a:t>
                      </a:r>
                      <a:r>
                        <a:rPr lang="en-US" altLang="ko-KR" sz="2400" b="0" baseline="0" dirty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en-US" altLang="ko-KR" sz="2400" b="1" baseline="0" dirty="0">
                          <a:solidFill>
                            <a:srgbClr val="C00000"/>
                          </a:solidFill>
                        </a:rPr>
                        <a:t>range(</a:t>
                      </a:r>
                      <a:r>
                        <a:rPr lang="en-US" altLang="ko-KR" sz="2400" b="1" baseline="0" dirty="0" err="1">
                          <a:solidFill>
                            <a:srgbClr val="C00000"/>
                          </a:solidFill>
                        </a:rPr>
                        <a:t>num</a:t>
                      </a:r>
                      <a:r>
                        <a:rPr lang="en-US" altLang="ko-KR" sz="2400" b="1" baseline="0" dirty="0">
                          <a:solidFill>
                            <a:srgbClr val="C00000"/>
                          </a:solidFill>
                        </a:rPr>
                        <a:t>)</a:t>
                      </a:r>
                      <a:r>
                        <a:rPr lang="en-US" altLang="ko-KR" sz="2400" b="0" baseline="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latinLnBrk="1"/>
                      <a:r>
                        <a:rPr lang="en-US" altLang="ko-KR" sz="2400" b="0" baseline="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 sz="2400" b="0" baseline="0" dirty="0" err="1">
                          <a:solidFill>
                            <a:schemeClr val="tx1"/>
                          </a:solidFill>
                        </a:rPr>
                        <a:t>True_statements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range 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범위 내의 </a:t>
                      </a:r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variable 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각각에 대해서 </a:t>
                      </a:r>
                      <a:r>
                        <a:rPr lang="en-US" altLang="ko-KR" sz="2400" b="0" dirty="0" err="1">
                          <a:solidFill>
                            <a:schemeClr val="tx1"/>
                          </a:solidFill>
                        </a:rPr>
                        <a:t>True_statements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400" b="0" baseline="0" dirty="0">
                          <a:solidFill>
                            <a:schemeClr val="tx1"/>
                          </a:solidFill>
                        </a:rPr>
                        <a:t>반복적으로 수행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615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755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E6859-B378-421E-B1F7-3CB7FCCD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숫자세기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86A456-E97C-4DB8-AB31-2984A2634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DE708-9BBA-4E64-B06D-E64EC78E5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56" y="3223561"/>
            <a:ext cx="7413884" cy="237896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0DF9B624-B40E-4C44-B8A8-93CC37ABE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7" y="1365726"/>
            <a:ext cx="6334286" cy="1635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7225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6A793-B170-44BD-A21D-A8A48087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 세기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16628D-A6FA-4381-83EF-3FB65486B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CF0DCEC-DC1B-4A6B-9A0D-17641C45C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01" y="1600148"/>
            <a:ext cx="6536874" cy="20383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4D0454BE-BF72-4972-A183-A0950B166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970" y="3829020"/>
            <a:ext cx="6144169" cy="187847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0F6A1B4-69A5-4964-9C12-647FA0A8E9EC}"/>
              </a:ext>
            </a:extLst>
          </p:cNvPr>
          <p:cNvSpPr/>
          <p:nvPr/>
        </p:nvSpPr>
        <p:spPr>
          <a:xfrm>
            <a:off x="4388807" y="1694262"/>
            <a:ext cx="2044649" cy="5264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9B53CF-7FE0-4F61-90C1-FA6CA0D60C75}"/>
              </a:ext>
            </a:extLst>
          </p:cNvPr>
          <p:cNvSpPr/>
          <p:nvPr/>
        </p:nvSpPr>
        <p:spPr>
          <a:xfrm>
            <a:off x="8612465" y="3925833"/>
            <a:ext cx="2044649" cy="5264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27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09DB9-1F43-4FDC-8DF1-EE7746F6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 거꾸로 세기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5D9DA9-F549-4E0A-9D2F-F9D4B31FC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DDEA524-1DFF-4766-BFF8-834F102B1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73" y="2207539"/>
            <a:ext cx="8116123" cy="2429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1D2A912-DE23-44B9-92B6-7CC5B5739590}"/>
              </a:ext>
            </a:extLst>
          </p:cNvPr>
          <p:cNvSpPr/>
          <p:nvPr/>
        </p:nvSpPr>
        <p:spPr>
          <a:xfrm>
            <a:off x="5684208" y="2336519"/>
            <a:ext cx="2687718" cy="6788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656171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48_TF10001108" id="{D857639A-5630-4BD0-ACF0-62B23A594B8A}" vid="{2A6161B3-565C-4FCB-AEA5-7264342206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4049</TotalTime>
  <Words>563</Words>
  <Application>Microsoft Office PowerPoint</Application>
  <PresentationFormat>와이드스크린</PresentationFormat>
  <Paragraphs>118</Paragraphs>
  <Slides>26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나눔고딕 ExtraBold</vt:lpstr>
      <vt:lpstr>맑은 고딕</vt:lpstr>
      <vt:lpstr>Arial</vt:lpstr>
      <vt:lpstr>Wingdings</vt:lpstr>
      <vt:lpstr>Segoe UI</vt:lpstr>
      <vt:lpstr>WelcomeDoc</vt:lpstr>
      <vt:lpstr>11장  반복문 활용하기</vt:lpstr>
      <vt:lpstr>for 반복문 </vt:lpstr>
      <vt:lpstr>for 반복문 문법 배우기 </vt:lpstr>
      <vt:lpstr>범위 함수 : range()</vt:lpstr>
      <vt:lpstr>범위 함수 : range()</vt:lpstr>
      <vt:lpstr>range()를 활용한 for문</vt:lpstr>
      <vt:lpstr>숫자세기 </vt:lpstr>
      <vt:lpstr>숫자 세기 </vt:lpstr>
      <vt:lpstr>숫자 거꾸로 세기 </vt:lpstr>
      <vt:lpstr>파라미터 생략하기 </vt:lpstr>
      <vt:lpstr>원하는 횟수만큼 반복하기 </vt:lpstr>
      <vt:lpstr>for문</vt:lpstr>
      <vt:lpstr>while 반복문 vs. for 반복문</vt:lpstr>
      <vt:lpstr>while 반복문 vs. for 반복문</vt:lpstr>
      <vt:lpstr>입력 값을 활용한 for문</vt:lpstr>
      <vt:lpstr>입력 값을 활용한 for문</vt:lpstr>
      <vt:lpstr>문자열을 활용한 for문</vt:lpstr>
      <vt:lpstr>문자열을 활용한 for문</vt:lpstr>
      <vt:lpstr>문자열을 활용한 for문</vt:lpstr>
      <vt:lpstr>중첩 반복문</vt:lpstr>
      <vt:lpstr>중첩 반복문</vt:lpstr>
      <vt:lpstr>조건문과 반복문의 혼용</vt:lpstr>
      <vt:lpstr>조건문과 반복문의 혼용</vt:lpstr>
      <vt:lpstr>조건문과 반복문의 혼용</vt:lpstr>
      <vt:lpstr>[실습 – for문 사용]</vt:lpstr>
      <vt:lpstr>[실습 – for문 사용]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시작</dc:title>
  <dc:creator>com</dc:creator>
  <cp:keywords/>
  <cp:lastModifiedBy>김종욱</cp:lastModifiedBy>
  <cp:revision>177</cp:revision>
  <cp:lastPrinted>2019-07-24T15:07:36Z</cp:lastPrinted>
  <dcterms:created xsi:type="dcterms:W3CDTF">2019-06-11T01:17:44Z</dcterms:created>
  <dcterms:modified xsi:type="dcterms:W3CDTF">2022-04-02T23:31:35Z</dcterms:modified>
  <cp:version/>
</cp:coreProperties>
</file>