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1413" r:id="rId3"/>
    <p:sldId id="1428" r:id="rId4"/>
    <p:sldId id="1463" r:id="rId5"/>
    <p:sldId id="1464" r:id="rId6"/>
    <p:sldId id="1479" r:id="rId7"/>
    <p:sldId id="1466" r:id="rId8"/>
    <p:sldId id="1465" r:id="rId9"/>
    <p:sldId id="1480" r:id="rId10"/>
    <p:sldId id="1467" r:id="rId11"/>
    <p:sldId id="1468" r:id="rId12"/>
    <p:sldId id="1469" r:id="rId13"/>
    <p:sldId id="1470" r:id="rId14"/>
    <p:sldId id="1471" r:id="rId15"/>
    <p:sldId id="1473" r:id="rId16"/>
    <p:sldId id="1475" r:id="rId17"/>
    <p:sldId id="1476" r:id="rId18"/>
    <p:sldId id="1477" r:id="rId19"/>
    <p:sldId id="1478" r:id="rId20"/>
    <p:sldId id="1481" r:id="rId21"/>
    <p:sldId id="1482" r:id="rId22"/>
    <p:sldId id="1483" r:id="rId23"/>
    <p:sldId id="1484" r:id="rId24"/>
    <p:sldId id="1485" r:id="rId25"/>
    <p:sldId id="1486" r:id="rId26"/>
    <p:sldId id="1487" r:id="rId27"/>
    <p:sldId id="1488" r:id="rId28"/>
    <p:sldId id="1489" r:id="rId29"/>
    <p:sldId id="1490" r:id="rId30"/>
    <p:sldId id="1493" r:id="rId31"/>
    <p:sldId id="1494" r:id="rId32"/>
    <p:sldId id="1491" r:id="rId33"/>
    <p:sldId id="1492" r:id="rId34"/>
    <p:sldId id="1498" r:id="rId35"/>
    <p:sldId id="1495" r:id="rId36"/>
    <p:sldId id="1496" r:id="rId37"/>
    <p:sldId id="1497" r:id="rId38"/>
  </p:sldIdLst>
  <p:sldSz cx="12192000" cy="6858000"/>
  <p:notesSz cx="7099300" cy="10234613"/>
  <p:embeddedFontLst>
    <p:embeddedFont>
      <p:font typeface="Segoe UI" panose="020B0502040204020203" pitchFamily="34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51" autoAdjust="0"/>
  </p:normalViewPr>
  <p:slideViewPr>
    <p:cSldViewPr snapToGrid="0">
      <p:cViewPr varScale="1">
        <p:scale>
          <a:sx n="99" d="100"/>
          <a:sy n="99" d="100"/>
        </p:scale>
        <p:origin x="100" y="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3월 13일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62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21207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3월 13일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ko-KR" altLang="en-US" sz="4800" b="1" dirty="0">
                <a:solidFill>
                  <a:schemeClr val="bg1"/>
                </a:solidFill>
              </a:rPr>
              <a:t>파이썬 시작하기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E37F-1AF6-4BA4-8253-44BE9150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쉘 모드에서 원 넓이 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A7CD1-FDDB-45B6-AC50-546A23E1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95CFB4-3807-4F6D-9733-EAE8A26F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34" y="1729805"/>
            <a:ext cx="5886930" cy="260006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285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481B-C5A8-4A52-9E47-A2F4C96D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코드 편집기 모드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5E66F-2F62-463E-B9CD-B5D1357DA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[File] – [New</a:t>
            </a:r>
            <a:r>
              <a:rPr lang="ko-KR" altLang="en-US" dirty="0"/>
              <a:t> </a:t>
            </a:r>
            <a:r>
              <a:rPr lang="en-US" altLang="ko-KR" dirty="0"/>
              <a:t>File]</a:t>
            </a:r>
            <a:r>
              <a:rPr lang="ko-KR" altLang="en-US" dirty="0"/>
              <a:t> 실행 후 아래 코드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파일 저장</a:t>
            </a:r>
            <a:r>
              <a:rPr lang="en-US" altLang="ko-KR" dirty="0"/>
              <a:t>] </a:t>
            </a:r>
          </a:p>
          <a:p>
            <a:r>
              <a:rPr lang="en-US" altLang="ko-KR" dirty="0"/>
              <a:t>[Run] – [Run Module] </a:t>
            </a:r>
            <a:r>
              <a:rPr lang="ko-KR" altLang="en-US" dirty="0"/>
              <a:t>실행하기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A19A5-4576-463D-8929-EB1B02209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8796D9-BB63-4702-94F5-71BF8821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48" y="2168022"/>
            <a:ext cx="6474487" cy="183168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16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719E2-2693-4689-A7CD-1F49560A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설명문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 </a:t>
            </a:r>
            <a:r>
              <a:rPr lang="ko-KR" altLang="en-US" dirty="0"/>
              <a:t>입력하기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3CBB3-8A3D-43BA-B42A-C77BED36AC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한 줄 주석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BA901-2E66-49BA-807F-C78EB25F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EB1FB28-443D-4F38-B705-36F7B8D94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88"/>
          <a:stretch/>
        </p:blipFill>
        <p:spPr bwMode="auto">
          <a:xfrm>
            <a:off x="3206083" y="1444751"/>
            <a:ext cx="4543044" cy="146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048B2E0-95D3-4A71-B30D-1F12F48E0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8"/>
          <a:stretch/>
        </p:blipFill>
        <p:spPr bwMode="auto">
          <a:xfrm>
            <a:off x="6096000" y="1444752"/>
            <a:ext cx="4530000" cy="146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8513593-0E10-4255-93C6-78A74802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99" y="3014138"/>
            <a:ext cx="10536619" cy="2000624"/>
          </a:xfrm>
          <a:prstGeom prst="rect">
            <a:avLst/>
          </a:prstGeom>
          <a:solidFill>
            <a:srgbClr val="C0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C7A5BC-019E-44C3-8CCD-A7E4A8D35364}"/>
              </a:ext>
            </a:extLst>
          </p:cNvPr>
          <p:cNvSpPr/>
          <p:nvPr/>
        </p:nvSpPr>
        <p:spPr>
          <a:xfrm>
            <a:off x="6819363" y="1444751"/>
            <a:ext cx="3676919" cy="139504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8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3EFF4-1450-4706-B126-42E857F7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설명문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 </a:t>
            </a:r>
            <a:r>
              <a:rPr lang="ko-KR" altLang="en-US" dirty="0"/>
              <a:t>입력하기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B4B2E-169E-4ADB-ABC2-8A74264D48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여러 줄 주석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122EDE-4340-40F6-9A3B-E09F28904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F286B3-6EAD-4E2B-AB3C-E3FDC2FB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33" y="1546150"/>
            <a:ext cx="2739878" cy="33948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0FC0EE3-B5B4-416D-A5E8-54350944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69" y="1530782"/>
            <a:ext cx="2552419" cy="33921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EDBE95A-3A85-418B-95DA-F2E452ACF92F}"/>
              </a:ext>
            </a:extLst>
          </p:cNvPr>
          <p:cNvSpPr/>
          <p:nvPr/>
        </p:nvSpPr>
        <p:spPr>
          <a:xfrm>
            <a:off x="3823824" y="2099924"/>
            <a:ext cx="640862" cy="390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04654F-F68B-4BAB-8402-FCABDA3899B4}"/>
              </a:ext>
            </a:extLst>
          </p:cNvPr>
          <p:cNvSpPr/>
          <p:nvPr/>
        </p:nvSpPr>
        <p:spPr>
          <a:xfrm>
            <a:off x="3823824" y="4006878"/>
            <a:ext cx="640862" cy="390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AE8A14-9067-42F0-9C50-39CB630793C5}"/>
              </a:ext>
            </a:extLst>
          </p:cNvPr>
          <p:cNvSpPr/>
          <p:nvPr/>
        </p:nvSpPr>
        <p:spPr>
          <a:xfrm>
            <a:off x="7098470" y="2099923"/>
            <a:ext cx="640862" cy="390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8C598-81A4-4A6D-98A3-D5D078F7B402}"/>
              </a:ext>
            </a:extLst>
          </p:cNvPr>
          <p:cNvSpPr/>
          <p:nvPr/>
        </p:nvSpPr>
        <p:spPr>
          <a:xfrm>
            <a:off x="7105891" y="4006877"/>
            <a:ext cx="640862" cy="390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48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1C153-A615-4DD4-AAAB-26E1AEE5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 직접 실행하기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3F0F5-7750-4528-A5A7-F9C4B54FD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924DB3-495E-4D95-A536-162CD435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7" y="1566051"/>
            <a:ext cx="6334672" cy="1989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08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3D28-9A88-4D30-AC16-6F7251E7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피자 크기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36A7D-90EF-4D0B-8E29-7557173349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친구들과 피자를 주문하였다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피자의 지름이 </a:t>
            </a:r>
            <a:r>
              <a:rPr lang="en-US" altLang="ko-KR" dirty="0"/>
              <a:t>45cm </a:t>
            </a:r>
            <a:r>
              <a:rPr lang="ko-KR" altLang="en-US" dirty="0"/>
              <a:t>이고</a:t>
            </a:r>
            <a:r>
              <a:rPr lang="en-US" altLang="ko-KR" dirty="0"/>
              <a:t>, 8</a:t>
            </a:r>
            <a:r>
              <a:rPr lang="ko-KR" altLang="en-US" dirty="0"/>
              <a:t>등분 되어 있다고 할 때 </a:t>
            </a:r>
            <a:endParaRPr lang="en-US" altLang="ko-KR" dirty="0"/>
          </a:p>
          <a:p>
            <a:r>
              <a:rPr lang="ko-KR" altLang="en-US" dirty="0"/>
              <a:t>피자 한 조각의 넓이를 구해보자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BBFEB-261E-48D7-95E3-0C0607D4A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59047DE-2751-4B88-904B-2780AF9B1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11" y="3105208"/>
            <a:ext cx="7817577" cy="356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62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9DA48-A2DC-47E8-8886-8264E680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2.8 </a:t>
            </a:r>
            <a:r>
              <a:rPr lang="ko-KR" altLang="en-US" dirty="0"/>
              <a:t>저축 후 원리금 계산하기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D6505-AB23-40FB-89D9-C0957CF66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26E756-1BA0-4290-A455-1C8B4E43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9" y="1444753"/>
            <a:ext cx="7253434" cy="328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30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8062B-6B47-45CB-8CE0-268C5DD9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이 많이 들어가는 큰 값 입력하기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4C868-84FA-473E-A7A6-6B8DB3DC7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1D058D-138E-4B04-BC1D-BDEE7E2F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1" y="1570259"/>
            <a:ext cx="3487532" cy="1174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24833-D7C0-4E8C-AB38-3A3EDFE51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8" b="3512"/>
          <a:stretch/>
        </p:blipFill>
        <p:spPr>
          <a:xfrm>
            <a:off x="5712243" y="1687894"/>
            <a:ext cx="3272327" cy="1011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57F5A0-A9BF-4EE0-97F2-D01431BB3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8" t="4409" b="1"/>
          <a:stretch/>
        </p:blipFill>
        <p:spPr>
          <a:xfrm>
            <a:off x="1060131" y="3247012"/>
            <a:ext cx="3182406" cy="1022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2024F1-5BB5-43F0-878C-EC3022FC3B5A}"/>
              </a:ext>
            </a:extLst>
          </p:cNvPr>
          <p:cNvSpPr txBox="1"/>
          <p:nvPr/>
        </p:nvSpPr>
        <p:spPr>
          <a:xfrm>
            <a:off x="1043979" y="5103075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이 많이 들어가는 경우 </a:t>
            </a:r>
            <a:r>
              <a:rPr lang="ko-KR" altLang="en-US" dirty="0" err="1"/>
              <a:t>천단위</a:t>
            </a:r>
            <a:r>
              <a:rPr lang="ko-KR" altLang="en-US" dirty="0"/>
              <a:t> 위치에 </a:t>
            </a:r>
            <a:r>
              <a:rPr lang="en-US" altLang="ko-KR" dirty="0"/>
              <a:t>_ (</a:t>
            </a:r>
            <a:r>
              <a:rPr lang="ko-KR" altLang="en-US" dirty="0" err="1"/>
              <a:t>언더바</a:t>
            </a:r>
            <a:r>
              <a:rPr lang="en-US" altLang="ko-KR" dirty="0"/>
              <a:t>)</a:t>
            </a:r>
            <a:r>
              <a:rPr lang="ko-KR" altLang="en-US" dirty="0"/>
              <a:t> 사용 권장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0B8A0-0A1E-4561-BB63-0C9F180F86C8}"/>
              </a:ext>
            </a:extLst>
          </p:cNvPr>
          <p:cNvSpPr txBox="1"/>
          <p:nvPr/>
        </p:nvSpPr>
        <p:spPr>
          <a:xfrm>
            <a:off x="5563424" y="3610321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천단위</a:t>
            </a:r>
            <a:r>
              <a:rPr lang="ko-KR" altLang="en-US" dirty="0"/>
              <a:t> 구분기호로 쉼표</a:t>
            </a:r>
            <a:r>
              <a:rPr lang="en-US" altLang="ko-KR" dirty="0"/>
              <a:t>(,)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사용하면 안됨</a:t>
            </a:r>
            <a:r>
              <a:rPr lang="en-US" altLang="ko-KR" dirty="0"/>
              <a:t>, tuple</a:t>
            </a:r>
            <a:r>
              <a:rPr lang="ko-KR" altLang="en-US" dirty="0"/>
              <a:t>로 인식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77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2866A-E91C-436F-A7C0-7BB1250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2.7 </a:t>
            </a:r>
            <a:r>
              <a:rPr lang="ko-KR" altLang="en-US" dirty="0"/>
              <a:t>환전 금액 계산하기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E6B96-94B6-495A-A093-86BAAE9B8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50B07B-2A52-4DA8-8A85-20813FB9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31" y="1439221"/>
            <a:ext cx="8119611" cy="370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43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41801-C997-4B03-94F9-81FBCAAF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2.9 </a:t>
            </a:r>
            <a:r>
              <a:rPr lang="ko-KR" altLang="en-US" dirty="0"/>
              <a:t>세금을 고려한 원리금 계산하기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7F2B2-C35C-402E-BEB3-20A2B40A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118D4E-B15A-4229-B572-B66224D2D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37" y="1467673"/>
            <a:ext cx="8260749" cy="300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5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AF79-D4A6-4D75-B0E0-391AD6D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14B7-DF64-4921-8BCC-687767977C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0307" cy="3977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파이썬으로</a:t>
            </a:r>
            <a:r>
              <a:rPr lang="ko-KR" altLang="en-US" dirty="0"/>
              <a:t> 무엇을 할 수 있을까</a:t>
            </a:r>
            <a:r>
              <a:rPr lang="en-US" altLang="ko-KR" dirty="0"/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모드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파이썬에서</a:t>
            </a:r>
            <a:r>
              <a:rPr lang="ko-KR" altLang="en-US" dirty="0"/>
              <a:t> 주석 처리 방법 </a:t>
            </a:r>
            <a:r>
              <a:rPr lang="en-US" altLang="ko-KR" dirty="0"/>
              <a:t>(</a:t>
            </a:r>
            <a:r>
              <a:rPr lang="ko-KR" altLang="en-US" dirty="0"/>
              <a:t>설명문 입력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몇 가지 문제해결에 파이썬 활용하기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C2CB6-F774-4CB3-93A1-36B87CC9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5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i="0" dirty="0">
                <a:solidFill>
                  <a:srgbClr val="273239"/>
                </a:solidFill>
                <a:effectLst/>
                <a:latin typeface="sofia-pro"/>
              </a:rPr>
              <a:t>Python IDE and Code Editors</a:t>
            </a:r>
          </a:p>
        </p:txBody>
      </p:sp>
    </p:spTree>
    <p:extLst>
      <p:ext uri="{BB962C8B-B14F-4D97-AF65-F5344CB8AC3E}">
        <p14:creationId xmlns:p14="http://schemas.microsoft.com/office/powerpoint/2010/main" val="280616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41801-C997-4B03-94F9-81FBCAAF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altLang="ko-KR" b="1" i="0" dirty="0">
                <a:solidFill>
                  <a:srgbClr val="273239"/>
                </a:solidFill>
                <a:effectLst/>
                <a:latin typeface="sofia-pro"/>
              </a:rPr>
              <a:t>Python IDE and Code Editors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7F2B2-C35C-402E-BEB3-20A2B40A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AE1A99-0999-4917-B3C9-FF8DCF9B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6" y="1376008"/>
            <a:ext cx="8073507" cy="5193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B4C85-5D52-4837-A226-1FBABE6CFAE5}"/>
              </a:ext>
            </a:extLst>
          </p:cNvPr>
          <p:cNvSpPr txBox="1"/>
          <p:nvPr/>
        </p:nvSpPr>
        <p:spPr>
          <a:xfrm>
            <a:off x="6627429" y="448056"/>
            <a:ext cx="390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https://www.geeksforgeeks.org/top-10-python-ide-and-code-editors-in-2020/</a:t>
            </a:r>
          </a:p>
        </p:txBody>
      </p:sp>
    </p:spTree>
    <p:extLst>
      <p:ext uri="{BB962C8B-B14F-4D97-AF65-F5344CB8AC3E}">
        <p14:creationId xmlns:p14="http://schemas.microsoft.com/office/powerpoint/2010/main" val="120906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CDA19-C3FA-4ACF-BB82-8C50F41A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FFA52-CC6B-4762-BEA7-582C54A1F1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CE71B2-D015-4349-9195-C3FC5FB7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E4C4D-F3F3-4616-848E-CF82DB96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53" y="1382652"/>
            <a:ext cx="10436592" cy="50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CDA19-C3FA-4ACF-BB82-8C50F41A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FFA52-CC6B-4762-BEA7-582C54A1F1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CE71B2-D015-4349-9195-C3FC5FB7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DFFB26-4574-49C5-BB56-B36B4CE1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6" y="1316661"/>
            <a:ext cx="11380407" cy="4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7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CDA19-C3FA-4ACF-BB82-8C50F41A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PyCharm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FFA52-CC6B-4762-BEA7-582C54A1F1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CE71B2-D015-4349-9195-C3FC5FB7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80AAB5FC-33B4-4F14-9A1D-E10009E4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187437"/>
            <a:ext cx="5105400" cy="6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FFDD-9173-4DC3-B8EF-E22BC13E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173C2-7269-4D44-9B3A-FD3CCC9BE8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16629" cy="558730"/>
          </a:xfrm>
        </p:spPr>
        <p:txBody>
          <a:bodyPr/>
          <a:lstStyle/>
          <a:p>
            <a:pPr algn="l"/>
            <a:r>
              <a:rPr lang="en-US" altLang="ko-KR" b="0" i="0" dirty="0" err="1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Jupyter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 is a tool for people who have just started with data science.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744BA-3CFC-439B-AE80-117A4F067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8D805B-989A-44A4-8C83-89FC1A69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9" y="1994338"/>
            <a:ext cx="9853448" cy="373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6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B112D-C69F-4D85-8AE1-A7A28937E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08746" cy="5067668"/>
          </a:xfrm>
        </p:spPr>
        <p:txBody>
          <a:bodyPr/>
          <a:lstStyle/>
          <a:p>
            <a:r>
              <a:rPr lang="en-US" altLang="ko-KR" dirty="0" err="1"/>
              <a:t>Colab</a:t>
            </a:r>
            <a:endParaRPr lang="en-US" altLang="ko-KR" dirty="0"/>
          </a:p>
          <a:p>
            <a:pPr lvl="2"/>
            <a:r>
              <a:rPr lang="ko-KR" altLang="en-US" dirty="0"/>
              <a:t>브라우저에서 </a:t>
            </a:r>
            <a:r>
              <a:rPr lang="en-US" altLang="ko-KR" dirty="0"/>
              <a:t>python</a:t>
            </a:r>
            <a:r>
              <a:rPr lang="ko-KR" altLang="en-US" dirty="0"/>
              <a:t>을 작성하고 실행 가능</a:t>
            </a:r>
            <a:endParaRPr lang="en-US" altLang="ko-KR" dirty="0"/>
          </a:p>
          <a:p>
            <a:pPr lvl="2"/>
            <a:r>
              <a:rPr lang="ko-KR" altLang="en-US" dirty="0"/>
              <a:t>구글 </a:t>
            </a:r>
            <a:r>
              <a:rPr lang="ko-KR" altLang="en-US" dirty="0" err="1"/>
              <a:t>코랩은</a:t>
            </a:r>
            <a:r>
              <a:rPr lang="ko-KR" altLang="en-US" dirty="0"/>
              <a:t> 클라우드 기반으로 주피터 노트북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별도의 파이썬 설치가 필요 없음</a:t>
            </a:r>
            <a:endParaRPr lang="en-US" altLang="ko-KR" dirty="0"/>
          </a:p>
          <a:p>
            <a:pPr lvl="2"/>
            <a:r>
              <a:rPr lang="ko-KR" altLang="en-US" dirty="0"/>
              <a:t>데이터에 분석 사용되는 라이브러리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Tensor Flow, </a:t>
            </a:r>
            <a:r>
              <a:rPr lang="en-US" altLang="ko-KR" dirty="0" err="1"/>
              <a:t>mataplotlib</a:t>
            </a:r>
            <a:r>
              <a:rPr lang="en-US" altLang="ko-KR" dirty="0"/>
              <a:t>, scikit-learn, pandas)</a:t>
            </a:r>
            <a:r>
              <a:rPr lang="ko-KR" altLang="en-US" dirty="0"/>
              <a:t>와 같은 패키지가 기본적으로 설치되어 있음</a:t>
            </a:r>
            <a:endParaRPr lang="en-US" altLang="ko-KR" dirty="0"/>
          </a:p>
          <a:p>
            <a:pPr lvl="2"/>
            <a:r>
              <a:rPr lang="en-US" altLang="ko-KR" dirty="0"/>
              <a:t>GPU</a:t>
            </a:r>
            <a:r>
              <a:rPr lang="ko-KR" altLang="en-US" dirty="0"/>
              <a:t>를 무료로 사용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B112D-C69F-4D85-8AE1-A7A28937E5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1627" y="1342276"/>
            <a:ext cx="11008746" cy="5067668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https://colab.research.google.com/</a:t>
            </a:r>
            <a:r>
              <a:rPr lang="ko-KR" altLang="en-US" dirty="0"/>
              <a:t>으로 접속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1C1A1B-4059-4577-B329-4585FCD4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85" y="1852049"/>
            <a:ext cx="6745915" cy="49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3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B4C99D-B8CB-445A-B77C-EED119ADA13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96373" y="1341056"/>
            <a:ext cx="9216560" cy="506888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BF52F3-5177-407B-AB93-BD6B3F22652C}"/>
              </a:ext>
            </a:extLst>
          </p:cNvPr>
          <p:cNvSpPr/>
          <p:nvPr/>
        </p:nvSpPr>
        <p:spPr>
          <a:xfrm>
            <a:off x="1170866" y="2298524"/>
            <a:ext cx="3484846" cy="43179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1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/>
              <a:t>Colaboratory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FE6A33-4447-4C1A-9488-39141101BB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67377" y="1339628"/>
            <a:ext cx="6958309" cy="551837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25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무엇을 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950773" y="2117558"/>
            <a:ext cx="10153742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오늘부터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기초 공부를 시작할 것이다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파이썬을</a:t>
            </a:r>
            <a:r>
              <a:rPr lang="ko-KR" altLang="en-US" sz="2000" dirty="0"/>
              <a:t> 잘 </a:t>
            </a:r>
            <a:r>
              <a:rPr lang="ko-KR" altLang="en-US" sz="2000" dirty="0" err="1"/>
              <a:t>배워두면</a:t>
            </a:r>
            <a:r>
              <a:rPr lang="ko-KR" altLang="en-US" sz="2000" dirty="0"/>
              <a:t> 앞으로 어떤 영역에서 활용할 수 있을지 잠깐 미리 살펴보자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2601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7418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(Code </a:t>
            </a:r>
            <a:r>
              <a:rPr lang="ko-KR" altLang="en-US" dirty="0"/>
              <a:t>작성 및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3156A5-266C-42EB-B6DF-7FB7F74C70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3D2A41-6D82-44FA-811B-16F6F81D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3" y="1323487"/>
            <a:ext cx="11142372" cy="420188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0767CF-7FF8-4400-8A53-8A2529778668}"/>
              </a:ext>
            </a:extLst>
          </p:cNvPr>
          <p:cNvSpPr/>
          <p:nvPr/>
        </p:nvSpPr>
        <p:spPr>
          <a:xfrm>
            <a:off x="1212909" y="2928205"/>
            <a:ext cx="481884" cy="49622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87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47418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(Code </a:t>
            </a:r>
            <a:r>
              <a:rPr lang="ko-KR" altLang="en-US" dirty="0"/>
              <a:t>작성 및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3156A5-266C-42EB-B6DF-7FB7F74C70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F3667-2D34-4604-BBCD-B342AEE1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1435608"/>
            <a:ext cx="10909286" cy="438578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BC99C7-1686-4845-AD3C-C3E23B778D7D}"/>
              </a:ext>
            </a:extLst>
          </p:cNvPr>
          <p:cNvSpPr/>
          <p:nvPr/>
        </p:nvSpPr>
        <p:spPr>
          <a:xfrm>
            <a:off x="1171977" y="1435608"/>
            <a:ext cx="946598" cy="49622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49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239092" cy="64008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(Code </a:t>
            </a:r>
            <a:r>
              <a:rPr lang="ko-KR" altLang="en-US" dirty="0"/>
              <a:t>작성 및 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32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CD6C6F6-B4E3-4E13-8F94-C1E769FC174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75166" y="1268844"/>
            <a:ext cx="10441667" cy="5144496"/>
          </a:xfrm>
        </p:spPr>
      </p:pic>
    </p:spTree>
    <p:extLst>
      <p:ext uri="{BB962C8B-B14F-4D97-AF65-F5344CB8AC3E}">
        <p14:creationId xmlns:p14="http://schemas.microsoft.com/office/powerpoint/2010/main" val="401488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221661" cy="64008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33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71CD467-8431-4CA5-968E-5135CFFE616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83403" y="1490279"/>
            <a:ext cx="9855390" cy="5005913"/>
          </a:xfr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A8FED6-96A1-4D5F-8AD2-21C5D0AC22C7}"/>
              </a:ext>
            </a:extLst>
          </p:cNvPr>
          <p:cNvSpPr/>
          <p:nvPr/>
        </p:nvSpPr>
        <p:spPr>
          <a:xfrm>
            <a:off x="1463639" y="1336837"/>
            <a:ext cx="2625830" cy="64008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1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34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2804F2-8DEC-4A1C-9707-96CB67383D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69000" y="1376903"/>
            <a:ext cx="6744833" cy="5002026"/>
          </a:xfr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389108-6402-43CB-A12D-126F83F789CE}"/>
              </a:ext>
            </a:extLst>
          </p:cNvPr>
          <p:cNvSpPr/>
          <p:nvPr/>
        </p:nvSpPr>
        <p:spPr>
          <a:xfrm>
            <a:off x="1834129" y="4893617"/>
            <a:ext cx="2745754" cy="44301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4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35</a:t>
            </a:fld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E984ED6-73C8-4EE4-A8A8-26B02E02FF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4691" y="1439862"/>
            <a:ext cx="8484785" cy="5353689"/>
          </a:xfr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AA4EB51-3E33-4D10-8E26-2D4584904F6B}"/>
              </a:ext>
            </a:extLst>
          </p:cNvPr>
          <p:cNvSpPr/>
          <p:nvPr/>
        </p:nvSpPr>
        <p:spPr>
          <a:xfrm>
            <a:off x="2272011" y="2633375"/>
            <a:ext cx="3484846" cy="36512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64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E3DC8F2-E0F9-4957-A710-448F28FDC0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5A6671-0FE5-4E94-AD43-EFEDD72F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11" y="1229803"/>
            <a:ext cx="7134996" cy="549886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B93EBF-7A2D-4273-808F-204BFB72F354}"/>
              </a:ext>
            </a:extLst>
          </p:cNvPr>
          <p:cNvSpPr/>
          <p:nvPr/>
        </p:nvSpPr>
        <p:spPr>
          <a:xfrm>
            <a:off x="2611154" y="2942468"/>
            <a:ext cx="2108953" cy="43179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9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AB431-858F-490A-A236-137A9B64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- Google </a:t>
            </a:r>
            <a:r>
              <a:rPr lang="en-US" altLang="ko-KR" dirty="0" err="1"/>
              <a:t>Colaboratory</a:t>
            </a:r>
            <a:r>
              <a:rPr lang="en-US" altLang="ko-KR" dirty="0"/>
              <a:t> (</a:t>
            </a:r>
            <a:r>
              <a:rPr lang="ko-KR" altLang="en-US" dirty="0"/>
              <a:t>저장</a:t>
            </a:r>
            <a:r>
              <a:rPr lang="en-US" altLang="ko-KR" dirty="0"/>
              <a:t>/</a:t>
            </a:r>
            <a:r>
              <a:rPr lang="ko-KR" altLang="en-US" dirty="0"/>
              <a:t>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DB2AB-CCC2-497D-9F43-EAD440DC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E3DC8F2-E0F9-4957-A710-448F28FDC0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BEEAF337-9752-4FB3-8C3C-B76FC480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6" y="1268844"/>
            <a:ext cx="10441667" cy="51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8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0A40-C399-4BA0-A140-78654010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데이터사이언스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시각화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30883-D98D-4249-A24F-21C95D0704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파이썬 시각화 라이브러리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A11189-6060-4F27-B8B6-9C13DAC5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52E7D-919D-4BDD-9391-44BB3E6A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1" y="2009469"/>
            <a:ext cx="8750648" cy="4296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492775-82FB-4E5E-A5AC-2CEB01FE44F4}"/>
              </a:ext>
            </a:extLst>
          </p:cNvPr>
          <p:cNvSpPr/>
          <p:nvPr/>
        </p:nvSpPr>
        <p:spPr>
          <a:xfrm>
            <a:off x="5073404" y="1416839"/>
            <a:ext cx="336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hlinkClick r:id="rId3"/>
              </a:rPr>
              <a:t>https://seaborn.pydata.org/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DB4B53-9CFE-4858-AFFF-A9DF43E6EDB7}"/>
              </a:ext>
            </a:extLst>
          </p:cNvPr>
          <p:cNvSpPr/>
          <p:nvPr/>
        </p:nvSpPr>
        <p:spPr>
          <a:xfrm>
            <a:off x="2447620" y="2009468"/>
            <a:ext cx="661340" cy="367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6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13E01-A62B-4BF2-B7D2-C555EE4F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2142B-A798-4E5F-A2FE-8AE9279300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969528-7326-4200-9B3C-74EE05B1E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3D5B80-CFF0-4AA4-9901-41719DFD4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31" b="32171"/>
          <a:stretch/>
        </p:blipFill>
        <p:spPr>
          <a:xfrm>
            <a:off x="390373" y="288923"/>
            <a:ext cx="9283015" cy="6071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62B71E-C8FB-49B2-A927-C2AADCB53277}"/>
              </a:ext>
            </a:extLst>
          </p:cNvPr>
          <p:cNvSpPr/>
          <p:nvPr/>
        </p:nvSpPr>
        <p:spPr>
          <a:xfrm>
            <a:off x="914400" y="1905350"/>
            <a:ext cx="798898" cy="329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1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1924-9D9C-4B55-9311-9E316126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외에 다양한 활용분야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92EE5-4F7A-4C8D-8585-7491660F0C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분야</a:t>
            </a:r>
            <a:r>
              <a:rPr lang="en-US" altLang="ko-KR" dirty="0"/>
              <a:t>, </a:t>
            </a:r>
            <a:r>
              <a:rPr lang="ko-KR" altLang="en-US" dirty="0" err="1"/>
              <a:t>빅데이터분석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0B4CC-2998-42CB-A2A2-8237007A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1028" name="Picture 4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03686377-9356-4785-B19F-FAF3648B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43" y="1991122"/>
            <a:ext cx="5119353" cy="171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orch">
            <a:extLst>
              <a:ext uri="{FF2B5EF4-FFF2-40B4-BE49-F238E27FC236}">
                <a16:creationId xmlns:a16="http://schemas.microsoft.com/office/drawing/2014/main" id="{084ABF3B-1367-44C2-8C73-F08EC743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35" y="209277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: Python Data Analysis Library | by Khushijain | Nerd For Tech |  Medium">
            <a:extLst>
              <a:ext uri="{FF2B5EF4-FFF2-40B4-BE49-F238E27FC236}">
                <a16:creationId xmlns:a16="http://schemas.microsoft.com/office/drawing/2014/main" id="{74316CA5-914E-491A-86CB-94EC0E82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9" y="4137723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eras: the Python deep learning API">
            <a:extLst>
              <a:ext uri="{FF2B5EF4-FFF2-40B4-BE49-F238E27FC236}">
                <a16:creationId xmlns:a16="http://schemas.microsoft.com/office/drawing/2014/main" id="{FDC67ABE-6C6E-4605-B333-8CE883AA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366" y="2361093"/>
            <a:ext cx="3371851" cy="9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이썬 Scipy, 함수 최적화(Optimization) 방법과 코드 (Python)">
            <a:extLst>
              <a:ext uri="{FF2B5EF4-FFF2-40B4-BE49-F238E27FC236}">
                <a16:creationId xmlns:a16="http://schemas.microsoft.com/office/drawing/2014/main" id="{AF0BAF6A-E684-4B63-8F6D-B959AF40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322" y="4103973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m Schaul - PyBrain">
            <a:extLst>
              <a:ext uri="{FF2B5EF4-FFF2-40B4-BE49-F238E27FC236}">
                <a16:creationId xmlns:a16="http://schemas.microsoft.com/office/drawing/2014/main" id="{0AD3BFE0-4198-4358-A77E-2D7DE2E2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30" y="4202121"/>
            <a:ext cx="3596224" cy="11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작업 모드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950773" y="2117558"/>
            <a:ext cx="5883342" cy="142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파이썬의</a:t>
            </a:r>
            <a:r>
              <a:rPr lang="ko-KR" altLang="en-US" sz="2000" dirty="0"/>
              <a:t> 두 가지 실행모드에 대해서 살펴보자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쉘 모드</a:t>
            </a:r>
            <a:r>
              <a:rPr lang="en-US" altLang="ko-KR" sz="2000" dirty="0"/>
              <a:t>, </a:t>
            </a:r>
            <a:r>
              <a:rPr lang="ko-KR" altLang="en-US" sz="2000" dirty="0"/>
              <a:t>코드 편집기 모드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358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1690C-C7B1-4147-956A-69D96DB3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가지 실행모드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1F045-B9AF-4408-9A8A-76F38AE63F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Python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Shell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모드 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프롬프트 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Python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코드 편집기 모드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en-US" altLang="ko-KR" sz="1800" dirty="0">
                <a:latin typeface="+mn-ea"/>
              </a:rPr>
              <a:t>New File </a:t>
            </a:r>
          </a:p>
          <a:p>
            <a:pPr lvl="2"/>
            <a:r>
              <a:rPr lang="ko-KR" altLang="en-US" sz="1800" dirty="0">
                <a:latin typeface="+mn-ea"/>
              </a:rPr>
              <a:t>코드 입력</a:t>
            </a:r>
            <a:endParaRPr lang="en-US" altLang="ko-KR" sz="1800" dirty="0">
              <a:latin typeface="+mn-ea"/>
            </a:endParaRPr>
          </a:p>
          <a:p>
            <a:pPr lvl="2"/>
            <a:r>
              <a:rPr lang="ko-KR" altLang="en-US" sz="1800" dirty="0">
                <a:latin typeface="+mn-ea"/>
              </a:rPr>
              <a:t>파일 저장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확장자 </a:t>
            </a:r>
            <a:r>
              <a:rPr lang="en-US" altLang="ko-KR" sz="1800" dirty="0">
                <a:latin typeface="+mn-ea"/>
              </a:rPr>
              <a:t>: .</a:t>
            </a:r>
            <a:r>
              <a:rPr lang="en-US" altLang="ko-KR" sz="1800" dirty="0" err="1">
                <a:latin typeface="+mn-ea"/>
              </a:rPr>
              <a:t>py</a:t>
            </a:r>
            <a:r>
              <a:rPr lang="en-US" altLang="ko-KR" sz="1800" dirty="0">
                <a:latin typeface="+mn-ea"/>
              </a:rPr>
              <a:t>) </a:t>
            </a:r>
          </a:p>
          <a:p>
            <a:pPr lvl="2"/>
            <a:r>
              <a:rPr lang="en-US" altLang="ko-KR" sz="1800" dirty="0">
                <a:latin typeface="+mn-ea"/>
              </a:rPr>
              <a:t>Run module  (F5) 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B19EA-B662-498E-8EF3-3B9DD419D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DD38529-862F-42D2-BAFD-E8B2B1C7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0" y="1586796"/>
            <a:ext cx="1903514" cy="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CA5C058-969D-4B9B-A957-89326F2D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61" y="3179260"/>
            <a:ext cx="5624146" cy="203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78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EDF68-6C79-4462-9D93-101D834C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코드 편집기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4E591-23B3-4024-9D46-E4D3F9364C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8F88E6-573F-4A69-95D9-D4E607D08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AC5185-46F9-4B96-BFCF-0F3DA4F650AE}"/>
              </a:ext>
            </a:extLst>
          </p:cNvPr>
          <p:cNvGrpSpPr/>
          <p:nvPr/>
        </p:nvGrpSpPr>
        <p:grpSpPr>
          <a:xfrm>
            <a:off x="1291822" y="1566123"/>
            <a:ext cx="3849896" cy="2031234"/>
            <a:chOff x="2242812" y="2200103"/>
            <a:chExt cx="4658375" cy="24577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A9BD980-726E-4195-AC7B-376B28E51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2812" y="2200103"/>
              <a:ext cx="4658375" cy="245779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5019A39-35BA-49AC-87E7-A20AA0F1E127}"/>
                </a:ext>
              </a:extLst>
            </p:cNvPr>
            <p:cNvSpPr/>
            <p:nvPr/>
          </p:nvSpPr>
          <p:spPr bwMode="auto">
            <a:xfrm>
              <a:off x="2273300" y="2787650"/>
              <a:ext cx="1981200" cy="215900"/>
            </a:xfrm>
            <a:prstGeom prst="rect">
              <a:avLst/>
            </a:prstGeom>
            <a:noFill/>
            <a:ln w="28575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043010-F1A0-496E-A6E9-E7198FCDF510}"/>
              </a:ext>
            </a:extLst>
          </p:cNvPr>
          <p:cNvGrpSpPr/>
          <p:nvPr/>
        </p:nvGrpSpPr>
        <p:grpSpPr>
          <a:xfrm>
            <a:off x="1291822" y="3917698"/>
            <a:ext cx="3915850" cy="2610567"/>
            <a:chOff x="2588197" y="2123717"/>
            <a:chExt cx="3915850" cy="2610567"/>
          </a:xfrm>
        </p:grpSpPr>
        <p:pic>
          <p:nvPicPr>
            <p:cNvPr id="9" name="_x59067144" descr="EMB000021a41922">
              <a:extLst>
                <a:ext uri="{FF2B5EF4-FFF2-40B4-BE49-F238E27FC236}">
                  <a16:creationId xmlns:a16="http://schemas.microsoft.com/office/drawing/2014/main" id="{57AE6EFA-B134-4F7C-849F-B62CD6BD4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197" y="2123717"/>
              <a:ext cx="3915850" cy="261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F92E9D8B-12AE-4865-A33E-4DC0BCFEF15A}"/>
                </a:ext>
              </a:extLst>
            </p:cNvPr>
            <p:cNvSpPr txBox="1"/>
            <p:nvPr/>
          </p:nvSpPr>
          <p:spPr>
            <a:xfrm>
              <a:off x="3703483" y="2958387"/>
              <a:ext cx="2119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b="1" dirty="0"/>
                <a:t>(</a:t>
              </a:r>
              <a:endParaRPr lang="ko-KR" altLang="en-US" sz="600" b="1" dirty="0"/>
            </a:p>
          </p:txBody>
        </p:sp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id="{E758B97D-E432-4F67-898A-68CACA39B4A8}"/>
                </a:ext>
              </a:extLst>
            </p:cNvPr>
            <p:cNvSpPr txBox="1"/>
            <p:nvPr/>
          </p:nvSpPr>
          <p:spPr>
            <a:xfrm>
              <a:off x="4668007" y="2958387"/>
              <a:ext cx="2119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b="1" dirty="0"/>
                <a:t>)</a:t>
              </a:r>
              <a:endParaRPr lang="ko-KR" altLang="en-US" sz="600" b="1" dirty="0"/>
            </a:p>
          </p:txBody>
        </p: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id="{525CEE82-7997-4010-8FDE-B9598DA84757}"/>
                </a:ext>
              </a:extLst>
            </p:cNvPr>
            <p:cNvSpPr txBox="1"/>
            <p:nvPr/>
          </p:nvSpPr>
          <p:spPr>
            <a:xfrm>
              <a:off x="3703483" y="3080832"/>
              <a:ext cx="2119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b="1" dirty="0"/>
                <a:t>(</a:t>
              </a:r>
              <a:endParaRPr lang="ko-KR" altLang="en-US" sz="600" b="1" dirty="0"/>
            </a:p>
          </p:txBody>
        </p:sp>
        <p:sp>
          <p:nvSpPr>
            <p:cNvPr id="13" name="TextBox 35">
              <a:extLst>
                <a:ext uri="{FF2B5EF4-FFF2-40B4-BE49-F238E27FC236}">
                  <a16:creationId xmlns:a16="http://schemas.microsoft.com/office/drawing/2014/main" id="{60C1B88F-83B5-409D-B66E-12B8EBEB44B5}"/>
                </a:ext>
              </a:extLst>
            </p:cNvPr>
            <p:cNvSpPr txBox="1"/>
            <p:nvPr/>
          </p:nvSpPr>
          <p:spPr>
            <a:xfrm>
              <a:off x="4075420" y="3080832"/>
              <a:ext cx="2119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b="1" dirty="0"/>
                <a:t>)</a:t>
              </a:r>
              <a:endParaRPr lang="ko-KR" altLang="en-US" sz="6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7426D1-7E4A-4149-A59E-0E4FE795D68F}"/>
              </a:ext>
            </a:extLst>
          </p:cNvPr>
          <p:cNvGrpSpPr/>
          <p:nvPr/>
        </p:nvGrpSpPr>
        <p:grpSpPr>
          <a:xfrm>
            <a:off x="6405730" y="1477135"/>
            <a:ext cx="3467100" cy="5062317"/>
            <a:chOff x="5294296" y="1096985"/>
            <a:chExt cx="3467100" cy="506231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43EE21-EB62-4DC9-9B3F-0D36EF9B5966}"/>
                </a:ext>
              </a:extLst>
            </p:cNvPr>
            <p:cNvGrpSpPr/>
            <p:nvPr/>
          </p:nvGrpSpPr>
          <p:grpSpPr>
            <a:xfrm>
              <a:off x="5294296" y="1096985"/>
              <a:ext cx="3467100" cy="2578100"/>
              <a:chOff x="1733550" y="2590800"/>
              <a:chExt cx="3467100" cy="2578100"/>
            </a:xfrm>
          </p:grpSpPr>
          <p:pic>
            <p:nvPicPr>
              <p:cNvPr id="17" name="_x198263424" descr="EMB000021a41923">
                <a:extLst>
                  <a:ext uri="{FF2B5EF4-FFF2-40B4-BE49-F238E27FC236}">
                    <a16:creationId xmlns:a16="http://schemas.microsoft.com/office/drawing/2014/main" id="{3E5C8CED-B67E-4680-8CA5-656EDAD241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550" y="2590800"/>
                <a:ext cx="3467100" cy="2578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810F934-8702-4889-A7C7-EE3BA4AEB414}"/>
                  </a:ext>
                </a:extLst>
              </p:cNvPr>
              <p:cNvSpPr/>
              <p:nvPr/>
            </p:nvSpPr>
            <p:spPr bwMode="auto">
              <a:xfrm>
                <a:off x="2516187" y="4230687"/>
                <a:ext cx="1412875" cy="174625"/>
              </a:xfrm>
              <a:prstGeom prst="rect">
                <a:avLst/>
              </a:prstGeom>
              <a:noFill/>
              <a:ln w="28575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HY울릉도M" pitchFamily="18" charset="-127"/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A3F0BCB-2D4C-4E63-A8EA-33B314BB8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4296" y="3882307"/>
              <a:ext cx="3317908" cy="2276995"/>
            </a:xfrm>
            <a:prstGeom prst="rect">
              <a:avLst/>
            </a:prstGeom>
          </p:spPr>
        </p:pic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5E8C3950-83B1-4D9B-A14E-838A36FE9C1E}"/>
              </a:ext>
            </a:extLst>
          </p:cNvPr>
          <p:cNvSpPr/>
          <p:nvPr/>
        </p:nvSpPr>
        <p:spPr>
          <a:xfrm>
            <a:off x="989246" y="1444753"/>
            <a:ext cx="242739" cy="2427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A19319-E0D9-4DEA-91DA-6EE48C6E3675}"/>
              </a:ext>
            </a:extLst>
          </p:cNvPr>
          <p:cNvSpPr/>
          <p:nvPr/>
        </p:nvSpPr>
        <p:spPr>
          <a:xfrm>
            <a:off x="989246" y="4091955"/>
            <a:ext cx="242739" cy="2427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E0F5E92-60FF-4020-AA4A-0C25BC3306D8}"/>
              </a:ext>
            </a:extLst>
          </p:cNvPr>
          <p:cNvSpPr/>
          <p:nvPr/>
        </p:nvSpPr>
        <p:spPr>
          <a:xfrm>
            <a:off x="6097037" y="1444752"/>
            <a:ext cx="242739" cy="2427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B1608BD-B321-49DB-A09C-E22AEC001238}"/>
              </a:ext>
            </a:extLst>
          </p:cNvPr>
          <p:cNvSpPr/>
          <p:nvPr/>
        </p:nvSpPr>
        <p:spPr>
          <a:xfrm>
            <a:off x="6097036" y="4086763"/>
            <a:ext cx="242739" cy="2427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2C6D56E-2A72-40E6-A73A-23563213BF66}"/>
              </a:ext>
            </a:extLst>
          </p:cNvPr>
          <p:cNvCxnSpPr/>
          <p:nvPr/>
        </p:nvCxnSpPr>
        <p:spPr>
          <a:xfrm>
            <a:off x="5710687" y="1325783"/>
            <a:ext cx="0" cy="52136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4FAB3F-4BF9-48EC-8180-3B12892B5300}"/>
              </a:ext>
            </a:extLst>
          </p:cNvPr>
          <p:cNvSpPr/>
          <p:nvPr/>
        </p:nvSpPr>
        <p:spPr bwMode="auto">
          <a:xfrm>
            <a:off x="7859132" y="5332049"/>
            <a:ext cx="1129594" cy="168919"/>
          </a:xfrm>
          <a:prstGeom prst="rect">
            <a:avLst/>
          </a:prstGeom>
          <a:noFill/>
          <a:ln w="28575" cap="flat" cmpd="sng" algn="ctr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5401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4239</TotalTime>
  <Words>480</Words>
  <Application>Microsoft Office PowerPoint</Application>
  <PresentationFormat>와이드스크린</PresentationFormat>
  <Paragraphs>125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Segoe UI</vt:lpstr>
      <vt:lpstr>Wingdings</vt:lpstr>
      <vt:lpstr>맑은 고딕</vt:lpstr>
      <vt:lpstr>Arial</vt:lpstr>
      <vt:lpstr>Source Sans Pro</vt:lpstr>
      <vt:lpstr>sofia-pro</vt:lpstr>
      <vt:lpstr>WelcomeDoc</vt:lpstr>
      <vt:lpstr>파이썬 시작하기</vt:lpstr>
      <vt:lpstr>배울 내용들 </vt:lpstr>
      <vt:lpstr>파이썬으로 무엇을 할 수 있을까?</vt:lpstr>
      <vt:lpstr>데이터사이언스 : 시각화 </vt:lpstr>
      <vt:lpstr>PowerPoint 프레젠테이션</vt:lpstr>
      <vt:lpstr>그 외에 다양한 활용분야 </vt:lpstr>
      <vt:lpstr>파이썬의 작업 모드</vt:lpstr>
      <vt:lpstr>두 가지 실행모드</vt:lpstr>
      <vt:lpstr>Python 코드 편집기 모드</vt:lpstr>
      <vt:lpstr>쉘 모드에서 원 넓이 구하기</vt:lpstr>
      <vt:lpstr>코드 편집기 모드 활용하기</vt:lpstr>
      <vt:lpstr>설명문(주석) 입력하기</vt:lpstr>
      <vt:lpstr>설명문(주석) 입력하기</vt:lpstr>
      <vt:lpstr>소스코드 직접 실행하기</vt:lpstr>
      <vt:lpstr>2.6 피자 크기 계산하기</vt:lpstr>
      <vt:lpstr>2.8 저축 후 원리금 계산하기</vt:lpstr>
      <vt:lpstr>0이 많이 들어가는 큰 값 입력하기 </vt:lpstr>
      <vt:lpstr>2.7 환전 금액 계산하기</vt:lpstr>
      <vt:lpstr>2.9 세금을 고려한 원리금 계산하기</vt:lpstr>
      <vt:lpstr>Python IDE and Code Editors</vt:lpstr>
      <vt:lpstr>Python IDE and Code Editors</vt:lpstr>
      <vt:lpstr>PyCharm</vt:lpstr>
      <vt:lpstr>PyCharm</vt:lpstr>
      <vt:lpstr>PyCharm</vt:lpstr>
      <vt:lpstr>Jupyter</vt:lpstr>
      <vt:lpstr>Colab - Google Colaboratory</vt:lpstr>
      <vt:lpstr>Colab - Google Colaboratory</vt:lpstr>
      <vt:lpstr>Colab - Google Colaboratory</vt:lpstr>
      <vt:lpstr>Colab - Google Colaboratory</vt:lpstr>
      <vt:lpstr>Colab - Google Colaboratory (Code 작성 및 실행)</vt:lpstr>
      <vt:lpstr>Colab - Google Colaboratory (Code 작성 및 실행)</vt:lpstr>
      <vt:lpstr>Colab - Google Colaboratory (Code 작성 및 실행)</vt:lpstr>
      <vt:lpstr>Colab - Google Colaboratory (저장/불러오기)</vt:lpstr>
      <vt:lpstr>Colab - Google Colaboratory (저장/불러오기)</vt:lpstr>
      <vt:lpstr>Colab - Google Colaboratory (저장/불러오기)</vt:lpstr>
      <vt:lpstr>Colab - Google Colaboratory (저장/불러오기)</vt:lpstr>
      <vt:lpstr>Colab - Google Colaboratory (저장/불러오기)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205</cp:revision>
  <cp:lastPrinted>2019-08-04T08:53:59Z</cp:lastPrinted>
  <dcterms:created xsi:type="dcterms:W3CDTF">2019-06-11T01:17:44Z</dcterms:created>
  <dcterms:modified xsi:type="dcterms:W3CDTF">2022-03-13T02:34:08Z</dcterms:modified>
  <cp:version/>
</cp:coreProperties>
</file>