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1413" r:id="rId3"/>
    <p:sldId id="1428" r:id="rId4"/>
    <p:sldId id="1463" r:id="rId5"/>
    <p:sldId id="1464" r:id="rId6"/>
    <p:sldId id="1466" r:id="rId7"/>
    <p:sldId id="1467" r:id="rId8"/>
    <p:sldId id="1406" r:id="rId9"/>
    <p:sldId id="1468" r:id="rId10"/>
    <p:sldId id="1469" r:id="rId11"/>
    <p:sldId id="1470" r:id="rId12"/>
    <p:sldId id="1478" r:id="rId13"/>
    <p:sldId id="1479" r:id="rId14"/>
    <p:sldId id="1480" r:id="rId15"/>
    <p:sldId id="1481" r:id="rId16"/>
    <p:sldId id="1472" r:id="rId17"/>
    <p:sldId id="1471" r:id="rId18"/>
    <p:sldId id="1482" r:id="rId19"/>
    <p:sldId id="1476" r:id="rId20"/>
    <p:sldId id="1474" r:id="rId21"/>
    <p:sldId id="1475" r:id="rId22"/>
    <p:sldId id="1477" r:id="rId23"/>
    <p:sldId id="1483" r:id="rId24"/>
  </p:sldIdLst>
  <p:sldSz cx="12192000" cy="6858000"/>
  <p:notesSz cx="7099300" cy="10234613"/>
  <p:embeddedFontLs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51" autoAdjust="0"/>
  </p:normalViewPr>
  <p:slideViewPr>
    <p:cSldViewPr snapToGrid="0">
      <p:cViewPr varScale="1">
        <p:scale>
          <a:sx n="99" d="100"/>
          <a:sy n="99" d="100"/>
        </p:scale>
        <p:origin x="100" y="5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04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3월 13일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3월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50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262785"/>
            <a:ext cx="11682101" cy="316621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39495" y="618998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3월 13일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3월 13일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</a:rPr>
              <a:t>연산자와 변수 활용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FE139-0F55-4C18-8186-3C81CE11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키를 피트와 인치로 변환하기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E4787-77D5-4C37-AF46-B86690EB94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170 cm</a:t>
            </a:r>
            <a:r>
              <a:rPr lang="ko-KR" altLang="en-US" dirty="0">
                <a:solidFill>
                  <a:srgbClr val="0070C0"/>
                </a:solidFill>
              </a:rPr>
              <a:t>는 몇 </a:t>
            </a:r>
            <a:r>
              <a:rPr lang="en-US" altLang="ko-KR" dirty="0">
                <a:solidFill>
                  <a:srgbClr val="0070C0"/>
                </a:solidFill>
              </a:rPr>
              <a:t>feet, </a:t>
            </a:r>
            <a:r>
              <a:rPr lang="ko-KR" altLang="en-US" dirty="0">
                <a:solidFill>
                  <a:srgbClr val="0070C0"/>
                </a:solidFill>
              </a:rPr>
              <a:t>몇 </a:t>
            </a:r>
            <a:r>
              <a:rPr lang="en-US" altLang="ko-KR" dirty="0">
                <a:solidFill>
                  <a:srgbClr val="0070C0"/>
                </a:solidFill>
              </a:rPr>
              <a:t>inch </a:t>
            </a:r>
            <a:r>
              <a:rPr lang="ko-KR" altLang="en-US" dirty="0">
                <a:solidFill>
                  <a:srgbClr val="0070C0"/>
                </a:solidFill>
              </a:rPr>
              <a:t>일까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1 inch 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2.54 cm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1 feet 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12 inch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9B8AA-3290-404C-B8B6-C08A0AE0B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1585C62-A122-4326-BE93-54774F785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7"/>
          <a:stretch/>
        </p:blipFill>
        <p:spPr bwMode="auto">
          <a:xfrm>
            <a:off x="1828465" y="3332746"/>
            <a:ext cx="4084989" cy="154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2FB7224-1D45-43B8-ABF8-79515979C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" b="3553"/>
          <a:stretch/>
        </p:blipFill>
        <p:spPr bwMode="auto">
          <a:xfrm>
            <a:off x="6167023" y="1663128"/>
            <a:ext cx="5152287" cy="383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13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CDA36-5C57-4B34-91C2-19A0E92C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함수의 값 구하기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9170C-3545-4D07-8F80-1F8B40F40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658510-0983-4048-BB46-87A905DB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01" y="1364256"/>
            <a:ext cx="3348099" cy="11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3893F68-171B-4197-9FC7-F561FE475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2" b="4139"/>
          <a:stretch/>
        </p:blipFill>
        <p:spPr bwMode="auto">
          <a:xfrm>
            <a:off x="874185" y="2524793"/>
            <a:ext cx="8043739" cy="303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34AEAD-B199-4A30-8E40-0A1CD871E618}"/>
              </a:ext>
            </a:extLst>
          </p:cNvPr>
          <p:cNvSpPr/>
          <p:nvPr/>
        </p:nvSpPr>
        <p:spPr>
          <a:xfrm>
            <a:off x="874185" y="1682915"/>
            <a:ext cx="465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a</a:t>
            </a:r>
            <a:r>
              <a:rPr lang="ko-KR" altLang="en-US" sz="2800" dirty="0"/>
              <a:t>가 </a:t>
            </a:r>
            <a:r>
              <a:rPr lang="en-US" altLang="ko-KR" sz="2800" dirty="0"/>
              <a:t>5, b</a:t>
            </a:r>
            <a:r>
              <a:rPr lang="ko-KR" altLang="en-US" sz="2800" dirty="0"/>
              <a:t>가</a:t>
            </a:r>
            <a:r>
              <a:rPr lang="en-US" altLang="ko-KR" sz="2800" dirty="0"/>
              <a:t> 3</a:t>
            </a:r>
            <a:r>
              <a:rPr lang="ko-KR" altLang="en-US" sz="2800" dirty="0"/>
              <a:t>일 때</a:t>
            </a:r>
            <a:r>
              <a:rPr lang="en-US" altLang="ko-KR" sz="2800" dirty="0"/>
              <a:t>, y</a:t>
            </a:r>
            <a:r>
              <a:rPr lang="ko-KR" altLang="en-US" sz="2800" dirty="0"/>
              <a:t>의 값은</a:t>
            </a:r>
            <a:r>
              <a:rPr lang="en-US" altLang="ko-KR" sz="2800" dirty="0"/>
              <a:t>?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826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209263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0A8DD-DBBF-4735-9BBE-C9874694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할당문</a:t>
            </a:r>
            <a:r>
              <a:rPr lang="ko-KR" altLang="en-US" dirty="0"/>
              <a:t> </a:t>
            </a:r>
            <a:r>
              <a:rPr lang="en-US" altLang="ko-KR" dirty="0"/>
              <a:t>(Assign Statement)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73763-4C66-432C-BDA6-7CE73B8F0B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90796" cy="5197850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문자 또는 문자들로 구성된 이름</a:t>
            </a:r>
            <a:r>
              <a:rPr lang="en-US" altLang="ko-KR" dirty="0"/>
              <a:t>)</a:t>
            </a:r>
            <a:r>
              <a:rPr lang="ko-KR" altLang="en-US" dirty="0"/>
              <a:t>에 값</a:t>
            </a:r>
            <a:r>
              <a:rPr lang="en-US" altLang="ko-KR" dirty="0"/>
              <a:t>(Value)</a:t>
            </a:r>
            <a:r>
              <a:rPr lang="ko-KR" altLang="en-US" dirty="0"/>
              <a:t>을 할당함</a:t>
            </a:r>
          </a:p>
          <a:p>
            <a:pPr lvl="2"/>
            <a:r>
              <a:rPr lang="ko-KR" altLang="en-US" dirty="0"/>
              <a:t>변수는 값</a:t>
            </a:r>
            <a:r>
              <a:rPr lang="en-US" altLang="ko-KR" dirty="0"/>
              <a:t>(Value)</a:t>
            </a:r>
            <a:r>
              <a:rPr lang="ko-KR" altLang="en-US" dirty="0"/>
              <a:t>을 참조하는 이름으로 문자라고 생각하면 됨</a:t>
            </a:r>
          </a:p>
          <a:p>
            <a:r>
              <a:rPr lang="ko-KR" altLang="en-US" dirty="0"/>
              <a:t>할당문은 변수에 값을 지정하기 위해 사용됨</a:t>
            </a:r>
          </a:p>
          <a:p>
            <a:pPr lvl="2"/>
            <a:r>
              <a:rPr lang="ko-KR" altLang="en-US" dirty="0"/>
              <a:t>할당문의 왼쪽 </a:t>
            </a:r>
            <a:r>
              <a:rPr lang="en-US" altLang="ko-KR" dirty="0"/>
              <a:t>: </a:t>
            </a:r>
            <a:r>
              <a:rPr lang="ko-KR" altLang="en-US" dirty="0"/>
              <a:t>변수</a:t>
            </a:r>
          </a:p>
          <a:p>
            <a:pPr lvl="2"/>
            <a:r>
              <a:rPr lang="ko-KR" altLang="en-US" dirty="0"/>
              <a:t>할당문의 오른쪽 </a:t>
            </a:r>
            <a:r>
              <a:rPr lang="en-US" altLang="ko-KR" dirty="0"/>
              <a:t>: </a:t>
            </a:r>
            <a:r>
              <a:rPr lang="ko-KR" altLang="en-US" dirty="0"/>
              <a:t>값</a:t>
            </a:r>
          </a:p>
          <a:p>
            <a:r>
              <a:rPr lang="ko-KR" altLang="en-US" dirty="0"/>
              <a:t>할당문의 예</a:t>
            </a:r>
          </a:p>
          <a:p>
            <a:pPr lvl="2"/>
            <a:r>
              <a:rPr lang="en-US" altLang="ko-KR" dirty="0"/>
              <a:t>a = 20</a:t>
            </a:r>
          </a:p>
          <a:p>
            <a:pPr lvl="2"/>
            <a:r>
              <a:rPr lang="en-US" altLang="ko-KR" dirty="0"/>
              <a:t>b = 30</a:t>
            </a:r>
          </a:p>
          <a:p>
            <a:pPr lvl="2"/>
            <a:r>
              <a:rPr lang="en-US" altLang="ko-KR" dirty="0"/>
              <a:t>b = a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B8599-1AFE-4FC9-8879-2A58486F0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36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0A8DD-DBBF-4735-9BBE-C9874694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할당문</a:t>
            </a:r>
            <a:r>
              <a:rPr lang="ko-KR" altLang="en-US" dirty="0"/>
              <a:t> 사용 연습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B8599-1AFE-4FC9-8879-2A58486F0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7" name="내용 개체 틀 2">
            <a:extLst>
              <a:ext uri="{FF2B5EF4-FFF2-40B4-BE49-F238E27FC236}">
                <a16:creationId xmlns:a16="http://schemas.microsoft.com/office/drawing/2014/main" id="{6ED3555A-73F2-4A23-BBAF-41FDDD2A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33" y="1424699"/>
            <a:ext cx="8898827" cy="50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5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0A8DD-DBBF-4735-9BBE-C9874694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할당되지 않은 변수는 에러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B8599-1AFE-4FC9-8879-2A58486F0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B808D8-8125-4AF0-96B5-B9D3DF91B6F1}"/>
              </a:ext>
            </a:extLst>
          </p:cNvPr>
          <p:cNvSpPr txBox="1">
            <a:spLocks/>
          </p:cNvSpPr>
          <p:nvPr/>
        </p:nvSpPr>
        <p:spPr>
          <a:xfrm>
            <a:off x="695101" y="1562180"/>
            <a:ext cx="8582025" cy="33242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변수는 사용되기 전에 반드시 할당 되어야 함</a:t>
            </a:r>
          </a:p>
          <a:p>
            <a:endParaRPr lang="ko-KR" altLang="en-US" sz="1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94126F-24A6-40AB-A8FA-D2FB362A87C7}"/>
              </a:ext>
            </a:extLst>
          </p:cNvPr>
          <p:cNvSpPr/>
          <p:nvPr/>
        </p:nvSpPr>
        <p:spPr bwMode="auto">
          <a:xfrm>
            <a:off x="834684" y="2300688"/>
            <a:ext cx="4500218" cy="2025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0000" tIns="180000" rIns="180000" bIns="46800" numCol="1" rtlCol="0" anchor="t" anchorCtr="0" compatLnSpc="1">
            <a:prstTxWarp prst="textNoShape">
              <a:avLst/>
            </a:prstTxWarp>
          </a:bodyPr>
          <a:lstStyle/>
          <a:p>
            <a:pPr lvl="0" eaLnBrk="0" latinLnBrk="0" hangingPunct="0"/>
            <a:r>
              <a:rPr kumimoji="0" lang="ko-KR" altLang="en-US" sz="1200" b="1" dirty="0">
                <a:latin typeface="+mj-ea"/>
                <a:ea typeface="+mj-ea"/>
              </a:rPr>
              <a:t>다음 명령문을 직접 실행시켜본 후 결과를 비교해보자</a:t>
            </a:r>
            <a:r>
              <a:rPr kumimoji="0" lang="en-US" altLang="ko-KR" sz="1200" b="1" dirty="0">
                <a:latin typeface="+mj-ea"/>
                <a:ea typeface="+mj-ea"/>
              </a:rPr>
              <a:t>.</a:t>
            </a:r>
          </a:p>
          <a:p>
            <a:pPr lvl="0" eaLnBrk="0" latinLnBrk="0" hangingPunct="0"/>
            <a:endParaRPr kumimoji="0" lang="en-US" altLang="ko-KR" sz="1200" b="1" dirty="0">
              <a:latin typeface="+mj-ea"/>
              <a:ea typeface="+mj-ea"/>
            </a:endParaRPr>
          </a:p>
          <a:p>
            <a:pPr marL="228600" lvl="0" indent="-228600" eaLnBrk="0" latinLnBrk="0" hangingPunct="0">
              <a:buAutoNum type="arabicParenR"/>
            </a:pPr>
            <a:r>
              <a:rPr kumimoji="0" lang="en-US" altLang="ko-KR" sz="1200" dirty="0">
                <a:latin typeface="+mj-ea"/>
                <a:ea typeface="+mj-ea"/>
              </a:rPr>
              <a:t>number</a:t>
            </a:r>
          </a:p>
          <a:p>
            <a:pPr marL="228600" lvl="0" indent="-228600" eaLnBrk="0" latinLnBrk="0" hangingPunct="0">
              <a:buAutoNum type="arabicParenR"/>
            </a:pPr>
            <a:endParaRPr kumimoji="0" lang="en-US" altLang="ko-KR" sz="1200" dirty="0">
              <a:latin typeface="+mj-ea"/>
              <a:ea typeface="+mj-ea"/>
            </a:endParaRPr>
          </a:p>
          <a:p>
            <a:pPr marL="228600" lvl="0" indent="-228600" eaLnBrk="0" latinLnBrk="0" hangingPunct="0">
              <a:buAutoNum type="arabicParenR"/>
            </a:pPr>
            <a:r>
              <a:rPr kumimoji="0" lang="en-US" altLang="ko-KR" sz="1200" dirty="0">
                <a:latin typeface="+mj-ea"/>
                <a:ea typeface="+mj-ea"/>
              </a:rPr>
              <a:t>number = 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8DD28-F76B-41A9-BDCE-A02E292C23DB}"/>
              </a:ext>
            </a:extLst>
          </p:cNvPr>
          <p:cNvSpPr/>
          <p:nvPr/>
        </p:nvSpPr>
        <p:spPr bwMode="auto">
          <a:xfrm>
            <a:off x="6008357" y="2300688"/>
            <a:ext cx="4271879" cy="2025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sz="12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number</a:t>
            </a:r>
          </a:p>
          <a:p>
            <a:r>
              <a:rPr kumimoji="0" lang="en-US" altLang="ko-KR" sz="1200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Traceback</a:t>
            </a:r>
            <a:r>
              <a:rPr kumimoji="0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(most recent call last):</a:t>
            </a:r>
          </a:p>
          <a:p>
            <a:r>
              <a:rPr kumimoji="0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File “&lt;pyshell#0&gt;”, line 1, in &lt;module&gt;</a:t>
            </a:r>
          </a:p>
          <a:p>
            <a:r>
              <a:rPr kumimoji="0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number</a:t>
            </a:r>
          </a:p>
          <a:p>
            <a:r>
              <a:rPr kumimoji="0" lang="en-US" altLang="ko-KR" sz="1200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NameError</a:t>
            </a:r>
            <a:r>
              <a:rPr kumimoji="0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: name ‘number’ is not defined</a:t>
            </a:r>
          </a:p>
          <a:p>
            <a:pPr eaLnBrk="0" latinLnBrk="0" hangingPunct="0"/>
            <a:r>
              <a:rPr kumimoji="0" lang="en-US" altLang="ko-KR" sz="12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 </a:t>
            </a:r>
            <a:r>
              <a:rPr kumimoji="0"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number = 5</a:t>
            </a:r>
          </a:p>
          <a:p>
            <a:pPr eaLnBrk="0" latinLnBrk="0" hangingPunct="0"/>
            <a:r>
              <a:rPr kumimoji="0" lang="en-US" altLang="ko-KR" sz="12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 </a:t>
            </a:r>
            <a:r>
              <a:rPr kumimoji="0"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number</a:t>
            </a:r>
          </a:p>
          <a:p>
            <a:pPr eaLnBrk="0" latinLnBrk="0" hangingPunct="0"/>
            <a:r>
              <a:rPr kumimoji="0" lang="en-US" altLang="ko-KR" sz="12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5</a:t>
            </a:r>
          </a:p>
          <a:p>
            <a:pPr eaLnBrk="0" latinLnBrk="0" hangingPunct="0"/>
            <a:r>
              <a:rPr kumimoji="0" lang="en-US" altLang="ko-KR" sz="12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endParaRPr kumimoji="0" lang="en-US" altLang="ko-KR" sz="12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5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이름 정하는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6139822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변수 이름을 정하는 규칙을 배워보자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687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8892F-8A4F-47A2-AFE1-938D7956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이름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72AB6-26D9-4636-A811-BEBB877E88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432278" cy="3977640"/>
          </a:xfrm>
        </p:spPr>
        <p:txBody>
          <a:bodyPr/>
          <a:lstStyle/>
          <a:p>
            <a:r>
              <a:rPr lang="ko-KR" altLang="en-US" dirty="0"/>
              <a:t>변수는 대소문자를 구분한다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한글 변수명을 사용할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변수 이름은 숫자로 시작할 수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특수문자가 사용될 수 없다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언더라인</a:t>
            </a:r>
            <a:r>
              <a:rPr lang="en-US" altLang="ko-KR" dirty="0"/>
              <a:t>(_)</a:t>
            </a:r>
            <a:r>
              <a:rPr lang="ko-KR" altLang="en-US" dirty="0"/>
              <a:t>은 사용 가능하다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변수명</a:t>
            </a:r>
            <a:r>
              <a:rPr lang="ko-KR" altLang="en-US" dirty="0"/>
              <a:t> 중간에 공백이 들어갈 수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 지정된 키워드는 사용할 수 없다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5416AF-75B8-4E9B-9287-67B46D733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51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A262-47E4-4D97-A2ED-4A34B13A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396516" cy="6400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파이썬 지정 단어 </a:t>
            </a:r>
            <a:r>
              <a:rPr lang="en-US" altLang="ko-KR" dirty="0"/>
              <a:t>(Keyword, Reserve Word)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C60C9-6C8F-4772-9E13-B13B745489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430C1-52FF-4221-876E-0D2EE8806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911222-2ABC-4315-9C65-177F18B52CE1}"/>
              </a:ext>
            </a:extLst>
          </p:cNvPr>
          <p:cNvSpPr/>
          <p:nvPr/>
        </p:nvSpPr>
        <p:spPr bwMode="auto">
          <a:xfrm>
            <a:off x="6334713" y="2059524"/>
            <a:ext cx="4129486" cy="35124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sz="12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1200" kern="0" spc="-3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ea typeface="맑은 고딕"/>
                <a:cs typeface="Courier New" panose="02070309020205020404" pitchFamily="49" charset="0"/>
              </a:rPr>
              <a:t>import</a:t>
            </a:r>
            <a:r>
              <a:rPr kumimoji="0"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keyword</a:t>
            </a:r>
          </a:p>
          <a:p>
            <a:pPr eaLnBrk="0" latinLnBrk="0" hangingPunct="0"/>
            <a:r>
              <a:rPr kumimoji="0" lang="en-US" altLang="ko-KR" sz="12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12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keyword.kwlist</a:t>
            </a:r>
            <a:endParaRPr kumimoji="0" lang="en-US" altLang="ko-KR" sz="12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eaLnBrk="0" latinLnBrk="0" hangingPunct="0"/>
            <a:r>
              <a:rPr kumimoji="0" lang="en-US" altLang="ko-KR" sz="12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[‘False’, ‘None’, ‘True’, ‘and’, ‘as’, ‘assert’, </a:t>
            </a:r>
          </a:p>
          <a:p>
            <a:pPr eaLnBrk="0" latinLnBrk="0" hangingPunct="0"/>
            <a:r>
              <a:rPr kumimoji="0" lang="en-US" altLang="ko-KR" sz="12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‘break’, ‘class’, ‘continue’, ‘</a:t>
            </a:r>
            <a:r>
              <a:rPr kumimoji="0"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def</a:t>
            </a:r>
            <a:r>
              <a:rPr kumimoji="0" lang="en-US" altLang="ko-KR" sz="12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’, ‘del’, </a:t>
            </a:r>
          </a:p>
          <a:p>
            <a:pPr eaLnBrk="0" latinLnBrk="0" hangingPunct="0"/>
            <a:r>
              <a:rPr kumimoji="0" lang="en-US" altLang="ko-KR" sz="12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‘</a:t>
            </a:r>
            <a:r>
              <a:rPr kumimoji="0"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elif</a:t>
            </a:r>
            <a:r>
              <a:rPr kumimoji="0" lang="en-US" altLang="ko-KR" sz="12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’, ‘else’, ‘except’, ‘finally’, ‘for, </a:t>
            </a:r>
          </a:p>
          <a:p>
            <a:pPr eaLnBrk="0" latinLnBrk="0" hangingPunct="0"/>
            <a:r>
              <a:rPr kumimoji="0" lang="en-US" altLang="ko-KR" sz="12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’from’, ‘global’, ‘if’, ‘import’, ‘in’, ‘is’, </a:t>
            </a:r>
          </a:p>
          <a:p>
            <a:pPr eaLnBrk="0" latinLnBrk="0" hangingPunct="0"/>
            <a:r>
              <a:rPr kumimoji="0" lang="en-US" altLang="ko-KR" sz="12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‘lambda’, ‘nonlocal’, ‘not’, ‘or’, ‘pass’, </a:t>
            </a:r>
          </a:p>
          <a:p>
            <a:pPr eaLnBrk="0" latinLnBrk="0" hangingPunct="0"/>
            <a:r>
              <a:rPr kumimoji="0" lang="en-US" altLang="ko-KR" sz="12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‘raise’, ‘return’, ‘try’, ‘while’, ‘with’, </a:t>
            </a:r>
          </a:p>
          <a:p>
            <a:pPr eaLnBrk="0" latinLnBrk="0" hangingPunct="0"/>
            <a:r>
              <a:rPr kumimoji="0" lang="en-US" altLang="ko-KR" sz="12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‘yield’]</a:t>
            </a:r>
          </a:p>
          <a:p>
            <a:pPr eaLnBrk="0" latinLnBrk="0" hangingPunct="0"/>
            <a:r>
              <a:rPr kumimoji="0" lang="en-US" altLang="ko-KR" sz="12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1200" kern="0" spc="-30" dirty="0" err="1">
                <a:solidFill>
                  <a:srgbClr val="900090"/>
                </a:solidFill>
                <a:latin typeface="Courier New" panose="02070309020205020404" pitchFamily="49" charset="0"/>
                <a:ea typeface="맑은 고딕"/>
                <a:cs typeface="Courier New" panose="02070309020205020404" pitchFamily="49" charset="0"/>
              </a:rPr>
              <a:t>len</a:t>
            </a:r>
            <a:r>
              <a:rPr kumimoji="0"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kumimoji="0" lang="en-US" altLang="ko-KR" sz="12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keyword.kwlist</a:t>
            </a:r>
            <a:r>
              <a:rPr kumimoji="0"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</a:p>
          <a:p>
            <a:pPr eaLnBrk="0" latinLnBrk="0" hangingPunct="0"/>
            <a:r>
              <a:rPr kumimoji="0" lang="en-US" altLang="ko-KR" sz="12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33</a:t>
            </a:r>
          </a:p>
          <a:p>
            <a:pPr eaLnBrk="0" latinLnBrk="0" hangingPunct="0"/>
            <a:r>
              <a:rPr kumimoji="0" lang="en-US" altLang="ko-KR" sz="12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98A104-644D-4739-BDF8-C894A7ABA9E6}"/>
              </a:ext>
            </a:extLst>
          </p:cNvPr>
          <p:cNvSpPr/>
          <p:nvPr/>
        </p:nvSpPr>
        <p:spPr bwMode="auto">
          <a:xfrm>
            <a:off x="1493816" y="2055081"/>
            <a:ext cx="4129486" cy="35124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0000" tIns="252000" rIns="180000" bIns="46800" numCol="1" rtlCol="0" anchor="t" anchorCtr="0" compatLnSpc="1">
            <a:prstTxWarp prst="textNoShape">
              <a:avLst/>
            </a:prstTxWarp>
          </a:bodyPr>
          <a:lstStyle/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b="1" dirty="0">
                <a:latin typeface="+mn-ea"/>
                <a:ea typeface="+mn-ea"/>
              </a:rPr>
              <a:t>keyword</a:t>
            </a:r>
            <a:r>
              <a:rPr kumimoji="0" lang="ko-KR" altLang="en-US" sz="1200" b="1" dirty="0">
                <a:latin typeface="+mn-ea"/>
                <a:ea typeface="+mn-ea"/>
              </a:rPr>
              <a:t>를 </a:t>
            </a:r>
            <a:r>
              <a:rPr kumimoji="0" lang="en-US" altLang="ko-KR" sz="1200" b="1" dirty="0">
                <a:latin typeface="+mn-ea"/>
                <a:ea typeface="+mn-ea"/>
              </a:rPr>
              <a:t>import</a:t>
            </a:r>
            <a:r>
              <a:rPr kumimoji="0" lang="ko-KR" altLang="en-US" sz="1200" b="1" dirty="0">
                <a:latin typeface="+mn-ea"/>
                <a:ea typeface="+mn-ea"/>
              </a:rPr>
              <a:t>하여 </a:t>
            </a:r>
            <a:r>
              <a:rPr kumimoji="0" lang="ko-KR" altLang="en-US" sz="1200" b="1" dirty="0" err="1">
                <a:latin typeface="+mn-ea"/>
                <a:ea typeface="+mn-ea"/>
              </a:rPr>
              <a:t>파이썬</a:t>
            </a:r>
            <a:r>
              <a:rPr kumimoji="0" lang="ko-KR" altLang="en-US" sz="1200" b="1" dirty="0">
                <a:latin typeface="+mn-ea"/>
                <a:ea typeface="+mn-ea"/>
              </a:rPr>
              <a:t> 지정 단어를 확인해 보자</a:t>
            </a:r>
            <a:r>
              <a:rPr kumimoji="0" lang="en-US" altLang="ko-KR" sz="1200" b="1" dirty="0">
                <a:latin typeface="+mn-ea"/>
                <a:ea typeface="+mn-ea"/>
              </a:rPr>
              <a:t>.</a:t>
            </a:r>
          </a:p>
          <a:p>
            <a:pPr eaLnBrk="0" latinLnBrk="0" hangingPunct="0">
              <a:lnSpc>
                <a:spcPct val="150000"/>
              </a:lnSpc>
            </a:pPr>
            <a:endParaRPr kumimoji="0" lang="en-US" altLang="ko-KR" sz="1200" b="1" dirty="0">
              <a:latin typeface="+mn-ea"/>
              <a:ea typeface="+mn-ea"/>
            </a:endParaRPr>
          </a:p>
          <a:p>
            <a:pPr marL="228600" indent="-228600" eaLnBrk="0" latinLnBrk="0" hangingPunct="0">
              <a:lnSpc>
                <a:spcPct val="150000"/>
              </a:lnSpc>
              <a:buAutoNum type="arabicParenR"/>
            </a:pPr>
            <a:r>
              <a:rPr kumimoji="0" lang="en-US" altLang="ko-KR" sz="1200" dirty="0" err="1">
                <a:latin typeface="+mn-ea"/>
                <a:ea typeface="+mn-ea"/>
              </a:rPr>
              <a:t>keyword.kwlist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명령어는 </a:t>
            </a:r>
            <a:r>
              <a:rPr kumimoji="0" lang="ko-KR" altLang="en-US" sz="1200" dirty="0" err="1">
                <a:latin typeface="+mn-ea"/>
                <a:ea typeface="+mn-ea"/>
              </a:rPr>
              <a:t>파이썬</a:t>
            </a:r>
            <a:r>
              <a:rPr kumimoji="0" lang="ko-KR" altLang="en-US" sz="1200" dirty="0">
                <a:latin typeface="+mn-ea"/>
                <a:ea typeface="+mn-ea"/>
              </a:rPr>
              <a:t> 지정 단어를 배열 형태로 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+mn-ea"/>
                <a:ea typeface="+mn-ea"/>
              </a:rPr>
              <a:t>    </a:t>
            </a:r>
            <a:r>
              <a:rPr kumimoji="0" lang="ko-KR" altLang="en-US" sz="1200" dirty="0">
                <a:latin typeface="+mn-ea"/>
                <a:ea typeface="+mn-ea"/>
              </a:rPr>
              <a:t>나열해 준다</a:t>
            </a:r>
            <a:r>
              <a:rPr kumimoji="0" lang="en-US" altLang="ko-KR" sz="1200" dirty="0">
                <a:latin typeface="+mn-ea"/>
                <a:ea typeface="+mn-ea"/>
              </a:rPr>
              <a:t>.</a:t>
            </a:r>
          </a:p>
          <a:p>
            <a:pPr eaLnBrk="0" latinLnBrk="0" hangingPunct="0">
              <a:lnSpc>
                <a:spcPct val="150000"/>
              </a:lnSpc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+mn-ea"/>
                <a:ea typeface="+mn-ea"/>
              </a:rPr>
              <a:t>2) </a:t>
            </a:r>
            <a:r>
              <a:rPr kumimoji="0" lang="en-US" altLang="ko-KR" sz="1200" dirty="0" err="1">
                <a:latin typeface="+mn-ea"/>
                <a:ea typeface="+mn-ea"/>
              </a:rPr>
              <a:t>len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함수를 사용해서 </a:t>
            </a:r>
            <a:r>
              <a:rPr kumimoji="0" lang="ko-KR" altLang="en-US" sz="1200" dirty="0" err="1">
                <a:latin typeface="+mn-ea"/>
                <a:ea typeface="+mn-ea"/>
              </a:rPr>
              <a:t>파이썬</a:t>
            </a:r>
            <a:r>
              <a:rPr kumimoji="0" lang="ko-KR" altLang="en-US" sz="1200" dirty="0">
                <a:latin typeface="+mn-ea"/>
                <a:ea typeface="+mn-ea"/>
              </a:rPr>
              <a:t> 지정 단어의 개수도 확인해 보자</a:t>
            </a:r>
            <a:r>
              <a:rPr kumimoji="0"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87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8892F-8A4F-47A2-AFE1-938D7956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이름 규칙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5416AF-75B8-4E9B-9287-67B46D733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43E258-392B-430C-B0AA-040710AE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" y="1515141"/>
            <a:ext cx="3352800" cy="1847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E14445-D267-427F-875F-6A3B4B62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16464"/>
            <a:ext cx="4048125" cy="1838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384CD9-9B64-4F55-9AE5-B7B26261B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6" y="1602212"/>
            <a:ext cx="2450507" cy="13850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09AB9F-9C96-4454-B699-79AB72A3E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582" y="1515141"/>
            <a:ext cx="3382460" cy="10137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E91AAD-8704-4EAF-8C9A-4C3F261DD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707" y="3362991"/>
            <a:ext cx="3009900" cy="1400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8048D4-DE37-4288-957F-8B81AC7BB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2942" y="2811614"/>
            <a:ext cx="2705100" cy="1409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91CAF4-33BC-40AC-BE93-3DDB5277D955}"/>
              </a:ext>
            </a:extLst>
          </p:cNvPr>
          <p:cNvSpPr txBox="1"/>
          <p:nvPr/>
        </p:nvSpPr>
        <p:spPr>
          <a:xfrm>
            <a:off x="5455622" y="4907194"/>
            <a:ext cx="5363969" cy="871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앞에서 배운 규칙에 근거하여 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문제가 있는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에러가 발생하는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변수명을 찾아보자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4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AF79-D4A6-4D75-B0E0-391AD6DE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배울 내용들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314B7-DF64-4921-8BCC-687767977C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10307" cy="3977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연산자에 대한 이해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변수에 대한 이해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변수 이름을 짓는 규칙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변수와 연산자를 활용하여 문제해결하기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C2CB6-F774-4CB3-93A1-36B87CC9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15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781E2-DBF4-4C1D-8CFC-22CA7D9F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등호</a:t>
            </a:r>
            <a:r>
              <a:rPr lang="en-US" altLang="ko-KR" dirty="0"/>
              <a:t>(=) </a:t>
            </a:r>
            <a:r>
              <a:rPr lang="ko-KR" altLang="en-US" dirty="0"/>
              <a:t>연산자의 의미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2936AE-3922-4C1F-A1F3-35FA97EDC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7CF1BB0-DDA6-46F1-A614-358E49BBF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" y="1566817"/>
            <a:ext cx="3653908" cy="26395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96BD771-98AD-4504-8292-36F8A6B02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9"/>
          <a:stretch/>
        </p:blipFill>
        <p:spPr bwMode="auto">
          <a:xfrm>
            <a:off x="5397359" y="1457277"/>
            <a:ext cx="3223554" cy="197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B1EBC5-0931-4708-BB07-1960B0E830F6}"/>
              </a:ext>
            </a:extLst>
          </p:cNvPr>
          <p:cNvSpPr txBox="1"/>
          <p:nvPr/>
        </p:nvSpPr>
        <p:spPr>
          <a:xfrm>
            <a:off x="5475703" y="3613475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편은 하나의 변수명만 가능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14E69-42BF-43C6-8D46-DB47E2846991}"/>
              </a:ext>
            </a:extLst>
          </p:cNvPr>
          <p:cNvSpPr txBox="1"/>
          <p:nvPr/>
        </p:nvSpPr>
        <p:spPr>
          <a:xfrm>
            <a:off x="973239" y="4595252"/>
            <a:ext cx="73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언어에서의 </a:t>
            </a:r>
            <a:r>
              <a:rPr lang="en-US" altLang="ko-KR" dirty="0"/>
              <a:t>= </a:t>
            </a:r>
            <a:r>
              <a:rPr lang="ko-KR" altLang="en-US" dirty="0"/>
              <a:t>기호는</a:t>
            </a:r>
            <a:r>
              <a:rPr lang="en-US" altLang="ko-KR" dirty="0"/>
              <a:t> </a:t>
            </a:r>
            <a:r>
              <a:rPr lang="ko-KR" altLang="en-US" dirty="0"/>
              <a:t>수학에서의 </a:t>
            </a:r>
            <a:r>
              <a:rPr lang="en-US" altLang="ko-KR" dirty="0"/>
              <a:t>= </a:t>
            </a:r>
            <a:r>
              <a:rPr lang="ko-KR" altLang="en-US" dirty="0"/>
              <a:t>기호와</a:t>
            </a:r>
            <a:r>
              <a:rPr lang="en-US" altLang="ko-KR" dirty="0"/>
              <a:t> </a:t>
            </a:r>
            <a:r>
              <a:rPr lang="ko-KR" altLang="en-US" dirty="0"/>
              <a:t>의미가 다르다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72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D11C2-14CE-448F-B222-96C26F55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짧게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5B74-9ECA-4893-8D17-5537D10A6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194047-2A37-4EE0-A30F-99187A4E2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39"/>
          <a:stretch/>
        </p:blipFill>
        <p:spPr bwMode="auto">
          <a:xfrm>
            <a:off x="707136" y="1516755"/>
            <a:ext cx="2878192" cy="199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C3594793-0182-4507-8289-9A509AF2D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59"/>
          <a:stretch/>
        </p:blipFill>
        <p:spPr bwMode="auto">
          <a:xfrm>
            <a:off x="707136" y="3429000"/>
            <a:ext cx="2878192" cy="211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F4CF6CF-E94C-4206-8454-50C21179D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" r="6060"/>
          <a:stretch/>
        </p:blipFill>
        <p:spPr bwMode="auto">
          <a:xfrm>
            <a:off x="4091287" y="1516755"/>
            <a:ext cx="5476225" cy="349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29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D11C2-14CE-448F-B222-96C26F55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스스로 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DD8E9-925A-4FF7-870B-4E87656DBA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아래와 같이 실행되는 파이썬 소스코드를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5B74-9ECA-4893-8D17-5537D10A6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41AEAE9-DDFF-44E0-B8C1-9C5ED307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66" y="1969028"/>
            <a:ext cx="4489159" cy="1805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49EFC828-5300-4C61-B9A3-FD2F5361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66" y="3879492"/>
            <a:ext cx="9620869" cy="167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366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A6C07-E996-4247-8B66-17E709C1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F79F2-E723-400A-8FAE-E7F97AE664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89715"/>
            <a:ext cx="11219905" cy="397764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altLang="ko-KR" dirty="0" err="1"/>
              <a:t>a,b</a:t>
            </a:r>
            <a:r>
              <a:rPr lang="ko-KR" altLang="en-US" dirty="0"/>
              <a:t>에 각각 </a:t>
            </a:r>
            <a:r>
              <a:rPr lang="en-US" altLang="ko-KR" dirty="0"/>
              <a:t>5,7 </a:t>
            </a:r>
            <a:r>
              <a:rPr lang="ko-KR" altLang="en-US" dirty="0"/>
              <a:t>을 할당하고 곱셈을 한 값을 변수 </a:t>
            </a:r>
            <a:r>
              <a:rPr lang="en-US" altLang="ko-KR" dirty="0"/>
              <a:t>result</a:t>
            </a:r>
            <a:r>
              <a:rPr lang="ko-KR" altLang="en-US" dirty="0"/>
              <a:t>에 저장하여 출력하는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AutoNum type="arabicParenR"/>
            </a:pPr>
            <a:r>
              <a:rPr lang="ko-KR" altLang="en-US" dirty="0"/>
              <a:t>반지름</a:t>
            </a:r>
            <a:r>
              <a:rPr lang="en-US" altLang="ko-KR" dirty="0"/>
              <a:t>(r)</a:t>
            </a:r>
            <a:r>
              <a:rPr lang="ko-KR" altLang="en-US" dirty="0"/>
              <a:t>이 </a:t>
            </a:r>
            <a:r>
              <a:rPr lang="en-US" altLang="ko-KR" dirty="0"/>
              <a:t>7</a:t>
            </a:r>
            <a:r>
              <a:rPr lang="ko-KR" altLang="en-US" dirty="0"/>
              <a:t>인 원의 넓이</a:t>
            </a:r>
            <a:r>
              <a:rPr lang="en-US" altLang="ko-KR" dirty="0"/>
              <a:t>(area)</a:t>
            </a:r>
            <a:r>
              <a:rPr lang="ko-KR" altLang="en-US" dirty="0"/>
              <a:t>를 제곱을 이용하여 구하는 프로그램을 작성하라 </a:t>
            </a:r>
            <a:r>
              <a:rPr lang="en-US" altLang="ko-KR" dirty="0"/>
              <a:t>(</a:t>
            </a:r>
            <a:r>
              <a:rPr lang="el-GR" altLang="ko-KR" dirty="0"/>
              <a:t>π=3.14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x,y</a:t>
            </a:r>
            <a:r>
              <a:rPr lang="ko-KR" altLang="en-US" dirty="0"/>
              <a:t>에 각각 </a:t>
            </a:r>
            <a:r>
              <a:rPr lang="en-US" altLang="ko-KR" dirty="0"/>
              <a:t>11,22</a:t>
            </a:r>
            <a:r>
              <a:rPr lang="ko-KR" altLang="en-US" dirty="0"/>
              <a:t>를 할당하고</a:t>
            </a:r>
            <a:r>
              <a:rPr lang="en-US" altLang="ko-KR" dirty="0"/>
              <a:t>, </a:t>
            </a:r>
            <a:r>
              <a:rPr lang="ko-KR" altLang="en-US" dirty="0"/>
              <a:t>그 후 숫자를 직접 이용하지 않고 다른 변수 </a:t>
            </a:r>
            <a:r>
              <a:rPr lang="en-US" altLang="ko-KR" dirty="0"/>
              <a:t>z</a:t>
            </a:r>
            <a:r>
              <a:rPr lang="ko-KR" altLang="en-US" dirty="0"/>
              <a:t>를 이용하여 두 수를 교환하는 프로그램을 작성하라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33FAC9-F5BD-47BF-B988-6D8E5865E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98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연산자에 대한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60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4D80C-14D3-4505-A383-73922DF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 이해하기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DFE332-1CEC-4DB6-82D3-5D5A1F266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18C1964-8063-4C73-8825-8BB3CE17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4" y="1451730"/>
            <a:ext cx="9777706" cy="395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93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07A9B-2476-4B1A-9BFB-291737D7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곱하기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C851AE-D1C7-4808-81DA-8CDB9E581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A88A65-DF55-41E2-800E-CEAD83830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5"/>
          <a:stretch/>
        </p:blipFill>
        <p:spPr bwMode="auto">
          <a:xfrm>
            <a:off x="755058" y="1534376"/>
            <a:ext cx="6072581" cy="280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E717445-646C-4395-A2FC-ACADFD351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79"/>
          <a:stretch/>
        </p:blipFill>
        <p:spPr bwMode="auto">
          <a:xfrm>
            <a:off x="7089763" y="1559079"/>
            <a:ext cx="3944437" cy="186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90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2C0C-50A0-43F5-8948-83350211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곱하기 관련 퀴즈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515EB-95CB-48C4-B249-4E4FC19F6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6415A-4191-4915-9F1B-501C6227E4DD}"/>
              </a:ext>
            </a:extLst>
          </p:cNvPr>
          <p:cNvSpPr txBox="1"/>
          <p:nvPr/>
        </p:nvSpPr>
        <p:spPr>
          <a:xfrm>
            <a:off x="790620" y="1424359"/>
            <a:ext cx="8392297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퀴즈 </a:t>
            </a: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 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이미지를 표현할 때 한 픽셀당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3Byte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메모리 크기를 사용하여 색상을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표현한다고 하자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픽셀은 몇 가지 색상을 표현할 수 있을까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3BE20-416B-42BD-95A5-6729780E7836}"/>
              </a:ext>
            </a:extLst>
          </p:cNvPr>
          <p:cNvSpPr txBox="1"/>
          <p:nvPr/>
        </p:nvSpPr>
        <p:spPr>
          <a:xfrm>
            <a:off x="790620" y="3503376"/>
            <a:ext cx="1856598" cy="1841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퀴즈 </a:t>
            </a: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 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제곱근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  : 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세제곱근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   :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8917F32-685E-43CE-A39B-08B20B432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83" y="4166709"/>
            <a:ext cx="5429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FBF95C11-C713-4FDD-8638-21E62548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86" y="4966916"/>
            <a:ext cx="533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CAEB116-8707-47CC-98EA-522E96DB5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86"/>
          <a:stretch/>
        </p:blipFill>
        <p:spPr bwMode="auto">
          <a:xfrm>
            <a:off x="4154341" y="2916999"/>
            <a:ext cx="2584016" cy="114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675FD5A9-DBF8-4B2F-9BAD-27BE12EA4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64"/>
          <a:stretch/>
        </p:blipFill>
        <p:spPr bwMode="auto">
          <a:xfrm>
            <a:off x="6755871" y="2923377"/>
            <a:ext cx="4129355" cy="115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D734104-D9F9-4C83-8DF1-AEF320CB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911" y="4346550"/>
            <a:ext cx="3804178" cy="170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33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B99B1-0B60-47E9-9495-AB548ED7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나누기 연산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5E965-DF88-46A2-ABCD-60BF7CC41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5DBBF98-17C8-4B6C-BE41-DEE91005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1441724"/>
            <a:ext cx="4769426" cy="22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06AA76C-C93A-4D3A-A276-8E9BBF991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22"/>
          <a:stretch/>
        </p:blipFill>
        <p:spPr bwMode="auto">
          <a:xfrm>
            <a:off x="6373227" y="1441724"/>
            <a:ext cx="3560046" cy="221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659F8D4-1492-4A32-98DB-26513218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227" y="3699918"/>
            <a:ext cx="3560046" cy="131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B01E953-8F86-47B8-A24E-D73C0C1C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3670537"/>
            <a:ext cx="3489265" cy="223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45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응용하여 문제 해결하기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8403262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앞에서 배운 연산자를 활용하여 몇 가지 실용적인 문제를 </a:t>
            </a:r>
            <a:r>
              <a:rPr lang="ko-KR" altLang="en-US" sz="2000"/>
              <a:t>해결해보자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514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310F1-A107-48D3-89E6-52BD2128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센티미터를 인치로 변환하기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18FDF-E4A2-4FC9-B25C-D2E1DDFAB3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2000" dirty="0"/>
              <a:t>90</a:t>
            </a:r>
            <a:r>
              <a:rPr lang="ko-KR" altLang="en-US" sz="2000" dirty="0"/>
              <a:t>센티미터</a:t>
            </a:r>
            <a:r>
              <a:rPr lang="en-US" altLang="ko-KR" sz="2000" dirty="0"/>
              <a:t>(cm)</a:t>
            </a:r>
            <a:r>
              <a:rPr lang="ko-KR" altLang="en-US" sz="2000" dirty="0"/>
              <a:t>는 몇 인치</a:t>
            </a:r>
            <a:r>
              <a:rPr lang="en-US" altLang="ko-KR" sz="2000" dirty="0"/>
              <a:t>(inch)</a:t>
            </a:r>
            <a:r>
              <a:rPr lang="ko-KR" altLang="en-US" sz="2000" dirty="0"/>
              <a:t>일까</a:t>
            </a:r>
            <a:r>
              <a:rPr lang="en-US" altLang="ko-KR" sz="2000" dirty="0"/>
              <a:t>? (1 inch</a:t>
            </a:r>
            <a:r>
              <a:rPr lang="ko-KR" altLang="en-US" sz="2000" dirty="0"/>
              <a:t>는 </a:t>
            </a:r>
            <a:r>
              <a:rPr lang="en-US" altLang="ko-KR" sz="2000" dirty="0"/>
              <a:t>2.54 cm)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F91AA-FACC-45AF-8B69-677388099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3C3F10-A624-4608-A139-2F1859BB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00" y="1993715"/>
            <a:ext cx="5408045" cy="224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37170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4187</TotalTime>
  <Words>627</Words>
  <Application>Microsoft Office PowerPoint</Application>
  <PresentationFormat>와이드스크린</PresentationFormat>
  <Paragraphs>120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Segoe UI</vt:lpstr>
      <vt:lpstr>Wingdings</vt:lpstr>
      <vt:lpstr>맑은 고딕</vt:lpstr>
      <vt:lpstr>Courier New</vt:lpstr>
      <vt:lpstr>Arial</vt:lpstr>
      <vt:lpstr>WelcomeDoc</vt:lpstr>
      <vt:lpstr>연산자와 변수 활용</vt:lpstr>
      <vt:lpstr>배울 내용들 </vt:lpstr>
      <vt:lpstr>연산자에 대한 이해</vt:lpstr>
      <vt:lpstr>기본 연산자 이해하기</vt:lpstr>
      <vt:lpstr>곱하기</vt:lpstr>
      <vt:lpstr>곱하기 관련 퀴즈</vt:lpstr>
      <vt:lpstr>나누기 연산 </vt:lpstr>
      <vt:lpstr>연산자 응용하여 문제 해결하기</vt:lpstr>
      <vt:lpstr>3.2 센티미터를 인치로 변환하기</vt:lpstr>
      <vt:lpstr>3.3 키를 피트와 인치로 변환하기</vt:lpstr>
      <vt:lpstr>함수의 값 구하기</vt:lpstr>
      <vt:lpstr>변수</vt:lpstr>
      <vt:lpstr>할당문 (Assign Statement)</vt:lpstr>
      <vt:lpstr>할당문 사용 연습</vt:lpstr>
      <vt:lpstr>할당되지 않은 변수는 에러</vt:lpstr>
      <vt:lpstr>변수 이름 정하는 규칙</vt:lpstr>
      <vt:lpstr>변수 이름 규칙</vt:lpstr>
      <vt:lpstr>[참고] 파이썬 지정 단어 (Keyword, Reserve Word)</vt:lpstr>
      <vt:lpstr>변수 이름 규칙</vt:lpstr>
      <vt:lpstr>등호(=) 연산자의 의미</vt:lpstr>
      <vt:lpstr>연산자 짧게 쓰기</vt:lpstr>
      <vt:lpstr>스스로 해보기</vt:lpstr>
      <vt:lpstr>실습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김종욱</cp:lastModifiedBy>
  <cp:revision>200</cp:revision>
  <cp:lastPrinted>2019-08-04T08:53:59Z</cp:lastPrinted>
  <dcterms:created xsi:type="dcterms:W3CDTF">2019-06-11T01:17:44Z</dcterms:created>
  <dcterms:modified xsi:type="dcterms:W3CDTF">2022-03-13T02:38:06Z</dcterms:modified>
  <cp:version/>
</cp:coreProperties>
</file>