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4"/>
  </p:sldMasterIdLst>
  <p:notesMasterIdLst>
    <p:notesMasterId r:id="rId42"/>
  </p:notesMasterIdLst>
  <p:handoutMasterIdLst>
    <p:handoutMasterId r:id="rId43"/>
  </p:handoutMasterIdLst>
  <p:sldIdLst>
    <p:sldId id="609" r:id="rId5"/>
    <p:sldId id="1405" r:id="rId6"/>
    <p:sldId id="1550" r:id="rId7"/>
    <p:sldId id="1406" r:id="rId8"/>
    <p:sldId id="1408" r:id="rId9"/>
    <p:sldId id="1592" r:id="rId10"/>
    <p:sldId id="1551" r:id="rId11"/>
    <p:sldId id="1552" r:id="rId12"/>
    <p:sldId id="1591" r:id="rId13"/>
    <p:sldId id="1593" r:id="rId14"/>
    <p:sldId id="1553" r:id="rId15"/>
    <p:sldId id="1595" r:id="rId16"/>
    <p:sldId id="1554" r:id="rId17"/>
    <p:sldId id="1594" r:id="rId18"/>
    <p:sldId id="1596" r:id="rId19"/>
    <p:sldId id="1555" r:id="rId20"/>
    <p:sldId id="1597" r:id="rId21"/>
    <p:sldId id="1598" r:id="rId22"/>
    <p:sldId id="1599" r:id="rId23"/>
    <p:sldId id="1557" r:id="rId24"/>
    <p:sldId id="1559" r:id="rId25"/>
    <p:sldId id="1558" r:id="rId26"/>
    <p:sldId id="1560" r:id="rId27"/>
    <p:sldId id="1586" r:id="rId28"/>
    <p:sldId id="1600" r:id="rId29"/>
    <p:sldId id="1601" r:id="rId30"/>
    <p:sldId id="1564" r:id="rId31"/>
    <p:sldId id="1602" r:id="rId32"/>
    <p:sldId id="1569" r:id="rId33"/>
    <p:sldId id="1563" r:id="rId34"/>
    <p:sldId id="1572" r:id="rId35"/>
    <p:sldId id="1574" r:id="rId36"/>
    <p:sldId id="1603" r:id="rId37"/>
    <p:sldId id="1604" r:id="rId38"/>
    <p:sldId id="1562" r:id="rId39"/>
    <p:sldId id="1605" r:id="rId40"/>
    <p:sldId id="1606" r:id="rId41"/>
  </p:sldIdLst>
  <p:sldSz cx="12192000" cy="6858000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584096" indent="20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1170226" indent="20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756357" indent="20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2342487" indent="20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930652" algn="l" defTabSz="117226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3516782" algn="l" defTabSz="117226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4102913" algn="l" defTabSz="117226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4689043" algn="l" defTabSz="117226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 Haney" initials="S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A48"/>
    <a:srgbClr val="0000FF"/>
    <a:srgbClr val="F3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23" autoAdjust="0"/>
  </p:normalViewPr>
  <p:slideViewPr>
    <p:cSldViewPr snapToGrid="0">
      <p:cViewPr varScale="1">
        <p:scale>
          <a:sx n="106" d="100"/>
          <a:sy n="106" d="100"/>
        </p:scale>
        <p:origin x="80" y="620"/>
      </p:cViewPr>
      <p:guideLst>
        <p:guide orient="horz" pos="1944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1240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10" d="100"/>
        <a:sy n="210" d="100"/>
      </p:scale>
      <p:origin x="0" y="16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0"/>
          </a:xfrm>
          <a:prstGeom prst="rect">
            <a:avLst/>
          </a:prstGeom>
        </p:spPr>
        <p:txBody>
          <a:bodyPr vert="horz" lIns="94586" tIns="47293" rIns="94586" bIns="4729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0"/>
          </a:xfrm>
          <a:prstGeom prst="rect">
            <a:avLst/>
          </a:prstGeom>
        </p:spPr>
        <p:txBody>
          <a:bodyPr vert="horz" lIns="94586" tIns="47293" rIns="94586" bIns="47293" rtlCol="0"/>
          <a:lstStyle>
            <a:lvl1pPr algn="r">
              <a:defRPr sz="1200"/>
            </a:lvl1pPr>
          </a:lstStyle>
          <a:p>
            <a:fld id="{DF642D42-32FE-0947-BBAF-892163C4926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0"/>
          </a:xfrm>
          <a:prstGeom prst="rect">
            <a:avLst/>
          </a:prstGeom>
        </p:spPr>
        <p:txBody>
          <a:bodyPr vert="horz" lIns="94586" tIns="47293" rIns="94586" bIns="4729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0"/>
          </a:xfrm>
          <a:prstGeom prst="rect">
            <a:avLst/>
          </a:prstGeom>
        </p:spPr>
        <p:txBody>
          <a:bodyPr vert="horz" lIns="94586" tIns="47293" rIns="94586" bIns="47293" rtlCol="0" anchor="b"/>
          <a:lstStyle>
            <a:lvl1pPr algn="r">
              <a:defRPr sz="1200"/>
            </a:lvl1pPr>
          </a:lstStyle>
          <a:p>
            <a:fld id="{855E04B3-B5DB-BA43-89D0-3371E2A6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74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0"/>
          </a:xfrm>
          <a:prstGeom prst="rect">
            <a:avLst/>
          </a:prstGeom>
        </p:spPr>
        <p:txBody>
          <a:bodyPr vert="horz" lIns="94586" tIns="47293" rIns="94586" bIns="4729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0"/>
          </a:xfrm>
          <a:prstGeom prst="rect">
            <a:avLst/>
          </a:prstGeom>
        </p:spPr>
        <p:txBody>
          <a:bodyPr vert="horz" wrap="square" lIns="94586" tIns="47293" rIns="94586" bIns="4729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647133-AB60-4BDB-8C83-91ABF2150A50}" type="datetimeFigureOut">
              <a:rPr lang="en-US" altLang="en-US"/>
              <a:pPr/>
              <a:t>3/27/2022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463" y="768350"/>
            <a:ext cx="6818312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86" tIns="47293" rIns="94586" bIns="4729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586" tIns="47293" rIns="94586" bIns="4729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0"/>
          </a:xfrm>
          <a:prstGeom prst="rect">
            <a:avLst/>
          </a:prstGeom>
        </p:spPr>
        <p:txBody>
          <a:bodyPr vert="horz" lIns="94586" tIns="47293" rIns="94586" bIns="4729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0"/>
          </a:xfrm>
          <a:prstGeom prst="rect">
            <a:avLst/>
          </a:prstGeom>
        </p:spPr>
        <p:txBody>
          <a:bodyPr vert="horz" wrap="square" lIns="94586" tIns="47293" rIns="94586" bIns="4729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A57F9A-E881-452F-8232-C43F6BA94A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529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584096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1170226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756357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2342487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928898" algn="l" defTabSz="1171560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6pPr>
    <a:lvl7pPr marL="3514679" algn="l" defTabSz="1171560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7pPr>
    <a:lvl8pPr marL="4100459" algn="l" defTabSz="1171560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8pPr>
    <a:lvl9pPr marL="4686238" algn="l" defTabSz="1171560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4463" y="768350"/>
            <a:ext cx="6818312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9513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4463" y="768350"/>
            <a:ext cx="6818312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104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4463" y="768350"/>
            <a:ext cx="6818312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5396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4463" y="768350"/>
            <a:ext cx="6818312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152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4463" y="768350"/>
            <a:ext cx="6818312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761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4463" y="768350"/>
            <a:ext cx="6818312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323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4463" y="768350"/>
            <a:ext cx="6818312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501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4463" y="768350"/>
            <a:ext cx="6818312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21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4463" y="768350"/>
            <a:ext cx="6818312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1684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4463" y="768350"/>
            <a:ext cx="6818312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32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4463" y="768350"/>
            <a:ext cx="6818312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401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4463" y="768350"/>
            <a:ext cx="6818312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u="none" kern="1200" dirty="0">
              <a:solidFill>
                <a:schemeClr val="tx1"/>
              </a:solidFill>
              <a:latin typeface="+mj-ea"/>
              <a:ea typeface="MS PGothic" panose="020B0600070205080204" pitchFamily="34" charset="-128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401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643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56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4463" y="768350"/>
            <a:ext cx="6818312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429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4463" y="768350"/>
            <a:ext cx="6818312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018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4463" y="768350"/>
            <a:ext cx="6818312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39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 userDrawn="1"/>
        </p:nvSpPr>
        <p:spPr bwMode="blackWhite">
          <a:xfrm>
            <a:off x="254950" y="365759"/>
            <a:ext cx="11682101" cy="2739045"/>
          </a:xfrm>
          <a:prstGeom prst="round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1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404479" cy="640080"/>
          </a:xfrm>
        </p:spPr>
        <p:txBody>
          <a:bodyPr rtlCol="0" anchor="b" anchorCtr="0">
            <a:normAutofit/>
          </a:bodyPr>
          <a:lstStyle>
            <a:lvl1pPr>
              <a:defRPr sz="3200" b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B62C74-4DA5-4EE8-884A-AA57BA22B899}"/>
              </a:ext>
            </a:extLst>
          </p:cNvPr>
          <p:cNvSpPr/>
          <p:nvPr userDrawn="1"/>
        </p:nvSpPr>
        <p:spPr>
          <a:xfrm>
            <a:off x="457199" y="1346661"/>
            <a:ext cx="11321935" cy="516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404479" cy="3977640"/>
          </a:xfrm>
        </p:spPr>
        <p:txBody>
          <a:bodyPr vert="horz" lIns="91440" tIns="45720" rIns="91440" bIns="45720" rtlCol="0">
            <a:noAutofit/>
          </a:bodyPr>
          <a:lstStyle>
            <a:lvl1pPr marL="468000" indent="-28575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000" indent="-342900">
              <a:lnSpc>
                <a:spcPct val="100000"/>
              </a:lnSpc>
              <a:spcAft>
                <a:spcPts val="1000"/>
              </a:spcAft>
              <a:buFont typeface="맑은 고딕" panose="020B0503020000020004" pitchFamily="50" charset="-127"/>
              <a:buChar char="–"/>
              <a:defRPr lang="en-US" sz="2000" b="1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spcAft>
                <a:spcPts val="1000"/>
              </a:spcAft>
              <a:def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285750" lvl="0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marL="571500" lvl="2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둘째 수준</a:t>
            </a:r>
          </a:p>
          <a:p>
            <a:pPr marL="708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셋째 수준</a:t>
            </a:r>
          </a:p>
          <a:p>
            <a:pPr marL="285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넷째 수준</a:t>
            </a:r>
          </a:p>
          <a:p>
            <a:pPr marL="285750" lvl="4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다섯째 수준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39495" y="618811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47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148029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5008" y="205526"/>
            <a:ext cx="10908792" cy="1317385"/>
          </a:xfrm>
        </p:spPr>
        <p:txBody>
          <a:bodyPr lIns="90000" tIns="36000" rtlCol="0" anchor="ctr" anchorCtr="0">
            <a:normAutofit/>
          </a:bodyPr>
          <a:lstStyle>
            <a:lvl1pPr algn="ctr">
              <a:lnSpc>
                <a:spcPct val="150000"/>
              </a:lnSpc>
              <a:defRPr sz="3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277686"/>
            <a:ext cx="9445752" cy="4260273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 indent="-2286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dirty="0"/>
              <a:t>마스터 텍스트 스타일 편집</a:t>
            </a:r>
          </a:p>
          <a:p>
            <a:pPr marL="228600" lvl="1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둘째 수준</a:t>
            </a:r>
          </a:p>
          <a:p>
            <a:pPr marL="342900" lvl="2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셋째 수준</a:t>
            </a:r>
          </a:p>
          <a:p>
            <a:pPr marL="342900" lvl="3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넷째 수준</a:t>
            </a:r>
          </a:p>
          <a:p>
            <a:pPr marL="342900" lvl="4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0064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3CE48-6845-4238-85C8-9AD69CFC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FA4D6E-2AF8-40DF-8180-761F2875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6213-EB64-4F70-BF28-423501E11A92}" type="datetime4">
              <a:rPr lang="ko-KR" altLang="en-US" smtClean="0"/>
              <a:t>2022년 3월 27일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38721-12B2-414B-86BF-8BAF1BEC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727C90-B7C4-4E35-BB65-D3B1C8B3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8062AF5-63F9-4370-8DC5-1FA439287F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50" y="1471613"/>
            <a:ext cx="7398905" cy="4646554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200" b="1"/>
            </a:lvl1pPr>
            <a:lvl2pPr>
              <a:defRPr sz="2000"/>
            </a:lvl2pPr>
            <a:lvl3pPr marL="685800" indent="-228600">
              <a:buFont typeface="맑은 고딕" panose="020B0503020000020004" pitchFamily="50" charset="-127"/>
              <a:buChar char="–"/>
              <a:defRPr sz="2000" b="1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 b="1"/>
            </a:lvl4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2"/>
            <a:r>
              <a:rPr lang="ko-KR" altLang="en-US" dirty="0"/>
              <a:t>둘째 수준</a:t>
            </a:r>
          </a:p>
          <a:p>
            <a:pPr lvl="3"/>
            <a:r>
              <a:rPr lang="ko-KR" altLang="en-US" dirty="0"/>
              <a:t>셋째 수준</a:t>
            </a:r>
          </a:p>
          <a:p>
            <a:pPr lvl="4"/>
            <a:r>
              <a:rPr lang="ko-KR" altLang="en-US" dirty="0"/>
              <a:t>넷째 수준</a:t>
            </a:r>
          </a:p>
          <a:p>
            <a:pPr lvl="5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5892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둘째 수준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셋째 수준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넷째 수준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1249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EFCD18D-5338-4736-972C-4C60E0894377}" type="datetime4">
              <a:rPr lang="ko-KR" altLang="en-US" smtClean="0"/>
              <a:t>2022년 3월 27일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89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D2F166C-E96A-4ECE-8622-F9AB9FA8068A}"/>
              </a:ext>
            </a:extLst>
          </p:cNvPr>
          <p:cNvSpPr txBox="1">
            <a:spLocks/>
          </p:cNvSpPr>
          <p:nvPr/>
        </p:nvSpPr>
        <p:spPr>
          <a:xfrm>
            <a:off x="838200" y="752475"/>
            <a:ext cx="10515600" cy="20482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75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US" altLang="ko-KR" sz="4800" b="1" dirty="0">
                <a:solidFill>
                  <a:schemeClr val="bg1"/>
                </a:solidFill>
              </a:rPr>
              <a:t>9</a:t>
            </a:r>
            <a:r>
              <a:rPr lang="ko-KR" altLang="en-US" sz="4800" b="1" dirty="0">
                <a:solidFill>
                  <a:schemeClr val="bg1"/>
                </a:solidFill>
              </a:rPr>
              <a:t>장</a:t>
            </a:r>
            <a:br>
              <a:rPr lang="en-US" altLang="ko-KR" sz="4800" b="1" dirty="0">
                <a:solidFill>
                  <a:schemeClr val="bg1"/>
                </a:solidFill>
              </a:rPr>
            </a:br>
            <a:r>
              <a:rPr lang="ko-KR" altLang="en-US" sz="4800" b="1" dirty="0">
                <a:solidFill>
                  <a:schemeClr val="bg1"/>
                </a:solidFill>
              </a:rPr>
              <a:t>조건문 활용하기</a:t>
            </a:r>
          </a:p>
        </p:txBody>
      </p:sp>
    </p:spTree>
    <p:extLst>
      <p:ext uri="{BB962C8B-B14F-4D97-AF65-F5344CB8AC3E}">
        <p14:creationId xmlns:p14="http://schemas.microsoft.com/office/powerpoint/2010/main" val="411735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6CD0E-8E9B-4972-9B1E-38D2BEFB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DE723-92DE-4A3A-988F-B6AADFE352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225467"/>
            <a:ext cx="8404479" cy="3062558"/>
          </a:xfrm>
        </p:spPr>
        <p:txBody>
          <a:bodyPr/>
          <a:lstStyle/>
          <a:p>
            <a:r>
              <a:rPr lang="ko-KR" altLang="en-US" sz="1800" dirty="0"/>
              <a:t>“수학 성적이 </a:t>
            </a:r>
            <a:r>
              <a:rPr lang="en-US" altLang="ko-KR" sz="1800" dirty="0"/>
              <a:t>90</a:t>
            </a:r>
            <a:r>
              <a:rPr lang="ko-KR" altLang="en-US" sz="1800" dirty="0"/>
              <a:t>점보다 높으면 </a:t>
            </a:r>
            <a:r>
              <a:rPr lang="en-US" altLang="ko-KR" sz="1800" dirty="0"/>
              <a:t>A</a:t>
            </a:r>
            <a:r>
              <a:rPr lang="ko-KR" altLang="en-US" sz="1800" dirty="0"/>
              <a:t>학점</a:t>
            </a:r>
            <a:r>
              <a:rPr lang="en-US" altLang="ko-KR" sz="1800" dirty="0"/>
              <a:t>.”</a:t>
            </a:r>
          </a:p>
          <a:p>
            <a:pPr lvl="2"/>
            <a:r>
              <a:rPr lang="en-US" altLang="ko-KR" sz="1400" dirty="0" err="1"/>
              <a:t>math_score</a:t>
            </a:r>
            <a:r>
              <a:rPr lang="en-US" altLang="ko-KR" sz="1400" dirty="0"/>
              <a:t> &gt; 90</a:t>
            </a:r>
          </a:p>
          <a:p>
            <a:r>
              <a:rPr lang="en-US" altLang="ko-KR" sz="1800" dirty="0"/>
              <a:t>“</a:t>
            </a:r>
            <a:r>
              <a:rPr lang="ko-KR" altLang="en-US" sz="1800" dirty="0"/>
              <a:t>너의 키가 나의 키보다 작으면</a:t>
            </a:r>
            <a:r>
              <a:rPr lang="en-US" altLang="ko-KR" sz="1800" dirty="0"/>
              <a:t>, </a:t>
            </a:r>
            <a:r>
              <a:rPr lang="ko-KR" altLang="en-US" sz="1800" dirty="0"/>
              <a:t>자리를 바꾼다</a:t>
            </a:r>
            <a:r>
              <a:rPr lang="en-US" altLang="ko-KR" sz="1800" dirty="0"/>
              <a:t>.”</a:t>
            </a:r>
          </a:p>
          <a:p>
            <a:pPr lvl="2"/>
            <a:r>
              <a:rPr lang="en-US" altLang="ko-KR" sz="1400" dirty="0" err="1"/>
              <a:t>your_height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my_height</a:t>
            </a:r>
            <a:endParaRPr lang="en-US" altLang="ko-KR" sz="1400" dirty="0"/>
          </a:p>
          <a:p>
            <a:r>
              <a:rPr lang="en-US" altLang="ko-KR" sz="1800" dirty="0"/>
              <a:t>“</a:t>
            </a:r>
            <a:r>
              <a:rPr lang="ko-KR" altLang="en-US" sz="1800" dirty="0"/>
              <a:t>그 남자의 혈액형이 </a:t>
            </a:r>
            <a:r>
              <a:rPr lang="en-US" altLang="ko-KR" sz="1800" dirty="0"/>
              <a:t>B</a:t>
            </a:r>
            <a:r>
              <a:rPr lang="ko-KR" altLang="en-US" sz="1800" dirty="0"/>
              <a:t>형만 아니면 데이트한다</a:t>
            </a:r>
            <a:r>
              <a:rPr lang="en-US" altLang="ko-KR" sz="1800" dirty="0"/>
              <a:t>.”</a:t>
            </a:r>
          </a:p>
          <a:p>
            <a:pPr lvl="2"/>
            <a:r>
              <a:rPr lang="en-US" altLang="ko-KR" sz="1400" dirty="0" err="1"/>
              <a:t>blood_type</a:t>
            </a:r>
            <a:r>
              <a:rPr lang="en-US" altLang="ko-KR" sz="1400" dirty="0"/>
              <a:t> != ‘B’</a:t>
            </a:r>
            <a:endParaRPr lang="ko-KR" altLang="en-US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6F1127-E13A-42A9-A4F4-29D7EA01C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4F91B1E3-E6E1-4DE8-9202-EEA784680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895" y="3653910"/>
            <a:ext cx="8020918" cy="271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8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" y="1562524"/>
            <a:ext cx="10213339" cy="225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EBFE9E-2185-4411-AFD7-EE9A5B794884}"/>
              </a:ext>
            </a:extLst>
          </p:cNvPr>
          <p:cNvSpPr txBox="1"/>
          <p:nvPr/>
        </p:nvSpPr>
        <p:spPr>
          <a:xfrm>
            <a:off x="2566070" y="4187480"/>
            <a:ext cx="3327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C</a:t>
            </a:r>
            <a:r>
              <a:rPr lang="ko-KR" altLang="en-US" dirty="0">
                <a:solidFill>
                  <a:srgbClr val="0070C0"/>
                </a:solidFill>
              </a:rPr>
              <a:t>언어 및 </a:t>
            </a:r>
            <a:r>
              <a:rPr lang="en-US" altLang="ko-KR" dirty="0">
                <a:solidFill>
                  <a:srgbClr val="0070C0"/>
                </a:solidFill>
              </a:rPr>
              <a:t>JAVA </a:t>
            </a:r>
            <a:r>
              <a:rPr lang="ko-KR" altLang="en-US" dirty="0">
                <a:solidFill>
                  <a:srgbClr val="0070C0"/>
                </a:solidFill>
              </a:rPr>
              <a:t>의 연산자와 다름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555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BFE9E-2185-4411-AFD7-EE9A5B794884}"/>
              </a:ext>
            </a:extLst>
          </p:cNvPr>
          <p:cNvSpPr txBox="1"/>
          <p:nvPr/>
        </p:nvSpPr>
        <p:spPr>
          <a:xfrm>
            <a:off x="845181" y="1512434"/>
            <a:ext cx="6180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Boolean</a:t>
            </a:r>
            <a:r>
              <a:rPr lang="ko-KR" altLang="en-US" sz="2000" dirty="0"/>
              <a:t>식의 결과는 집합의 </a:t>
            </a:r>
            <a:r>
              <a:rPr lang="ko-KR" altLang="en-US" sz="2000" dirty="0" err="1"/>
              <a:t>진리표</a:t>
            </a:r>
            <a:r>
              <a:rPr lang="en-US" altLang="ko-KR" sz="2000" dirty="0"/>
              <a:t>(Truth Table)</a:t>
            </a:r>
            <a:r>
              <a:rPr lang="ko-KR" altLang="en-US" sz="2000" dirty="0"/>
              <a:t>와 같음</a:t>
            </a:r>
            <a:endParaRPr lang="en-US" altLang="ko-KR" sz="2000" dirty="0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93473602-AA5A-4BEA-BBB5-1A7261F0A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33767"/>
              </p:ext>
            </p:extLst>
          </p:nvPr>
        </p:nvGraphicFramePr>
        <p:xfrm>
          <a:off x="1094369" y="2139156"/>
          <a:ext cx="8861799" cy="2268140"/>
        </p:xfrm>
        <a:graphic>
          <a:graphicData uri="http://schemas.openxmlformats.org/drawingml/2006/table">
            <a:tbl>
              <a:tblPr/>
              <a:tblGrid>
                <a:gridCol w="1359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9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5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5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5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5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36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Symbol" charset="2"/>
                        </a:rPr>
                        <a:t>q</a:t>
                      </a:r>
                      <a:endParaRPr kumimoji="0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p</a:t>
                      </a: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Symbol" charset="2"/>
                        </a:rPr>
                        <a:t> and </a:t>
                      </a: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Symbol" charset="2"/>
                        </a:rPr>
                        <a:t>q </a:t>
                      </a:r>
                      <a:endParaRPr kumimoji="0" lang="en-US" altLang="ko-KR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p</a:t>
                      </a: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Symbol" charset="2"/>
                        </a:rPr>
                        <a:t> or </a:t>
                      </a: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Symbol" charset="2"/>
                        </a:rPr>
                        <a:t>q </a:t>
                      </a:r>
                      <a:endParaRPr kumimoji="0" lang="en-US" altLang="ko-KR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not 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not 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6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6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6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998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87" y="1562648"/>
            <a:ext cx="4481267" cy="430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0"/>
          <a:stretch/>
        </p:blipFill>
        <p:spPr bwMode="auto">
          <a:xfrm>
            <a:off x="5461299" y="1606600"/>
            <a:ext cx="3484880" cy="305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85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6CD0E-8E9B-4972-9B1E-38D2BEFB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DE723-92DE-4A3A-988F-B6AADFE352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6F1127-E13A-42A9-A4F4-29D7EA01C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9AE653DC-94BC-4665-865C-5C07C1763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5" y="1592075"/>
            <a:ext cx="10800821" cy="249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2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6CD0E-8E9B-4972-9B1E-38D2BEFB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DE723-92DE-4A3A-988F-B6AADFE352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6F1127-E13A-42A9-A4F4-29D7EA01C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pic>
        <p:nvPicPr>
          <p:cNvPr id="7" name="내용 개체 틀 2">
            <a:extLst>
              <a:ext uri="{FF2B5EF4-FFF2-40B4-BE49-F238E27FC236}">
                <a16:creationId xmlns:a16="http://schemas.microsoft.com/office/drawing/2014/main" id="{106B1A99-4A6E-47D0-BAA7-D99B4F2F1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534" y="768096"/>
            <a:ext cx="9706432" cy="570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14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36917" y="2144667"/>
            <a:ext cx="5921827" cy="22184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 </a:t>
            </a:r>
            <a:r>
              <a:rPr lang="en-US" altLang="ko-KR" dirty="0"/>
              <a:t>/ </a:t>
            </a:r>
            <a:r>
              <a:rPr lang="ko-KR" altLang="en-US" dirty="0"/>
              <a:t>조건문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76" y="1890395"/>
            <a:ext cx="6016285" cy="23914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44EBEA3-FDAA-484C-9F37-F30BD4DB71BF}"/>
              </a:ext>
            </a:extLst>
          </p:cNvPr>
          <p:cNvSpPr/>
          <p:nvPr/>
        </p:nvSpPr>
        <p:spPr>
          <a:xfrm>
            <a:off x="2260242" y="2563586"/>
            <a:ext cx="2099487" cy="457200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900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4BCB914-BC5E-45A7-AAAB-B69B7DCD34E9}"/>
              </a:ext>
            </a:extLst>
          </p:cNvPr>
          <p:cNvSpPr txBox="1">
            <a:spLocks/>
          </p:cNvSpPr>
          <p:nvPr/>
        </p:nvSpPr>
        <p:spPr>
          <a:xfrm>
            <a:off x="445008" y="205526"/>
            <a:ext cx="10908792" cy="1317385"/>
          </a:xfrm>
          <a:prstGeom prst="rect">
            <a:avLst/>
          </a:prstGeom>
        </p:spPr>
        <p:txBody>
          <a:bodyPr vert="horz" lIns="90000" tIns="3600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If ~ </a:t>
            </a:r>
            <a:r>
              <a:rPr lang="ko-KR" altLang="en-US" dirty="0"/>
              <a:t>조건문</a:t>
            </a:r>
          </a:p>
        </p:txBody>
      </p:sp>
    </p:spTree>
    <p:extLst>
      <p:ext uri="{BB962C8B-B14F-4D97-AF65-F5344CB8AC3E}">
        <p14:creationId xmlns:p14="http://schemas.microsoft.com/office/powerpoint/2010/main" val="489629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4BCB914-BC5E-45A7-AAAB-B69B7DCD34E9}"/>
              </a:ext>
            </a:extLst>
          </p:cNvPr>
          <p:cNvSpPr txBox="1">
            <a:spLocks/>
          </p:cNvSpPr>
          <p:nvPr/>
        </p:nvSpPr>
        <p:spPr>
          <a:xfrm>
            <a:off x="445008" y="205526"/>
            <a:ext cx="10908792" cy="1317385"/>
          </a:xfrm>
          <a:prstGeom prst="rect">
            <a:avLst/>
          </a:prstGeom>
        </p:spPr>
        <p:txBody>
          <a:bodyPr vert="horz" lIns="90000" tIns="3600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ko-KR" altLang="en-US" dirty="0"/>
          </a:p>
        </p:txBody>
      </p:sp>
      <p:pic>
        <p:nvPicPr>
          <p:cNvPr id="3" name="내용 개체 틀 3">
            <a:extLst>
              <a:ext uri="{FF2B5EF4-FFF2-40B4-BE49-F238E27FC236}">
                <a16:creationId xmlns:a16="http://schemas.microsoft.com/office/drawing/2014/main" id="{D3F96A08-6B46-493A-AB5F-285244E3C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84" y="458904"/>
            <a:ext cx="10759345" cy="61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46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FBD0E-C6FA-4288-BA07-359E9DA6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 ~ </a:t>
            </a:r>
            <a:r>
              <a:rPr lang="ko-KR" altLang="en-US" dirty="0"/>
              <a:t>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9A0392-D945-4522-A776-A7B5319CB0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751" y="1440180"/>
            <a:ext cx="8404479" cy="3977640"/>
          </a:xfrm>
        </p:spPr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 생성 시 </a:t>
            </a:r>
            <a:r>
              <a:rPr lang="en-US" altLang="ko-KR" dirty="0"/>
              <a:t>if (</a:t>
            </a:r>
            <a:r>
              <a:rPr lang="ko-KR" altLang="en-US" dirty="0"/>
              <a:t>조건</a:t>
            </a:r>
            <a:r>
              <a:rPr lang="en-US" altLang="ko-KR" dirty="0"/>
              <a:t>) : </a:t>
            </a:r>
            <a:r>
              <a:rPr lang="ko-KR" altLang="en-US" dirty="0"/>
              <a:t>다음의 문장부터 </a:t>
            </a:r>
            <a:r>
              <a:rPr lang="en-US" altLang="ko-KR" dirty="0"/>
              <a:t>if</a:t>
            </a:r>
            <a:r>
              <a:rPr lang="ko-KR" altLang="en-US" dirty="0"/>
              <a:t>문에 해당하는 모든 문장들에  정렬된 들여쓰기를 해야 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들여쓰기를 하지 않는 경우</a:t>
            </a:r>
            <a:r>
              <a:rPr lang="en-US" altLang="ko-KR" dirty="0"/>
              <a:t>, </a:t>
            </a:r>
            <a:r>
              <a:rPr lang="ko-KR" altLang="en-US" dirty="0"/>
              <a:t>문법 오류 발생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091C24-8A9C-44AE-AAE7-956BEA672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56C54D-A086-440F-A88E-A014C790F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427" y="1923354"/>
            <a:ext cx="5254213" cy="46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5008" y="656216"/>
            <a:ext cx="10908792" cy="130775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논리적 사고의 표현</a:t>
            </a:r>
            <a:br>
              <a:rPr lang="en-US" altLang="ko-KR" dirty="0"/>
            </a:br>
            <a:r>
              <a:rPr lang="en-US" altLang="ko-KR" dirty="0"/>
              <a:t>    (</a:t>
            </a:r>
            <a:r>
              <a:rPr lang="ko-KR" altLang="en-US" dirty="0"/>
              <a:t>알고리즘적 사고의 표현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en-US" altLang="ko-KR" dirty="0"/>
              <a:t>    </a:t>
            </a:r>
            <a:endParaRPr lang="ko-KR" altLang="en-US" sz="2880" dirty="0"/>
          </a:p>
        </p:txBody>
      </p:sp>
    </p:spTree>
    <p:extLst>
      <p:ext uri="{BB962C8B-B14F-4D97-AF65-F5344CB8AC3E}">
        <p14:creationId xmlns:p14="http://schemas.microsoft.com/office/powerpoint/2010/main" val="2722542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</a:t>
            </a:r>
            <a:r>
              <a:rPr lang="ko-KR" altLang="en-US" dirty="0"/>
              <a:t>조건문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2400" dirty="0"/>
              <a:t>아래와 같이 실행되는 프로그램을 작성해보자</a:t>
            </a:r>
            <a:r>
              <a:rPr lang="en-US" altLang="ko-KR" sz="2400" dirty="0"/>
              <a:t>. </a:t>
            </a:r>
          </a:p>
          <a:p>
            <a:pPr lvl="1"/>
            <a:r>
              <a:rPr lang="en-US" altLang="ko-KR" sz="2160" dirty="0"/>
              <a:t>90</a:t>
            </a:r>
            <a:r>
              <a:rPr lang="ko-KR" altLang="en-US" sz="2160" dirty="0"/>
              <a:t>점 이상이면 </a:t>
            </a:r>
            <a:r>
              <a:rPr lang="en-US" altLang="ko-KR" sz="2160" dirty="0"/>
              <a:t>“</a:t>
            </a:r>
            <a:r>
              <a:rPr lang="ko-KR" altLang="en-US" sz="2160" dirty="0"/>
              <a:t>장학금 대상자입니다</a:t>
            </a:r>
            <a:r>
              <a:rPr lang="en-US" altLang="ko-KR" sz="2160" dirty="0"/>
              <a:t>.” </a:t>
            </a:r>
          </a:p>
          <a:p>
            <a:pPr lvl="1"/>
            <a:r>
              <a:rPr lang="ko-KR" altLang="en-US" sz="2160" dirty="0"/>
              <a:t>점수와 상관없이 </a:t>
            </a:r>
            <a:r>
              <a:rPr lang="en-US" altLang="ko-KR" sz="2160" dirty="0"/>
              <a:t>“</a:t>
            </a:r>
            <a:r>
              <a:rPr lang="ko-KR" altLang="en-US" sz="2160" dirty="0"/>
              <a:t>수고하셨습니다</a:t>
            </a:r>
            <a:r>
              <a:rPr lang="en-US" altLang="ko-KR" sz="2160" dirty="0"/>
              <a:t>.” </a:t>
            </a:r>
            <a:endParaRPr lang="ko-KR" altLang="en-US" sz="21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195356"/>
            <a:ext cx="3970223" cy="1965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619" y="3164876"/>
            <a:ext cx="4066105" cy="2046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639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</a:t>
            </a:r>
            <a:r>
              <a:rPr lang="ko-KR" altLang="en-US" dirty="0"/>
              <a:t>조건문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010" y="4141503"/>
            <a:ext cx="3970223" cy="1965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243" y="4141504"/>
            <a:ext cx="4066105" cy="2046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149978" y="1666186"/>
            <a:ext cx="7337526" cy="22184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74" y="1439218"/>
            <a:ext cx="7545233" cy="23437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BF989E0-A9C1-4AEC-99A8-DA7FB8ABD8A2}"/>
              </a:ext>
            </a:extLst>
          </p:cNvPr>
          <p:cNvSpPr/>
          <p:nvPr/>
        </p:nvSpPr>
        <p:spPr>
          <a:xfrm>
            <a:off x="1526146" y="2153909"/>
            <a:ext cx="5016322" cy="1085127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53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</a:t>
            </a:r>
            <a:r>
              <a:rPr lang="ko-KR" altLang="en-US" dirty="0"/>
              <a:t>조건문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현재 시간을 입력 받아 </a:t>
            </a:r>
            <a:r>
              <a:rPr lang="en-US" altLang="ko-KR" dirty="0"/>
              <a:t>6</a:t>
            </a:r>
            <a:r>
              <a:rPr lang="ko-KR" altLang="en-US" dirty="0"/>
              <a:t>시간 전의 시간을 알려주는 프로그램을 만들어보자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810" y="2945764"/>
            <a:ext cx="4538713" cy="219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529" y="2961242"/>
            <a:ext cx="4466591" cy="221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275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275822" y="1713457"/>
            <a:ext cx="7073366" cy="21067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</a:t>
            </a:r>
            <a:r>
              <a:rPr lang="ko-KR" altLang="en-US" dirty="0"/>
              <a:t>조건문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16" y="1566545"/>
            <a:ext cx="7109460" cy="216027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31929" y="4233336"/>
            <a:ext cx="6056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위의 소스코드를 실행한 경우 문제점</a:t>
            </a:r>
            <a:r>
              <a:rPr lang="en-US" altLang="ko-KR" dirty="0">
                <a:solidFill>
                  <a:srgbClr val="0070C0"/>
                </a:solidFill>
              </a:rPr>
              <a:t>? 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5</a:t>
            </a:r>
            <a:r>
              <a:rPr lang="ko-KR" altLang="en-US" dirty="0">
                <a:solidFill>
                  <a:srgbClr val="0070C0"/>
                </a:solidFill>
              </a:rPr>
              <a:t>를 입력하면 </a:t>
            </a:r>
            <a:r>
              <a:rPr lang="en-US" altLang="ko-KR" dirty="0">
                <a:solidFill>
                  <a:srgbClr val="0070C0"/>
                </a:solidFill>
              </a:rPr>
              <a:t>-1</a:t>
            </a:r>
            <a:r>
              <a:rPr lang="ko-KR" altLang="en-US" dirty="0">
                <a:solidFill>
                  <a:srgbClr val="0070C0"/>
                </a:solidFill>
              </a:rPr>
              <a:t>로 표현됨</a:t>
            </a:r>
            <a:r>
              <a:rPr lang="en-US" altLang="ko-KR" dirty="0">
                <a:solidFill>
                  <a:srgbClr val="0070C0"/>
                </a:solidFill>
              </a:rPr>
              <a:t>, 23</a:t>
            </a:r>
            <a:r>
              <a:rPr lang="ko-KR" altLang="en-US" dirty="0">
                <a:solidFill>
                  <a:srgbClr val="0070C0"/>
                </a:solidFill>
              </a:rPr>
              <a:t>시로 표시되도록 수정해보자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48267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288011" y="1665378"/>
            <a:ext cx="6346232" cy="2786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</a:t>
            </a:r>
            <a:r>
              <a:rPr lang="ko-KR" altLang="en-US" dirty="0"/>
              <a:t>조건문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1" y="1562098"/>
            <a:ext cx="6414215" cy="28177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70827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30655-EA8C-4C0E-A067-CD6F4AFD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</a:t>
            </a:r>
            <a:r>
              <a:rPr lang="ko-KR" altLang="en-US" dirty="0"/>
              <a:t>조건문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4A319-0D1D-4EE6-961F-E7251427AE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F16188-FA4D-439C-A691-3F0052B72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25</a:t>
            </a:fld>
            <a:endParaRPr lang="ko-KR" altLang="en-US" dirty="0"/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8153356B-6A49-41F8-A298-5E4A5F7A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404" y="1250221"/>
            <a:ext cx="10405460" cy="525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2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30655-EA8C-4C0E-A067-CD6F4AFD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</a:t>
            </a:r>
            <a:r>
              <a:rPr lang="ko-KR" altLang="en-US" dirty="0"/>
              <a:t>조건문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4A319-0D1D-4EE6-961F-E7251427AE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F16188-FA4D-439C-A691-3F0052B72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26</a:t>
            </a:fld>
            <a:endParaRPr lang="ko-KR" altLang="en-US" dirty="0"/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7D9D2BEA-DDD7-4332-9754-A0FE43E1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189422"/>
            <a:ext cx="11264085" cy="43764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54FB50-CCA2-4DBB-94D3-FA6505B7B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050" y="448056"/>
            <a:ext cx="2377455" cy="23984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5298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4BCB914-BC5E-45A7-AAAB-B69B7DCD34E9}"/>
              </a:ext>
            </a:extLst>
          </p:cNvPr>
          <p:cNvSpPr txBox="1">
            <a:spLocks/>
          </p:cNvSpPr>
          <p:nvPr/>
        </p:nvSpPr>
        <p:spPr>
          <a:xfrm>
            <a:off x="445008" y="205526"/>
            <a:ext cx="10908792" cy="1317385"/>
          </a:xfrm>
          <a:prstGeom prst="rect">
            <a:avLst/>
          </a:prstGeom>
        </p:spPr>
        <p:txBody>
          <a:bodyPr vert="horz" lIns="90000" tIns="3600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If ~ else ~ </a:t>
            </a:r>
            <a:r>
              <a:rPr lang="ko-KR" altLang="en-US" dirty="0"/>
              <a:t>조건문</a:t>
            </a:r>
          </a:p>
        </p:txBody>
      </p:sp>
    </p:spTree>
    <p:extLst>
      <p:ext uri="{BB962C8B-B14F-4D97-AF65-F5344CB8AC3E}">
        <p14:creationId xmlns:p14="http://schemas.microsoft.com/office/powerpoint/2010/main" val="3226074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4BCB914-BC5E-45A7-AAAB-B69B7DCD34E9}"/>
              </a:ext>
            </a:extLst>
          </p:cNvPr>
          <p:cNvSpPr txBox="1">
            <a:spLocks/>
          </p:cNvSpPr>
          <p:nvPr/>
        </p:nvSpPr>
        <p:spPr>
          <a:xfrm>
            <a:off x="445008" y="205526"/>
            <a:ext cx="10908792" cy="1317385"/>
          </a:xfrm>
          <a:prstGeom prst="rect">
            <a:avLst/>
          </a:prstGeom>
        </p:spPr>
        <p:txBody>
          <a:bodyPr vert="horz" lIns="90000" tIns="3600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2CCAE87-F2C4-466B-BE6D-49676D6BBE10}"/>
              </a:ext>
            </a:extLst>
          </p:cNvPr>
          <p:cNvGrpSpPr/>
          <p:nvPr/>
        </p:nvGrpSpPr>
        <p:grpSpPr>
          <a:xfrm>
            <a:off x="807360" y="332242"/>
            <a:ext cx="9818990" cy="1435856"/>
            <a:chOff x="522518" y="1353449"/>
            <a:chExt cx="8221431" cy="61686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EACCFC9-6EF7-4C4A-9842-96B945A39470}"/>
                </a:ext>
              </a:extLst>
            </p:cNvPr>
            <p:cNvGrpSpPr/>
            <p:nvPr/>
          </p:nvGrpSpPr>
          <p:grpSpPr>
            <a:xfrm>
              <a:off x="522518" y="1353449"/>
              <a:ext cx="2677886" cy="616866"/>
              <a:chOff x="544290" y="1315349"/>
              <a:chExt cx="2253339" cy="393362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0F4B8AF-566B-4406-AD9E-F119CADE3A1F}"/>
                  </a:ext>
                </a:extLst>
              </p:cNvPr>
              <p:cNvSpPr/>
              <p:nvPr/>
            </p:nvSpPr>
            <p:spPr bwMode="auto">
              <a:xfrm>
                <a:off x="544290" y="1315350"/>
                <a:ext cx="2253339" cy="393361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 dirty="0">
                    <a:latin typeface="+mj-ea"/>
                    <a:ea typeface="+mj-ea"/>
                  </a:rPr>
                  <a:t>if </a:t>
                </a:r>
                <a:r>
                  <a:rPr lang="ko-KR" altLang="en-US" sz="1600" b="1" dirty="0">
                    <a:solidFill>
                      <a:srgbClr val="CA6A68"/>
                    </a:solidFill>
                    <a:latin typeface="+mj-ea"/>
                    <a:ea typeface="+mj-ea"/>
                  </a:rPr>
                  <a:t>조건</a:t>
                </a:r>
                <a:r>
                  <a:rPr lang="ko-KR" altLang="en-US" sz="1600" b="1" dirty="0">
                    <a:latin typeface="+mj-ea"/>
                    <a:ea typeface="+mj-ea"/>
                  </a:rPr>
                  <a:t> </a:t>
                </a:r>
                <a:r>
                  <a:rPr lang="en-US" altLang="ko-KR" sz="1600" b="1" dirty="0">
                    <a:latin typeface="+mj-ea"/>
                    <a:ea typeface="+mj-ea"/>
                  </a:rPr>
                  <a:t>:</a:t>
                </a:r>
              </a:p>
              <a:p>
                <a:r>
                  <a:rPr lang="en-US" altLang="ko-KR" sz="1600" b="1" dirty="0">
                    <a:latin typeface="+mj-ea"/>
                    <a:ea typeface="+mj-ea"/>
                  </a:rPr>
                  <a:t>    </a:t>
                </a:r>
                <a:r>
                  <a:rPr lang="en-US" altLang="ko-KR" sz="1600" b="1" dirty="0" err="1">
                    <a:latin typeface="+mj-ea"/>
                    <a:ea typeface="+mj-ea"/>
                  </a:rPr>
                  <a:t>True_statements</a:t>
                </a:r>
                <a:endParaRPr lang="en-US" altLang="ko-KR" sz="1600" b="1" dirty="0">
                  <a:latin typeface="+mj-ea"/>
                  <a:ea typeface="+mj-ea"/>
                </a:endParaRPr>
              </a:p>
              <a:p>
                <a:r>
                  <a:rPr lang="en-US" altLang="ko-KR" sz="1600" b="1" dirty="0">
                    <a:latin typeface="+mj-ea"/>
                    <a:ea typeface="+mj-ea"/>
                  </a:rPr>
                  <a:t>else :</a:t>
                </a:r>
              </a:p>
              <a:p>
                <a:r>
                  <a:rPr lang="en-US" altLang="ko-KR" sz="1600" b="1" dirty="0">
                    <a:latin typeface="+mj-ea"/>
                    <a:ea typeface="+mj-ea"/>
                  </a:rPr>
                  <a:t>    </a:t>
                </a:r>
                <a:r>
                  <a:rPr lang="en-US" altLang="ko-KR" sz="1600" b="1" dirty="0" err="1">
                    <a:latin typeface="+mj-ea"/>
                    <a:ea typeface="+mj-ea"/>
                  </a:rPr>
                  <a:t>False_statements</a:t>
                </a:r>
                <a:endParaRPr lang="en-US" altLang="ko-KR" sz="1600" b="1" dirty="0">
                  <a:latin typeface="+mj-ea"/>
                  <a:ea typeface="+mj-ea"/>
                </a:endParaRPr>
              </a:p>
              <a:p>
                <a:r>
                  <a:rPr lang="en-US" altLang="ko-KR" sz="1600" b="1" dirty="0" err="1">
                    <a:latin typeface="+mj-ea"/>
                    <a:ea typeface="+mj-ea"/>
                  </a:rPr>
                  <a:t>Next_statements</a:t>
                </a:r>
                <a:endParaRPr lang="en-US" altLang="ko-KR" sz="1600" b="1" dirty="0">
                  <a:latin typeface="+mj-ea"/>
                  <a:ea typeface="+mj-ea"/>
                </a:endParaRP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A2B1C17E-F9DB-4729-AF76-D110317BDD10}"/>
                  </a:ext>
                </a:extLst>
              </p:cNvPr>
              <p:cNvCxnSpPr/>
              <p:nvPr/>
            </p:nvCxnSpPr>
            <p:spPr bwMode="auto">
              <a:xfrm flipV="1">
                <a:off x="544290" y="1315349"/>
                <a:ext cx="225333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AA5133CA-B0F2-4FB2-9849-5E0B7A3F66E5}"/>
                  </a:ext>
                </a:extLst>
              </p:cNvPr>
              <p:cNvCxnSpPr/>
              <p:nvPr/>
            </p:nvCxnSpPr>
            <p:spPr bwMode="auto">
              <a:xfrm flipV="1">
                <a:off x="544290" y="1708711"/>
                <a:ext cx="225333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C9EF5ED-77A5-4957-9EA4-A985C32A732A}"/>
                </a:ext>
              </a:extLst>
            </p:cNvPr>
            <p:cNvGrpSpPr/>
            <p:nvPr/>
          </p:nvGrpSpPr>
          <p:grpSpPr>
            <a:xfrm>
              <a:off x="3233056" y="1353449"/>
              <a:ext cx="5510893" cy="616867"/>
              <a:chOff x="2846398" y="1353449"/>
              <a:chExt cx="5897552" cy="616867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2A4147D-4BAB-4045-8572-51F9E54061C1}"/>
                  </a:ext>
                </a:extLst>
              </p:cNvPr>
              <p:cNvSpPr/>
              <p:nvPr/>
            </p:nvSpPr>
            <p:spPr bwMode="auto">
              <a:xfrm>
                <a:off x="2846398" y="1353452"/>
                <a:ext cx="5897552" cy="616864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216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>
                  <a:spcBef>
                    <a:spcPct val="55000"/>
                  </a:spcBef>
                  <a:buClr>
                    <a:schemeClr val="bg1"/>
                  </a:buClr>
                </a:pP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‘조건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'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True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이면 </a:t>
                </a:r>
                <a:r>
                  <a:rPr lang="en-US" altLang="ko-KR" sz="16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True_statements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실행하고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</a:p>
              <a:p>
                <a:pPr marL="0" lvl="1">
                  <a:spcBef>
                    <a:spcPct val="55000"/>
                  </a:spcBef>
                  <a:buClr>
                    <a:schemeClr val="bg1"/>
                  </a:buClr>
                </a:pP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  False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이면 </a:t>
                </a:r>
                <a:r>
                  <a:rPr lang="en-US" altLang="ko-KR" sz="16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False_statements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실행한 후 </a:t>
                </a: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lvl="1">
                  <a:spcBef>
                    <a:spcPct val="55000"/>
                  </a:spcBef>
                  <a:buClr>
                    <a:schemeClr val="bg1"/>
                  </a:buClr>
                </a:pPr>
                <a:r>
                  <a:rPr lang="en-US" altLang="ko-KR" sz="16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Next_statement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 이동한다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5065FAC-AAD4-4F07-86AD-6D14F84C8742}"/>
                  </a:ext>
                </a:extLst>
              </p:cNvPr>
              <p:cNvCxnSpPr/>
              <p:nvPr/>
            </p:nvCxnSpPr>
            <p:spPr bwMode="auto">
              <a:xfrm flipV="1">
                <a:off x="2846398" y="1970315"/>
                <a:ext cx="5897552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2144959B-F02D-46AD-895F-97051B8404B0}"/>
                  </a:ext>
                </a:extLst>
              </p:cNvPr>
              <p:cNvCxnSpPr/>
              <p:nvPr/>
            </p:nvCxnSpPr>
            <p:spPr bwMode="auto">
              <a:xfrm flipV="1">
                <a:off x="2846398" y="1353449"/>
                <a:ext cx="5897552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546FE88-A4D6-4B2E-8BD2-638F26AFB378}"/>
              </a:ext>
            </a:extLst>
          </p:cNvPr>
          <p:cNvSpPr/>
          <p:nvPr/>
        </p:nvSpPr>
        <p:spPr bwMode="auto">
          <a:xfrm>
            <a:off x="445008" y="2185062"/>
            <a:ext cx="5514148" cy="3664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510F2E7-9DA7-4E0D-80D7-4FB76B99A241}"/>
              </a:ext>
            </a:extLst>
          </p:cNvPr>
          <p:cNvGrpSpPr/>
          <p:nvPr/>
        </p:nvGrpSpPr>
        <p:grpSpPr>
          <a:xfrm>
            <a:off x="900235" y="2317196"/>
            <a:ext cx="4865737" cy="3146762"/>
            <a:chOff x="2972900" y="2864729"/>
            <a:chExt cx="3742662" cy="1658362"/>
          </a:xfrm>
        </p:grpSpPr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966C818C-F35C-4594-936F-46044D52FB60}"/>
                </a:ext>
              </a:extLst>
            </p:cNvPr>
            <p:cNvCxnSpPr>
              <a:stCxn id="58" idx="4"/>
              <a:endCxn id="54" idx="0"/>
            </p:cNvCxnSpPr>
            <p:nvPr/>
          </p:nvCxnSpPr>
          <p:spPr bwMode="auto">
            <a:xfrm>
              <a:off x="3873354" y="2882426"/>
              <a:ext cx="0" cy="139161"/>
            </a:xfrm>
            <a:prstGeom prst="straightConnector1">
              <a:avLst/>
            </a:prstGeom>
            <a:solidFill>
              <a:srgbClr val="4F81BD"/>
            </a:solidFill>
            <a:ln w="158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4" name="다이아몬드 53">
              <a:extLst>
                <a:ext uri="{FF2B5EF4-FFF2-40B4-BE49-F238E27FC236}">
                  <a16:creationId xmlns:a16="http://schemas.microsoft.com/office/drawing/2014/main" id="{216D8BB3-4C8D-4088-A772-6D9E85514266}"/>
                </a:ext>
              </a:extLst>
            </p:cNvPr>
            <p:cNvSpPr/>
            <p:nvPr/>
          </p:nvSpPr>
          <p:spPr bwMode="auto">
            <a:xfrm>
              <a:off x="2972900" y="3021587"/>
              <a:ext cx="1800910" cy="231513"/>
            </a:xfrm>
            <a:prstGeom prst="diamond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조건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BE49928-4E22-4215-B981-D2F022948E25}"/>
                </a:ext>
              </a:extLst>
            </p:cNvPr>
            <p:cNvSpPr/>
            <p:nvPr/>
          </p:nvSpPr>
          <p:spPr bwMode="auto">
            <a:xfrm>
              <a:off x="5135297" y="3541479"/>
              <a:ext cx="1580265" cy="174601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False_statements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56" name="꺾인 연결선 84">
              <a:extLst>
                <a:ext uri="{FF2B5EF4-FFF2-40B4-BE49-F238E27FC236}">
                  <a16:creationId xmlns:a16="http://schemas.microsoft.com/office/drawing/2014/main" id="{58AC7791-AD22-4091-8653-A7569EB28055}"/>
                </a:ext>
              </a:extLst>
            </p:cNvPr>
            <p:cNvCxnSpPr>
              <a:stCxn id="54" idx="3"/>
              <a:endCxn id="55" idx="0"/>
            </p:cNvCxnSpPr>
            <p:nvPr/>
          </p:nvCxnSpPr>
          <p:spPr bwMode="auto">
            <a:xfrm>
              <a:off x="4773810" y="3137343"/>
              <a:ext cx="1151621" cy="404136"/>
            </a:xfrm>
            <a:prstGeom prst="bentConnector2">
              <a:avLst/>
            </a:prstGeom>
            <a:solidFill>
              <a:srgbClr val="4F81BD"/>
            </a:solidFill>
            <a:ln w="158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D4E9339D-2C75-4E39-8C1B-738E86A2C4EA}"/>
                </a:ext>
              </a:extLst>
            </p:cNvPr>
            <p:cNvCxnSpPr>
              <a:stCxn id="61" idx="2"/>
              <a:endCxn id="63" idx="0"/>
            </p:cNvCxnSpPr>
            <p:nvPr/>
          </p:nvCxnSpPr>
          <p:spPr bwMode="auto">
            <a:xfrm flipH="1">
              <a:off x="3873352" y="3960325"/>
              <a:ext cx="1" cy="388165"/>
            </a:xfrm>
            <a:prstGeom prst="straightConnector1">
              <a:avLst/>
            </a:prstGeom>
            <a:solidFill>
              <a:srgbClr val="4F81BD"/>
            </a:solidFill>
            <a:ln w="158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00B4EA0-FBB3-4A6D-AC99-11C9880E0E8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47995" y="2864729"/>
              <a:ext cx="50717" cy="1769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DB84AA9-7705-40FE-B61E-31B755B2853A}"/>
                </a:ext>
              </a:extLst>
            </p:cNvPr>
            <p:cNvSpPr txBox="1"/>
            <p:nvPr/>
          </p:nvSpPr>
          <p:spPr>
            <a:xfrm>
              <a:off x="4932629" y="2957991"/>
              <a:ext cx="472489" cy="1784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False</a:t>
              </a:r>
              <a:endPara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8DA826C-A61C-42DA-9EF1-53E9A7B1B7FF}"/>
                </a:ext>
              </a:extLst>
            </p:cNvPr>
            <p:cNvSpPr txBox="1"/>
            <p:nvPr/>
          </p:nvSpPr>
          <p:spPr>
            <a:xfrm>
              <a:off x="3343078" y="3352887"/>
              <a:ext cx="440431" cy="1784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True</a:t>
              </a:r>
              <a:endPara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F8BFD37-E894-4278-8C5C-ADED279C3CE1}"/>
                </a:ext>
              </a:extLst>
            </p:cNvPr>
            <p:cNvSpPr/>
            <p:nvPr/>
          </p:nvSpPr>
          <p:spPr bwMode="auto">
            <a:xfrm>
              <a:off x="3083220" y="3785723"/>
              <a:ext cx="1580265" cy="174601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True_statements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62" name="꺾인 연결선 90">
              <a:extLst>
                <a:ext uri="{FF2B5EF4-FFF2-40B4-BE49-F238E27FC236}">
                  <a16:creationId xmlns:a16="http://schemas.microsoft.com/office/drawing/2014/main" id="{5A327D78-3A38-4A46-A908-73BE2F18F78F}"/>
                </a:ext>
              </a:extLst>
            </p:cNvPr>
            <p:cNvCxnSpPr>
              <a:stCxn id="55" idx="2"/>
              <a:endCxn id="63" idx="3"/>
            </p:cNvCxnSpPr>
            <p:nvPr/>
          </p:nvCxnSpPr>
          <p:spPr bwMode="auto">
            <a:xfrm rot="5400000">
              <a:off x="4934602" y="3444962"/>
              <a:ext cx="719710" cy="1261947"/>
            </a:xfrm>
            <a:prstGeom prst="bentConnector2">
              <a:avLst/>
            </a:prstGeom>
            <a:solidFill>
              <a:srgbClr val="4F81BD"/>
            </a:solidFill>
            <a:ln w="158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A4BD59A-A825-41CE-909F-15CE94BA42F4}"/>
                </a:ext>
              </a:extLst>
            </p:cNvPr>
            <p:cNvSpPr/>
            <p:nvPr/>
          </p:nvSpPr>
          <p:spPr bwMode="auto">
            <a:xfrm>
              <a:off x="3083218" y="4348490"/>
              <a:ext cx="1580265" cy="174601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Next_statements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1F1653F3-C3AC-41DB-AF5C-6643A0DE05AD}"/>
                </a:ext>
              </a:extLst>
            </p:cNvPr>
            <p:cNvCxnSpPr>
              <a:stCxn id="54" idx="2"/>
              <a:endCxn id="61" idx="0"/>
            </p:cNvCxnSpPr>
            <p:nvPr/>
          </p:nvCxnSpPr>
          <p:spPr bwMode="auto">
            <a:xfrm flipH="1">
              <a:off x="3873353" y="3253100"/>
              <a:ext cx="3" cy="532623"/>
            </a:xfrm>
            <a:prstGeom prst="straightConnector1">
              <a:avLst/>
            </a:prstGeom>
            <a:solidFill>
              <a:srgbClr val="4F81BD"/>
            </a:solidFill>
            <a:ln w="158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D6CF360-E090-429E-BE6D-389A34D4756D}"/>
              </a:ext>
            </a:extLst>
          </p:cNvPr>
          <p:cNvSpPr/>
          <p:nvPr/>
        </p:nvSpPr>
        <p:spPr bwMode="auto">
          <a:xfrm>
            <a:off x="6729659" y="2548843"/>
            <a:ext cx="4562106" cy="268346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if(</a:t>
            </a:r>
            <a:r>
              <a:rPr lang="ko-KR" altLang="en-US" sz="2000" b="1" dirty="0">
                <a:latin typeface="+mn-ea"/>
                <a:ea typeface="+mn-ea"/>
              </a:rPr>
              <a:t>조건</a:t>
            </a:r>
            <a:r>
              <a:rPr lang="en-US" altLang="ko-KR" sz="2000" b="1" dirty="0">
                <a:latin typeface="+mn-ea"/>
                <a:ea typeface="+mn-ea"/>
              </a:rPr>
              <a:t>):</a:t>
            </a:r>
            <a:endParaRPr lang="ko-KR" altLang="en-US" sz="2000" b="1" dirty="0">
              <a:latin typeface="+mn-ea"/>
              <a:ea typeface="+mn-ea"/>
            </a:endParaRPr>
          </a:p>
          <a:p>
            <a:r>
              <a:rPr lang="ko-KR" altLang="en-US" sz="2000" b="1" dirty="0">
                <a:latin typeface="+mn-ea"/>
                <a:ea typeface="+mn-ea"/>
              </a:rPr>
              <a:t>	</a:t>
            </a:r>
            <a:r>
              <a:rPr lang="en-US" altLang="ko-KR" sz="2000" b="1" dirty="0">
                <a:latin typeface="+mn-ea"/>
                <a:ea typeface="+mn-ea"/>
              </a:rPr>
              <a:t>True_statements1</a:t>
            </a:r>
          </a:p>
          <a:p>
            <a:r>
              <a:rPr lang="en-US" altLang="ko-KR" sz="2000" b="1" dirty="0">
                <a:latin typeface="+mn-ea"/>
                <a:ea typeface="+mn-ea"/>
              </a:rPr>
              <a:t>	True_statements2</a:t>
            </a:r>
          </a:p>
          <a:p>
            <a:r>
              <a:rPr lang="en-US" altLang="ko-KR" sz="2000" b="1" dirty="0">
                <a:latin typeface="+mn-ea"/>
                <a:ea typeface="+mn-ea"/>
              </a:rPr>
              <a:t>else:</a:t>
            </a:r>
          </a:p>
          <a:p>
            <a:r>
              <a:rPr lang="en-US" altLang="ko-KR" sz="2000" b="1" dirty="0">
                <a:latin typeface="+mn-ea"/>
                <a:ea typeface="+mn-ea"/>
              </a:rPr>
              <a:t>	False_statements1</a:t>
            </a:r>
          </a:p>
          <a:p>
            <a:r>
              <a:rPr lang="en-US" altLang="ko-KR" sz="2000" dirty="0">
                <a:latin typeface="+mn-ea"/>
                <a:ea typeface="+mn-ea"/>
              </a:rPr>
              <a:t>	</a:t>
            </a:r>
            <a:r>
              <a:rPr lang="en-US" altLang="ko-KR" sz="2000" b="1" dirty="0">
                <a:latin typeface="+mn-ea"/>
                <a:ea typeface="+mn-ea"/>
              </a:rPr>
              <a:t>False_statements2</a:t>
            </a:r>
            <a:endParaRPr lang="en-US" altLang="ko-KR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2858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80" dirty="0"/>
              <a:t>짝수</a:t>
            </a:r>
            <a:r>
              <a:rPr lang="en-US" altLang="ko-KR" sz="2880" dirty="0"/>
              <a:t>/</a:t>
            </a:r>
            <a:r>
              <a:rPr lang="ko-KR" altLang="en-US" sz="2880" dirty="0"/>
              <a:t>홀수 판별 알고리즘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80421"/>
            <a:ext cx="221664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9728" tIns="54864" rIns="109728" bIns="54864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4" y="123551"/>
            <a:ext cx="6091276" cy="6064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41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조건에 따라 흐름 제어하기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359" y="1339845"/>
            <a:ext cx="9712961" cy="2480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924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</a:pPr>
            <a:r>
              <a:rPr lang="en-US" altLang="ko-KR" dirty="0"/>
              <a:t>If ~ else ~ </a:t>
            </a:r>
            <a:r>
              <a:rPr lang="ko-KR" altLang="en-US" dirty="0"/>
              <a:t>조건문</a:t>
            </a:r>
            <a:r>
              <a:rPr lang="en-US" altLang="ko-KR" dirty="0"/>
              <a:t>: </a:t>
            </a:r>
            <a:r>
              <a:rPr lang="ko-KR" altLang="en-US" dirty="0"/>
              <a:t>짝수</a:t>
            </a:r>
            <a:r>
              <a:rPr lang="en-US" altLang="ko-KR" dirty="0"/>
              <a:t>/</a:t>
            </a:r>
            <a:r>
              <a:rPr lang="ko-KR" altLang="en-US" dirty="0"/>
              <a:t>홀수 판별하기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2400" dirty="0"/>
              <a:t>아래와 같이 실행되는 프로그램을 만들어보자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609" y="2146938"/>
            <a:ext cx="4541520" cy="219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30" y="2161637"/>
            <a:ext cx="5370937" cy="2161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042" y="4591945"/>
            <a:ext cx="6794099" cy="116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256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267993" y="1632174"/>
            <a:ext cx="6809207" cy="40472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</a:pPr>
            <a:r>
              <a:rPr lang="en-US" altLang="ko-KR" dirty="0"/>
              <a:t>If ~ else ~ </a:t>
            </a:r>
            <a:r>
              <a:rPr lang="ko-KR" altLang="en-US" dirty="0"/>
              <a:t>조건문</a:t>
            </a:r>
            <a:r>
              <a:rPr lang="en-US" altLang="ko-KR" dirty="0"/>
              <a:t>: </a:t>
            </a:r>
            <a:r>
              <a:rPr lang="ko-KR" altLang="en-US" dirty="0"/>
              <a:t>짝수</a:t>
            </a:r>
            <a:r>
              <a:rPr lang="en-US" altLang="ko-KR" dirty="0"/>
              <a:t>/</a:t>
            </a:r>
            <a:r>
              <a:rPr lang="ko-KR" altLang="en-US" dirty="0"/>
              <a:t>홀수 판별하기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31</a:t>
            </a:fld>
            <a:endParaRPr lang="en-US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196" y="1519556"/>
            <a:ext cx="6846570" cy="410337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100153F-3EAF-443A-872D-11B1EBD02B86}"/>
              </a:ext>
            </a:extLst>
          </p:cNvPr>
          <p:cNvSpPr/>
          <p:nvPr/>
        </p:nvSpPr>
        <p:spPr>
          <a:xfrm>
            <a:off x="1751525" y="3571241"/>
            <a:ext cx="6027313" cy="1973114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42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360482" y="1578756"/>
            <a:ext cx="7277310" cy="4680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else ~ </a:t>
            </a:r>
            <a:r>
              <a:rPr lang="ko-KR" altLang="en-US" dirty="0"/>
              <a:t>조건문</a:t>
            </a:r>
            <a:r>
              <a:rPr lang="en-US" altLang="ko-KR" dirty="0"/>
              <a:t>: </a:t>
            </a:r>
            <a:r>
              <a:rPr lang="ko-KR" altLang="en-US" dirty="0"/>
              <a:t>짝수</a:t>
            </a:r>
            <a:r>
              <a:rPr lang="en-US" altLang="ko-KR" dirty="0"/>
              <a:t>/</a:t>
            </a:r>
            <a:r>
              <a:rPr lang="ko-KR" altLang="en-US" dirty="0"/>
              <a:t>홀수 판별하기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32</a:t>
            </a:fld>
            <a:endParaRPr lang="en-US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29" y="1270671"/>
            <a:ext cx="7455173" cy="49174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55509" y="3105834"/>
            <a:ext cx="369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0</a:t>
            </a:r>
            <a:r>
              <a:rPr lang="ko-KR" altLang="en-US" dirty="0">
                <a:solidFill>
                  <a:srgbClr val="C00000"/>
                </a:solidFill>
              </a:rPr>
              <a:t> 이하의 정수를 입력하면 프로그램이 종료되도록 수정 </a:t>
            </a:r>
          </a:p>
        </p:txBody>
      </p:sp>
    </p:spTree>
    <p:extLst>
      <p:ext uri="{BB962C8B-B14F-4D97-AF65-F5344CB8AC3E}">
        <p14:creationId xmlns:p14="http://schemas.microsoft.com/office/powerpoint/2010/main" val="1370588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C1907-1D29-40A1-B8C4-16610449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 ~ else ~ </a:t>
            </a:r>
            <a:r>
              <a:rPr lang="ko-KR" altLang="en-US" dirty="0"/>
              <a:t>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D8DD5-A5C4-43A3-B3FD-335B9F1E11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A68C7C-7E7E-478C-AD58-601872475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33</a:t>
            </a:fld>
            <a:endParaRPr lang="ko-KR" altLang="en-US" dirty="0"/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709F6EAA-44AE-47DB-A6BD-261C89683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44" y="1363811"/>
            <a:ext cx="11278110" cy="510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2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82EA9-FABC-44FF-B534-CC954152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 ~ else ~ </a:t>
            </a:r>
            <a:r>
              <a:rPr lang="ko-KR" altLang="en-US" dirty="0"/>
              <a:t>조건문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DE7A88-E311-42F3-B85A-E32B05527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34</a:t>
            </a:fld>
            <a:endParaRPr lang="ko-KR" altLang="en-US" dirty="0"/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566EF45C-FB14-4CC2-A6AC-F66DC23FD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06" y="1243988"/>
            <a:ext cx="9595441" cy="540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81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93929" y="1829119"/>
            <a:ext cx="6647393" cy="3590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else ~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여러 문장</a:t>
            </a:r>
            <a:r>
              <a:rPr lang="en-US" altLang="ko-KR" dirty="0"/>
              <a:t>)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35</a:t>
            </a:fld>
            <a:endParaRPr lang="en-US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94" y="1651208"/>
            <a:ext cx="6663690" cy="37078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67" y="1546431"/>
            <a:ext cx="3302704" cy="1958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67" y="3581717"/>
            <a:ext cx="3302704" cy="193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819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486C7-33AA-45A2-9ABE-65BEF1CD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DCEEEA-384C-4945-8A8B-02C962ED3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36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13D72A-320A-42C6-B5B2-DE123C2AF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19" y="1423007"/>
            <a:ext cx="7855800" cy="504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03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486C7-33AA-45A2-9ABE-65BEF1CD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DCEEEA-384C-4945-8A8B-02C962ED3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37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F152FB-95C4-4AB4-96B2-0F25F8DA5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92" y="1418395"/>
            <a:ext cx="7192344" cy="51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2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논리적 사고의 표현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400921" y="2021834"/>
            <a:ext cx="2234827" cy="777240"/>
          </a:xfrm>
          <a:prstGeom prst="flowChartDecis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ko-KR" altLang="en-US" sz="1920" b="1" dirty="0">
                <a:latin typeface="+mn-ea"/>
              </a:rPr>
              <a:t>조건</a:t>
            </a:r>
            <a:endParaRPr lang="en-US" altLang="ko-KR" sz="1920" b="1" dirty="0">
              <a:latin typeface="+mn-ea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82783" y="3490589"/>
            <a:ext cx="2680336" cy="603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ko-KR" altLang="en-US" sz="1920" b="1">
                <a:latin typeface="+mn-ea"/>
              </a:rPr>
              <a:t>명령문</a:t>
            </a:r>
            <a:endParaRPr lang="en-US" altLang="ko-KR" sz="1920" b="1" dirty="0">
              <a:latin typeface="+mn-ea"/>
            </a:endParaRPr>
          </a:p>
        </p:txBody>
      </p:sp>
      <p:cxnSp>
        <p:nvCxnSpPr>
          <p:cNvPr id="10" name="AutoShape 10"/>
          <p:cNvCxnSpPr>
            <a:cxnSpLocks noChangeShapeType="1"/>
            <a:stCxn id="8" idx="2"/>
            <a:endCxn id="9" idx="0"/>
          </p:cNvCxnSpPr>
          <p:nvPr/>
        </p:nvCxnSpPr>
        <p:spPr bwMode="auto">
          <a:xfrm>
            <a:off x="2518335" y="2799075"/>
            <a:ext cx="4616" cy="6915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531522" y="4094474"/>
            <a:ext cx="0" cy="10363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920" b="1">
              <a:latin typeface="+mn-ea"/>
              <a:ea typeface="+mn-ea"/>
            </a:endParaRPr>
          </a:p>
        </p:txBody>
      </p:sp>
      <p:cxnSp>
        <p:nvCxnSpPr>
          <p:cNvPr id="12" name="AutoShape 16"/>
          <p:cNvCxnSpPr>
            <a:cxnSpLocks noChangeShapeType="1"/>
            <a:stCxn id="8" idx="3"/>
            <a:endCxn id="13" idx="3"/>
          </p:cNvCxnSpPr>
          <p:nvPr/>
        </p:nvCxnSpPr>
        <p:spPr bwMode="auto">
          <a:xfrm flipH="1">
            <a:off x="2558193" y="2410455"/>
            <a:ext cx="1077556" cy="2138363"/>
          </a:xfrm>
          <a:prstGeom prst="bentConnector3">
            <a:avLst>
              <a:gd name="adj1" fmla="val -5068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2514378" y="4526909"/>
            <a:ext cx="43814" cy="438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920" b="1">
              <a:latin typeface="+mn-ea"/>
              <a:ea typeface="+mn-ea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542953" y="2890514"/>
            <a:ext cx="659732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920" u="none" dirty="0">
                <a:solidFill>
                  <a:srgbClr val="FF0000"/>
                </a:solidFill>
                <a:latin typeface="+mn-ea"/>
                <a:ea typeface="+mn-ea"/>
              </a:rPr>
              <a:t>true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4260581" y="3018667"/>
            <a:ext cx="724878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920" u="none" dirty="0">
                <a:solidFill>
                  <a:srgbClr val="FF0000"/>
                </a:solidFill>
                <a:latin typeface="+mn-ea"/>
                <a:ea typeface="+mn-ea"/>
              </a:rPr>
              <a:t>false</a:t>
            </a: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H="1">
            <a:off x="2531521" y="1442034"/>
            <a:ext cx="0" cy="5778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920" b="1">
              <a:latin typeface="+mn-ea"/>
              <a:ea typeface="+mn-ea"/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259346" y="2115047"/>
            <a:ext cx="2123237" cy="777240"/>
          </a:xfrm>
          <a:prstGeom prst="flowChartDecis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ko-KR" altLang="en-US" sz="1920" b="1" dirty="0">
                <a:latin typeface="+mn-ea"/>
              </a:rPr>
              <a:t>조건</a:t>
            </a:r>
            <a:endParaRPr lang="en-US" altLang="ko-KR" sz="1920" b="1" dirty="0">
              <a:latin typeface="+mn-ea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5760201" y="3571551"/>
            <a:ext cx="2009970" cy="603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ko-KR" altLang="en-US" sz="1920" b="1" dirty="0">
                <a:latin typeface="+mn-ea"/>
              </a:rPr>
              <a:t>명령문</a:t>
            </a:r>
            <a:r>
              <a:rPr lang="en-US" altLang="ko-KR" sz="1920" b="1" dirty="0">
                <a:latin typeface="+mn-ea"/>
              </a:rPr>
              <a:t>1</a:t>
            </a: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6768546" y="4185914"/>
            <a:ext cx="0" cy="10363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920" b="1">
              <a:latin typeface="+mn-ea"/>
              <a:ea typeface="+mn-ea"/>
            </a:endParaRPr>
          </a:p>
        </p:txBody>
      </p:sp>
      <p:cxnSp>
        <p:nvCxnSpPr>
          <p:cNvPr id="22" name="AutoShape 16"/>
          <p:cNvCxnSpPr>
            <a:cxnSpLocks noChangeShapeType="1"/>
            <a:stCxn id="18" idx="3"/>
            <a:endCxn id="26" idx="0"/>
          </p:cNvCxnSpPr>
          <p:nvPr/>
        </p:nvCxnSpPr>
        <p:spPr bwMode="auto">
          <a:xfrm>
            <a:off x="9382583" y="2503667"/>
            <a:ext cx="573328" cy="1030001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6910673" y="3081086"/>
            <a:ext cx="659732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920" u="none" dirty="0">
                <a:solidFill>
                  <a:srgbClr val="FF0000"/>
                </a:solidFill>
                <a:latin typeface="+mn-ea"/>
                <a:ea typeface="+mn-ea"/>
              </a:rPr>
              <a:t>true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9084158" y="3058737"/>
            <a:ext cx="724878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920" u="none" dirty="0">
                <a:solidFill>
                  <a:srgbClr val="FF0000"/>
                </a:solidFill>
                <a:latin typeface="+mn-ea"/>
                <a:ea typeface="+mn-ea"/>
              </a:rPr>
              <a:t>false</a:t>
            </a:r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8341098" y="1512501"/>
            <a:ext cx="0" cy="595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920" b="1">
              <a:latin typeface="+mn-ea"/>
              <a:ea typeface="+mn-ea"/>
            </a:endParaRP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8993055" y="3533667"/>
            <a:ext cx="1925711" cy="603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ko-KR" altLang="en-US" sz="1920" b="1" dirty="0">
                <a:latin typeface="+mn-ea"/>
              </a:rPr>
              <a:t>명령문</a:t>
            </a:r>
            <a:r>
              <a:rPr lang="en-US" altLang="ko-KR" sz="1920" b="1" dirty="0">
                <a:latin typeface="+mn-ea"/>
              </a:rPr>
              <a:t>2</a:t>
            </a: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9979956" y="4137553"/>
            <a:ext cx="0" cy="10363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920" b="1">
              <a:latin typeface="+mn-ea"/>
              <a:ea typeface="+mn-ea"/>
            </a:endParaRPr>
          </a:p>
        </p:txBody>
      </p:sp>
      <p:cxnSp>
        <p:nvCxnSpPr>
          <p:cNvPr id="28" name="AutoShape 16"/>
          <p:cNvCxnSpPr>
            <a:cxnSpLocks noChangeShapeType="1"/>
            <a:stCxn id="18" idx="1"/>
            <a:endCxn id="19" idx="0"/>
          </p:cNvCxnSpPr>
          <p:nvPr/>
        </p:nvCxnSpPr>
        <p:spPr bwMode="auto">
          <a:xfrm rot="10800000" flipV="1">
            <a:off x="6765186" y="2503667"/>
            <a:ext cx="494160" cy="106788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9828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논리적 사고의 표현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123000" y="1744582"/>
            <a:ext cx="2851784" cy="777240"/>
          </a:xfrm>
          <a:prstGeom prst="flowChartDecis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ko-KR" altLang="en-US" sz="1920" b="1" dirty="0">
                <a:latin typeface="+mn-ea"/>
              </a:rPr>
              <a:t>조건</a:t>
            </a:r>
            <a:endParaRPr lang="en-US" altLang="ko-KR" sz="1920" b="1" dirty="0">
              <a:latin typeface="+mn-ea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54275" y="3743093"/>
            <a:ext cx="2009970" cy="603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ko-KR" altLang="en-US" sz="1920" b="1" dirty="0">
                <a:latin typeface="+mn-ea"/>
              </a:rPr>
              <a:t>명령문</a:t>
            </a:r>
            <a:r>
              <a:rPr lang="en-US" altLang="ko-KR" sz="1920" b="1" dirty="0">
                <a:latin typeface="+mn-ea"/>
              </a:rPr>
              <a:t>1</a:t>
            </a:r>
          </a:p>
        </p:txBody>
      </p:sp>
      <p:cxnSp>
        <p:nvCxnSpPr>
          <p:cNvPr id="10" name="AutoShape 10"/>
          <p:cNvCxnSpPr>
            <a:cxnSpLocks noChangeShapeType="1"/>
            <a:stCxn id="8" idx="2"/>
            <a:endCxn id="9" idx="0"/>
          </p:cNvCxnSpPr>
          <p:nvPr/>
        </p:nvCxnSpPr>
        <p:spPr bwMode="auto">
          <a:xfrm>
            <a:off x="3548892" y="2521822"/>
            <a:ext cx="10368" cy="122127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3557465" y="4346978"/>
            <a:ext cx="1795" cy="75183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920" b="1">
              <a:latin typeface="+mn-ea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3640682" y="3131939"/>
            <a:ext cx="829073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920" u="none" dirty="0">
                <a:solidFill>
                  <a:srgbClr val="FF0000"/>
                </a:solidFill>
                <a:latin typeface="+mn-ea"/>
                <a:ea typeface="+mn-ea"/>
              </a:rPr>
              <a:t>case1</a:t>
            </a: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3537353" y="1399778"/>
            <a:ext cx="0" cy="3448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920" b="1">
              <a:latin typeface="+mn-ea"/>
              <a:ea typeface="+mn-ea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374389" y="3750075"/>
            <a:ext cx="1925711" cy="603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ko-KR" altLang="en-US" sz="1920" b="1" dirty="0">
                <a:latin typeface="+mn-ea"/>
              </a:rPr>
              <a:t>명령문</a:t>
            </a:r>
            <a:r>
              <a:rPr lang="en-US" altLang="ko-KR" sz="1920" b="1" dirty="0">
                <a:latin typeface="+mn-ea"/>
              </a:rPr>
              <a:t>2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8061650" y="3750075"/>
            <a:ext cx="1925711" cy="603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ko-KR" altLang="en-US" sz="1920" b="1" dirty="0">
                <a:latin typeface="+mn-ea"/>
              </a:rPr>
              <a:t>명령문</a:t>
            </a:r>
            <a:r>
              <a:rPr lang="en-US" altLang="ko-KR" sz="1920" b="1" dirty="0">
                <a:latin typeface="+mn-ea"/>
              </a:rPr>
              <a:t>2</a:t>
            </a:r>
          </a:p>
        </p:txBody>
      </p:sp>
      <p:cxnSp>
        <p:nvCxnSpPr>
          <p:cNvPr id="24" name="꺾인 연결선 23"/>
          <p:cNvCxnSpPr>
            <a:endCxn id="18" idx="0"/>
          </p:cNvCxnSpPr>
          <p:nvPr/>
        </p:nvCxnSpPr>
        <p:spPr>
          <a:xfrm rot="16200000" flipH="1">
            <a:off x="5876878" y="602450"/>
            <a:ext cx="830009" cy="5465245"/>
          </a:xfrm>
          <a:prstGeom prst="bentConnector3">
            <a:avLst>
              <a:gd name="adj1" fmla="val 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6443588" y="3160513"/>
            <a:ext cx="829073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920" u="none" dirty="0">
                <a:solidFill>
                  <a:srgbClr val="FF0000"/>
                </a:solidFill>
                <a:latin typeface="+mn-ea"/>
                <a:ea typeface="+mn-ea"/>
              </a:rPr>
              <a:t>case2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9121354" y="3137969"/>
            <a:ext cx="829073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920" u="none" dirty="0">
                <a:solidFill>
                  <a:srgbClr val="FF0000"/>
                </a:solidFill>
                <a:latin typeface="+mn-ea"/>
                <a:ea typeface="+mn-ea"/>
              </a:rPr>
              <a:t>case3</a:t>
            </a:r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 flipH="1">
            <a:off x="6333762" y="4353962"/>
            <a:ext cx="1795" cy="75183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920" b="1">
              <a:latin typeface="+mn-ea"/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 flipH="1">
            <a:off x="9022709" y="4353962"/>
            <a:ext cx="1795" cy="75183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920" b="1">
              <a:latin typeface="+mn-ea"/>
            </a:endParaRP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6325623" y="2920067"/>
            <a:ext cx="11620" cy="823026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92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80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B47E9-7F78-470C-90AC-CDB3F238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Boolean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0BA8C-CF37-4B53-A931-82B92324B6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Boolean</a:t>
            </a:r>
            <a:r>
              <a:rPr lang="ko-KR" altLang="en-US" dirty="0"/>
              <a:t>형은 </a:t>
            </a:r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 </a:t>
            </a:r>
            <a:r>
              <a:rPr lang="ko-KR" altLang="en-US" dirty="0"/>
              <a:t>값을 가짐</a:t>
            </a:r>
          </a:p>
          <a:p>
            <a:pPr lvl="2"/>
            <a:r>
              <a:rPr lang="ko-KR" altLang="en-US" dirty="0"/>
              <a:t>‘</a:t>
            </a:r>
            <a:r>
              <a:rPr lang="ko-KR" altLang="en-US" dirty="0" err="1"/>
              <a:t>참’과</a:t>
            </a:r>
            <a:r>
              <a:rPr lang="ko-KR" altLang="en-US" dirty="0"/>
              <a:t> ‘</a:t>
            </a:r>
            <a:r>
              <a:rPr lang="ko-KR" altLang="en-US" dirty="0" err="1"/>
              <a:t>거짓’을</a:t>
            </a:r>
            <a:r>
              <a:rPr lang="ko-KR" altLang="en-US" dirty="0"/>
              <a:t> 표현하는데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89F78B-07C1-40CA-9493-DE4028E07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8A046BC-B6C4-4E69-97D2-BE149C96417A}"/>
              </a:ext>
            </a:extLst>
          </p:cNvPr>
          <p:cNvGrpSpPr/>
          <p:nvPr/>
        </p:nvGrpSpPr>
        <p:grpSpPr>
          <a:xfrm>
            <a:off x="1363142" y="2632254"/>
            <a:ext cx="9814120" cy="2706479"/>
            <a:chOff x="694482" y="3102015"/>
            <a:chExt cx="7608756" cy="278949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20C3130-70C9-4F7A-8136-88123A42A681}"/>
                </a:ext>
              </a:extLst>
            </p:cNvPr>
            <p:cNvSpPr/>
            <p:nvPr/>
          </p:nvSpPr>
          <p:spPr bwMode="auto">
            <a:xfrm>
              <a:off x="694482" y="3102015"/>
              <a:ext cx="1863524" cy="2789499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eaLnBrk="0" latinLnBrk="0" hangingPunct="0"/>
              <a:r>
                <a:rPr kumimoji="0" lang="en-US" altLang="ko-KR" sz="2400" b="1" dirty="0">
                  <a:solidFill>
                    <a:srgbClr val="77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&gt;&gt;&gt;</a:t>
              </a:r>
              <a:r>
                <a:rPr kumimoji="0" lang="en-US" altLang="ko-KR" sz="240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 a = True</a:t>
              </a:r>
            </a:p>
            <a:p>
              <a:pPr eaLnBrk="0" latinLnBrk="0" hangingPunct="0"/>
              <a:r>
                <a:rPr kumimoji="0" lang="en-US" altLang="ko-KR" sz="2400" b="1" dirty="0">
                  <a:solidFill>
                    <a:srgbClr val="77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&gt;&gt;&gt;</a:t>
              </a:r>
              <a:r>
                <a:rPr kumimoji="0" lang="en-US" altLang="ko-KR" sz="240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 type (a)</a:t>
              </a:r>
            </a:p>
            <a:p>
              <a:pPr eaLnBrk="0" latinLnBrk="0" hangingPunct="0"/>
              <a:r>
                <a:rPr kumimoji="0" lang="en-US" altLang="ko-KR" sz="240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&lt;class 'bool'&gt;</a:t>
              </a:r>
            </a:p>
            <a:p>
              <a:pPr eaLnBrk="0" latinLnBrk="0" hangingPunct="0"/>
              <a:r>
                <a:rPr kumimoji="0" lang="en-US" altLang="ko-KR" sz="2400" b="1" dirty="0">
                  <a:solidFill>
                    <a:srgbClr val="77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&gt;&gt;&gt;</a:t>
              </a:r>
              <a:r>
                <a:rPr kumimoji="0" lang="en-US" altLang="ko-KR" sz="240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 a</a:t>
              </a:r>
            </a:p>
            <a:p>
              <a:pPr eaLnBrk="0" latinLnBrk="0" hangingPunct="0"/>
              <a:r>
                <a:rPr kumimoji="0" lang="en-US" altLang="ko-KR" sz="240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True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B5978C-3166-4D8E-9D28-3D6B92BE54D4}"/>
                </a:ext>
              </a:extLst>
            </p:cNvPr>
            <p:cNvSpPr/>
            <p:nvPr/>
          </p:nvSpPr>
          <p:spPr bwMode="auto">
            <a:xfrm>
              <a:off x="2850597" y="3102015"/>
              <a:ext cx="3296525" cy="2789499"/>
            </a:xfrm>
            <a:prstGeom prst="rect">
              <a:avLst/>
            </a:prstGeom>
            <a:solidFill>
              <a:srgbClr val="FFFFFF"/>
            </a:solidFill>
            <a:ln w="4191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eaLnBrk="0" latinLnBrk="0" hangingPunct="0"/>
              <a:r>
                <a:rPr kumimoji="0" lang="en-US" altLang="ko-KR" sz="2000" b="1" dirty="0">
                  <a:solidFill>
                    <a:srgbClr val="77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&gt;&gt;&gt;</a:t>
              </a:r>
              <a:r>
                <a:rPr kumimoji="0" lang="en-US" altLang="ko-KR" sz="200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 a = TRUE</a:t>
              </a:r>
            </a:p>
            <a:p>
              <a:pPr eaLnBrk="0" latinLnBrk="0" hangingPunct="0"/>
              <a:r>
                <a:rPr kumimoji="0" lang="en-US" altLang="ko-KR" sz="2000" dirty="0" err="1"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Traceback</a:t>
              </a:r>
              <a:r>
                <a:rPr kumimoji="0" lang="en-US" altLang="ko-KR" sz="2000" dirty="0"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 (most recent call last):</a:t>
              </a:r>
            </a:p>
            <a:p>
              <a:pPr eaLnBrk="0" latinLnBrk="0" hangingPunct="0"/>
              <a:r>
                <a:rPr kumimoji="0" lang="en-US" altLang="ko-KR" sz="2000" dirty="0"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File "&lt;pyshell#1&gt;", line 1, in &lt;module&gt;</a:t>
              </a:r>
            </a:p>
            <a:p>
              <a:pPr eaLnBrk="0" latinLnBrk="0" hangingPunct="0"/>
              <a:r>
                <a:rPr kumimoji="0" lang="en-US" altLang="ko-KR" sz="2000" dirty="0"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a = TRUE</a:t>
              </a:r>
            </a:p>
            <a:p>
              <a:pPr eaLnBrk="0" latinLnBrk="0" hangingPunct="0"/>
              <a:r>
                <a:rPr kumimoji="0" lang="en-US" altLang="ko-KR" sz="2000" dirty="0" err="1"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NameError</a:t>
              </a:r>
              <a:r>
                <a:rPr kumimoji="0" lang="en-US" altLang="ko-KR" sz="2000" dirty="0"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: name 'TRUE' is not defined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831F495-1A57-4570-8293-AB7B648E4729}"/>
                </a:ext>
              </a:extLst>
            </p:cNvPr>
            <p:cNvSpPr/>
            <p:nvPr/>
          </p:nvSpPr>
          <p:spPr bwMode="auto">
            <a:xfrm>
              <a:off x="6439714" y="3102015"/>
              <a:ext cx="1863524" cy="2789499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eaLnBrk="0" latinLnBrk="0" hangingPunct="0"/>
              <a:r>
                <a:rPr kumimoji="0" lang="en-US" altLang="ko-KR" sz="2000" b="1" dirty="0">
                  <a:solidFill>
                    <a:srgbClr val="77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&gt;&gt;&gt;</a:t>
              </a:r>
              <a:r>
                <a:rPr kumimoji="0" lang="en-US" altLang="ko-KR" sz="200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 a = False</a:t>
              </a:r>
            </a:p>
            <a:p>
              <a:pPr eaLnBrk="0" latinLnBrk="0" hangingPunct="0"/>
              <a:r>
                <a:rPr kumimoji="0" lang="en-US" altLang="ko-KR" sz="2000" b="1" dirty="0">
                  <a:solidFill>
                    <a:srgbClr val="77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&gt;&gt;&gt;</a:t>
              </a:r>
              <a:r>
                <a:rPr kumimoji="0" lang="en-US" altLang="ko-KR" sz="200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 b = a</a:t>
              </a:r>
            </a:p>
            <a:p>
              <a:pPr eaLnBrk="0" latinLnBrk="0" hangingPunct="0"/>
              <a:r>
                <a:rPr kumimoji="0" lang="en-US" altLang="ko-KR" sz="2000" b="1" dirty="0">
                  <a:solidFill>
                    <a:srgbClr val="77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&gt;&gt;&gt;</a:t>
              </a:r>
              <a:r>
                <a:rPr kumimoji="0" lang="en-US" altLang="ko-KR" sz="200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 type (b)</a:t>
              </a:r>
            </a:p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&lt;class 'bool'&gt;</a:t>
              </a:r>
            </a:p>
            <a:p>
              <a:pPr eaLnBrk="0" latinLnBrk="0" hangingPunct="0"/>
              <a:r>
                <a:rPr kumimoji="0" lang="en-US" altLang="ko-KR" sz="2000" b="1" dirty="0">
                  <a:solidFill>
                    <a:srgbClr val="77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&gt;&gt;&gt;</a:t>
              </a:r>
              <a:r>
                <a:rPr kumimoji="0" lang="en-US" altLang="ko-KR" sz="200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 b</a:t>
              </a:r>
            </a:p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785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비교 연산자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382242"/>
            <a:ext cx="9922510" cy="393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57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비교 연산자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99"/>
          <a:stretch/>
        </p:blipFill>
        <p:spPr bwMode="auto">
          <a:xfrm>
            <a:off x="925195" y="1488123"/>
            <a:ext cx="3268337" cy="245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217" y="1457641"/>
            <a:ext cx="3275330" cy="3525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70"/>
          <a:stretch/>
        </p:blipFill>
        <p:spPr bwMode="auto">
          <a:xfrm>
            <a:off x="4308475" y="1620204"/>
            <a:ext cx="3268337" cy="189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0E34DC-77EC-42E5-80F3-C2781D51EEAC}"/>
              </a:ext>
            </a:extLst>
          </p:cNvPr>
          <p:cNvSpPr txBox="1"/>
          <p:nvPr/>
        </p:nvSpPr>
        <p:spPr>
          <a:xfrm>
            <a:off x="1789693" y="4428998"/>
            <a:ext cx="3828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True, False </a:t>
            </a:r>
            <a:r>
              <a:rPr lang="ko-KR" altLang="en-US" dirty="0"/>
              <a:t>는 </a:t>
            </a:r>
            <a:r>
              <a:rPr lang="en-US" altLang="ko-KR" dirty="0"/>
              <a:t>Boolean </a:t>
            </a:r>
            <a:r>
              <a:rPr lang="ko-KR" altLang="en-US" dirty="0"/>
              <a:t>타입의 데이터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대소문자 주의  </a:t>
            </a:r>
          </a:p>
        </p:txBody>
      </p:sp>
    </p:spTree>
    <p:extLst>
      <p:ext uri="{BB962C8B-B14F-4D97-AF65-F5344CB8AC3E}">
        <p14:creationId xmlns:p14="http://schemas.microsoft.com/office/powerpoint/2010/main" val="39789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6CD0E-8E9B-4972-9B1E-38D2BEFB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DE723-92DE-4A3A-988F-B6AADFE352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6F1127-E13A-42A9-A4F4-29D7EA01C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03024A99-99B7-48F1-9AEE-8B26E40CB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25" y="1333376"/>
            <a:ext cx="10853063" cy="493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8098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8_TF10001108" id="{D857639A-5630-4BD0-ACF0-62B23A594B8A}" vid="{2A6161B3-565C-4FCB-AEA5-7264342206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A3B9AAB04AAC469D2F813F8334BF51" ma:contentTypeVersion="0" ma:contentTypeDescription="Create a new document." ma:contentTypeScope="" ma:versionID="b53f1289c9f9705d3bcdb6461ba4499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15787acf22db4e4c0ac8b858fca640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FB7E7E-32FE-42B9-BB62-61A7E51D1B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474C85-AF28-4FCE-A090-A2B633A7CD15}">
  <ds:schemaRefs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3EB622D-C82A-4EAB-B0BB-004F54585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29621</TotalTime>
  <Words>575</Words>
  <Application>Microsoft Office PowerPoint</Application>
  <PresentationFormat>와이드스크린</PresentationFormat>
  <Paragraphs>189</Paragraphs>
  <Slides>37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굴림</vt:lpstr>
      <vt:lpstr>함초롬바탕</vt:lpstr>
      <vt:lpstr>Arial</vt:lpstr>
      <vt:lpstr>Calibri</vt:lpstr>
      <vt:lpstr>Courier New</vt:lpstr>
      <vt:lpstr>Segoe UI</vt:lpstr>
      <vt:lpstr>Wingdings</vt:lpstr>
      <vt:lpstr>맑은 고딕</vt:lpstr>
      <vt:lpstr>WelcomeDoc</vt:lpstr>
      <vt:lpstr>PowerPoint 프레젠테이션</vt:lpstr>
      <vt:lpstr>1. 논리적 사고의 표현     (알고리즘적 사고의 표현)      </vt:lpstr>
      <vt:lpstr>조건에 따라 흐름 제어하기 </vt:lpstr>
      <vt:lpstr>논리적 사고의 표현 </vt:lpstr>
      <vt:lpstr>논리적 사고의 표현 </vt:lpstr>
      <vt:lpstr>Boolean</vt:lpstr>
      <vt:lpstr>비교 연산자</vt:lpstr>
      <vt:lpstr>비교 연산자</vt:lpstr>
      <vt:lpstr>Example</vt:lpstr>
      <vt:lpstr>Example</vt:lpstr>
      <vt:lpstr>논리 연산자</vt:lpstr>
      <vt:lpstr>논리 연산자</vt:lpstr>
      <vt:lpstr>논리 연산자</vt:lpstr>
      <vt:lpstr>Example</vt:lpstr>
      <vt:lpstr>Example</vt:lpstr>
      <vt:lpstr>논리 연산자 / 조건문</vt:lpstr>
      <vt:lpstr>PowerPoint 프레젠테이션</vt:lpstr>
      <vt:lpstr>PowerPoint 프레젠테이션</vt:lpstr>
      <vt:lpstr>If ~ 조건문</vt:lpstr>
      <vt:lpstr>If ~ 조건문</vt:lpstr>
      <vt:lpstr>If ~ 조건문</vt:lpstr>
      <vt:lpstr>If ~ 조건문</vt:lpstr>
      <vt:lpstr>If ~ 조건문</vt:lpstr>
      <vt:lpstr>If ~ 조건문 </vt:lpstr>
      <vt:lpstr>If ~ 조건문 </vt:lpstr>
      <vt:lpstr>If ~ 조건문 </vt:lpstr>
      <vt:lpstr>PowerPoint 프레젠테이션</vt:lpstr>
      <vt:lpstr>PowerPoint 프레젠테이션</vt:lpstr>
      <vt:lpstr>짝수/홀수 판별 알고리즘 </vt:lpstr>
      <vt:lpstr>If ~ else ~ 조건문: 짝수/홀수 판별하기 </vt:lpstr>
      <vt:lpstr>If ~ else ~ 조건문: 짝수/홀수 판별하기 </vt:lpstr>
      <vt:lpstr>If ~ else ~ 조건문: 짝수/홀수 판별하기 </vt:lpstr>
      <vt:lpstr>If ~ else ~ 조건문</vt:lpstr>
      <vt:lpstr>If ~ else ~ 조건문</vt:lpstr>
      <vt:lpstr>if ~ else ~ 조건문 (여러 문장)  </vt:lpstr>
      <vt:lpstr>[실습]</vt:lpstr>
      <vt:lpstr>[실습]</vt:lpstr>
    </vt:vector>
  </TitlesOfParts>
  <Company>Embarcadero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 STUDIO IN THE ENTERPRISE</dc:title>
  <dc:creator>Michael Fox</dc:creator>
  <cp:lastModifiedBy>김종욱</cp:lastModifiedBy>
  <cp:revision>1055</cp:revision>
  <cp:lastPrinted>2016-09-01T08:55:32Z</cp:lastPrinted>
  <dcterms:created xsi:type="dcterms:W3CDTF">2013-03-13T15:15:14Z</dcterms:created>
  <dcterms:modified xsi:type="dcterms:W3CDTF">2022-03-27T01:07:46Z</dcterms:modified>
</cp:coreProperties>
</file>