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83" r:id="rId2"/>
  </p:sldMasterIdLst>
  <p:notesMasterIdLst>
    <p:notesMasterId r:id="rId20"/>
  </p:notesMasterIdLst>
  <p:handoutMasterIdLst>
    <p:handoutMasterId r:id="rId21"/>
  </p:handoutMasterIdLst>
  <p:sldIdLst>
    <p:sldId id="256" r:id="rId3"/>
    <p:sldId id="330" r:id="rId4"/>
    <p:sldId id="331" r:id="rId5"/>
    <p:sldId id="389" r:id="rId6"/>
    <p:sldId id="380" r:id="rId7"/>
    <p:sldId id="371" r:id="rId8"/>
    <p:sldId id="390" r:id="rId9"/>
    <p:sldId id="391" r:id="rId10"/>
    <p:sldId id="379" r:id="rId11"/>
    <p:sldId id="311" r:id="rId12"/>
    <p:sldId id="341" r:id="rId13"/>
    <p:sldId id="398" r:id="rId14"/>
    <p:sldId id="392" r:id="rId15"/>
    <p:sldId id="393" r:id="rId16"/>
    <p:sldId id="394" r:id="rId17"/>
    <p:sldId id="397" r:id="rId18"/>
    <p:sldId id="375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5B9BD5"/>
    <a:srgbClr val="373F8B"/>
    <a:srgbClr val="6C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 autoAdjust="0"/>
    <p:restoredTop sz="93892" autoAdjust="0"/>
  </p:normalViewPr>
  <p:slideViewPr>
    <p:cSldViewPr>
      <p:cViewPr varScale="1">
        <p:scale>
          <a:sx n="137" d="100"/>
          <a:sy n="137" d="100"/>
        </p:scale>
        <p:origin x="4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46E3BFC-2818-41FE-BBBA-D24DFC5782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222CE63-21C7-4EE2-BF7A-20DE78FD65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426A759-F734-4074-807A-95599F9FB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5600"/>
            <a:ext cx="443547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AAF82431-1CB2-4CC3-A638-FEFB3F1BCC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05600"/>
            <a:ext cx="443547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0E165E0-A7E3-433A-80EF-B82477C84F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CF3B39-3B10-4E2D-8A24-B43A699FA4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F8BFD93-FCE6-4A4C-AE1E-A9587CF69A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C682922-D6DF-4EBD-BFA6-BB90EEE18D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85B159D-9296-416E-8A51-E9CEFFC21D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543BBEE-8479-495D-ABDF-581A86C003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31ED8EE-4A0F-490B-8C1D-71BCAB744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7842C3C-8B1A-4B90-BB6B-E1FDAC4082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4177779-B80D-42B4-827A-5919C5254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7560C38-4B78-472D-9BF6-D493CCFF33C3}" type="slidenum">
              <a:rPr lang="en-US" altLang="ko-KR" sz="1300">
                <a:latin typeface="Times" panose="02020603050405020304" pitchFamily="18" charset="0"/>
              </a:rPr>
              <a:pPr/>
              <a:t>1</a:t>
            </a:fld>
            <a:endParaRPr lang="en-US" altLang="ko-KR" sz="1300">
              <a:latin typeface="Times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7A3EA31-91DC-4495-B09D-81B0077B8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6C606AC-7E7D-4472-88ED-937C59DAA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B94FCF03-D301-4FEB-AABC-5369FE7FB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4B1A0C90-6BCD-4FE7-A64E-524C68232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D3757925-00C3-47D9-B99B-287F172E1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D2C3AA-84E4-4692-A707-B29F151DEB78}" type="slidenum">
              <a:rPr lang="en-US" altLang="ko-KR">
                <a:latin typeface="Times" panose="02020603050405020304" pitchFamily="18" charset="0"/>
              </a:rPr>
              <a:pPr/>
              <a:t>2</a:t>
            </a:fld>
            <a:endParaRPr lang="en-US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1C962279-F512-425F-BBF2-681F6D376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B08174B8-1AA0-4AC4-8B06-15C73B2FB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396A8321-390D-47BE-9E25-1C3AB98DF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21202D1-A49F-4FCF-97B3-DAB1B3CB37D2}" type="slidenum">
              <a:rPr lang="en-US" altLang="ko-KR">
                <a:latin typeface="Times" panose="02020603050405020304" pitchFamily="18" charset="0"/>
              </a:rPr>
              <a:pPr/>
              <a:t>5</a:t>
            </a:fld>
            <a:endParaRPr lang="en-US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2B86A509-1EF6-4CE8-80D0-CD81DCBE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1" y="2362201"/>
            <a:ext cx="6858000" cy="1905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1" y="965200"/>
            <a:ext cx="6858000" cy="1066800"/>
          </a:xfr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94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2D99D00-C6C1-4C18-8AE6-767C0F0AE5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B7FB8BB-72A4-4BCF-BCA4-17965B24F01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65B4-E302-4D72-B725-09D5C70C7AB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C1C4AF7E-3AD0-41B5-BF13-B014C1C8D2C8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1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0"/>
            <a:ext cx="21336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0"/>
            <a:ext cx="6248401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C989E42-1493-457D-A2CE-0A6BBD226A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58A0B901-11EC-481F-BC80-4F5A47064FC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D5C2A-E796-4C9C-83C9-14E4795B3C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48B0D9AB-7A9F-488C-B40C-E73FBF890E01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96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B13229F-05FB-4D63-BFC3-FFCAE17968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587078B2-4CAC-4A73-927A-33E16C93700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B1E1-7734-403B-90F6-2074C0947B1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3517F55B-CE05-4209-AAC6-C65C3BADE1A2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77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73A3-134D-4EFC-8A14-A77A0875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62C64-CE38-4CD7-B829-42ECF0B36D9E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35A6-0F9F-43F8-A2C3-8ECB9D5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E5D9-616A-4286-84A1-9048EED1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2241-4D99-440F-B540-096C5872C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72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E0CA-A647-4EA2-8D47-DC78AC2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25DE-7C3D-45F4-8995-E6C4F8CE39AE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6071-CA81-4662-B1E2-108BA555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D7F6-E103-40F3-A818-6C257595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F6DC-5DA1-4E81-B497-423A42018E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32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DB6B-3685-43E0-8558-65003FE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27BC2-AFB0-4533-A8EF-F8D1B97FD96A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E51B-475F-49D2-AECD-2375FBEF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ACC0-602B-469E-ACFA-1C967372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43BE6-B383-4A9D-AAF4-474A30D158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16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3792CF-3000-4ECD-B3B0-C21088E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FB88F-D747-4FBB-B3E2-4AEDF5CE39A2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E3909A-5D4E-4D56-A682-8834B51A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8E48BE-AEF4-4253-8AE3-E21CE7B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5AE6-8967-4426-99FF-EDFECCB43E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594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EE88A0-8A04-4968-8902-8EC0A4BF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57340-67BE-4B26-92E1-528883F42F55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99330D-BBD9-491E-B0A9-E40A2DDD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B5AFE5-9D08-4612-87DD-731F572E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70C68-F4DD-40CD-964F-FEB2C1D4CC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556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5757A1-05B2-4ED5-AC4D-986CD8AD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5D15C-4C18-448F-A9EF-F6E9569B6FF1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4828CC-09B1-4F9D-BC28-AE9E0F05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1940F-A588-41F1-B63C-9844587B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BCA5-5D4D-44BE-8195-DE5754C110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354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AF2F0-6E43-4ADA-87F0-91ACAE0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3C07C-0091-4F23-8F89-A2F8C5DF0A58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82424C-61A0-492E-923F-4C37102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F8E171-3C4C-452B-A530-7B5C0121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7153C-3A4E-4A15-AFF2-4561A50D6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57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E5E27D8-56FE-48B8-820F-8534F0FED6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A9CF366-3565-4B1C-BFF7-61F9618AFD3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02DB0-68AD-4686-9F7F-15691984BA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02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439DB9-1BA9-4B62-B9E7-DA37EF48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3D69-86C9-4706-8BCC-8937DDE52C66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B9DB59-8A35-41BD-8F43-0A634CB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CA1425-B61E-4BC3-BB32-BFAB61F1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67AA-8D26-4B2E-BEF2-0CA9449F59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27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4B5B19-D2A2-49BD-AD28-4D2E3614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0354-AAEB-4E9D-A3C4-ED16000D10DF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AA80FC-8829-4BC5-818F-0CFE32A2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B1BF62-91A1-4DA2-B6B1-B8BBFA94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67E57-35A0-45C8-94C3-B3A20C8649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712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0DBD-5BFD-4437-A201-A971BAAB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1130-AF8B-484F-BE9D-E999064FAD93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3FA6-5181-4742-812E-5F8756BD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09D6-0A03-4523-97BF-C247509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4DD2-560E-4B13-A51A-0807B9FC0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928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369C-3213-47EC-B7D7-D7CB5441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68E2-0F9C-48D8-A2E0-4B3C5C8BDA50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2DBC-6B6D-493A-8C76-6578FA4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E23-0ABB-4A2D-B088-5225351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DB16D-862D-4FDE-9F7D-68307C2D5F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0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4" indent="0">
              <a:buNone/>
              <a:defRPr sz="1400"/>
            </a:lvl4pPr>
            <a:lvl5pPr marL="1828539" indent="0">
              <a:buNone/>
              <a:defRPr sz="1400"/>
            </a:lvl5pPr>
            <a:lvl6pPr marL="2285674" indent="0">
              <a:buNone/>
              <a:defRPr sz="1400"/>
            </a:lvl6pPr>
            <a:lvl7pPr marL="2742809" indent="0">
              <a:buNone/>
              <a:defRPr sz="1400"/>
            </a:lvl7pPr>
            <a:lvl8pPr marL="3199944" indent="0">
              <a:buNone/>
              <a:defRPr sz="1400"/>
            </a:lvl8pPr>
            <a:lvl9pPr marL="36570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6023C71-082A-4695-A991-072660F628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AB54736-96B7-41E0-989A-E9641B02F7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EC2AA-1E26-4C10-9B2F-AECD69D9B0D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40C34792-B2A3-407E-A53C-3004A2B90252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55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76F7DA0-781C-437D-B764-B7D523432A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64BB69C-5EDA-4BAA-9FEC-EDA16C2FCDD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0B4C8-1C1A-4DA7-8BFE-6B3B7609E94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449B09D9-A105-4227-9DE8-2A11AFBC7075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6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554D546C-E6E4-47F6-805C-3330D65EE3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ED5ADF22-8687-490B-9CA2-0CC4BC9CBCE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9410-8E25-485D-B51B-0635769C25E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C30CCE3E-2FF1-4281-900A-90EEF609C10E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11928690-D554-401B-BF72-16B80865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44EA03-1DCF-4839-AD29-3D7BB8194D5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6ABF-5211-4E25-A5D4-DF1FE348C9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6F762E4B-DBEF-4DBF-8AB1-92ED0408E68B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5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6927A68D-EF1B-437E-B9EE-51C1B14C61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1FD13B5F-EBA2-4200-BA27-172B2BD4E9F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4FA3-2CC0-436C-AB9B-18ED62B9383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842E86AB-4B67-489A-BDD9-62560AF85AED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66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43AAB5-C1C9-46C2-B1E6-F8254648F2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74EAB02-71AD-48E4-A96C-0516EF86E18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C312-D91E-4A98-9D22-97B010F626E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E94801FB-F2F6-45FB-AB4C-1C998FDB1A9F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6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4CD8F80-7470-4D16-B1BC-25420D0C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47F99ED-4CE4-4B02-A947-D11A9ECF1AE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A30D2-D34F-4D00-AD6C-D9C899F38B6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CBB48C08-07EA-4534-9939-CDAD4721BBEF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8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F926D95-A3D3-4ED4-9662-8E6741DE4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A49777A0-D1A2-4DEB-9926-742533F38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0FB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9DFB4BD0-C100-4C28-9A7A-AE9698106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C980C193-2B9A-4FE1-B7B9-88E4AC57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A869092C-1318-4FD4-8C94-E1FA94431F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5"/>
            <a:ext cx="2895600" cy="233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2A6B6F3B-48C6-4B82-B5F7-09B4D14E65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" y="6621463"/>
            <a:ext cx="1284288" cy="238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103F490-FD66-4300-BDB4-3CFA48C5EAA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 &gt;  </a:t>
            </a:r>
            <a:fld id="{6580614B-2E4B-4D8E-ACA3-3FC7B4619C69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135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26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40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53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25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&gt;"/>
        <a:defRPr sz="2000">
          <a:solidFill>
            <a:schemeClr val="tx1"/>
          </a:solidFill>
          <a:latin typeface="+mn-lt"/>
        </a:defRPr>
      </a:lvl2pPr>
      <a:lvl3pPr marL="968375" indent="-2254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tx1"/>
          </a:solidFill>
          <a:latin typeface="+mn-lt"/>
        </a:defRPr>
      </a:lvl5pPr>
      <a:lvl6pPr marL="251424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6pPr>
      <a:lvl7pPr marL="297137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7pPr>
      <a:lvl8pPr marL="342851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8pPr>
      <a:lvl9pPr marL="388564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54B7AF28-E3BC-45D9-BCA0-95616FACAA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795069F-4645-4AEE-967D-9CF42985CA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832E-85CD-43B5-B08D-41E632C9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E6D5EBA-7F92-4AA3-8FB2-EA558298F567}" type="datetime1">
              <a:rPr lang="en-US" altLang="ko-KR"/>
              <a:pPr>
                <a:defRPr/>
              </a:pPr>
              <a:t>3/7/2022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77C9-F234-4745-8D09-01F0C745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79D8-478C-489B-A169-AF0DDD4A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E18A453-C05D-4C7A-9072-640D9C2570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kim@smu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40A0AE-B011-4692-B821-DDE31F1696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965200"/>
            <a:ext cx="75438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/>
          <a:lstStyle/>
          <a:p>
            <a:r>
              <a:rPr lang="ko-KR" altLang="en-US" sz="4000" dirty="0" err="1">
                <a:ea typeface="굴림" panose="020B0600000101010101" pitchFamily="50" charset="-127"/>
              </a:rPr>
              <a:t>파이썬프로그래밍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B163DE3-3353-4351-8888-C4A34C487F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09800"/>
            <a:ext cx="7772400" cy="2057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Spring 2022</a:t>
            </a:r>
          </a:p>
          <a:p>
            <a:endParaRPr lang="en-US" altLang="ko-KR" sz="1100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Jong </a:t>
            </a:r>
            <a:r>
              <a:rPr lang="en-US" altLang="ko-KR" dirty="0" err="1">
                <a:ea typeface="굴림" panose="020B0600000101010101" pitchFamily="50" charset="-127"/>
              </a:rPr>
              <a:t>Wook</a:t>
            </a:r>
            <a:r>
              <a:rPr lang="en-US" altLang="ko-KR" dirty="0">
                <a:ea typeface="굴림" panose="020B0600000101010101" pitchFamily="50" charset="-127"/>
              </a:rPr>
              <a:t> Kim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15"/>
    </mc:Choice>
    <mc:Fallback xmlns="">
      <p:transition spd="slow" advTm="218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7B10A2D-8C36-4AE9-A5D1-B8546D39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강의 계획 </a:t>
            </a:r>
            <a:r>
              <a:rPr lang="en-US" altLang="ko-KR">
                <a:ea typeface="굴림" panose="020B0600000101010101" pitchFamily="50" charset="-127"/>
              </a:rPr>
              <a:t>– </a:t>
            </a:r>
            <a:r>
              <a:rPr lang="ko-KR" altLang="en-US">
                <a:ea typeface="굴림" panose="020B0600000101010101" pitchFamily="50" charset="-127"/>
              </a:rPr>
              <a:t>성적평가 방법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4ABC568-BCE2-433C-B03E-1F74EAC2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panose="020B0600000101010101" pitchFamily="50" charset="-127"/>
              </a:rPr>
              <a:t>성적평가 방법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상대 평가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dirty="0">
                <a:ea typeface="굴림" panose="020B0600000101010101" pitchFamily="50" charset="-127"/>
              </a:rPr>
              <a:t>중간고사        </a:t>
            </a:r>
            <a:r>
              <a:rPr lang="en-US" altLang="ko-KR" dirty="0">
                <a:ea typeface="굴림" panose="020B0600000101010101" pitchFamily="50" charset="-127"/>
              </a:rPr>
              <a:t>(30%)</a:t>
            </a:r>
          </a:p>
          <a:p>
            <a:pPr lvl="4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dirty="0">
                <a:ea typeface="굴림" panose="020B0600000101010101" pitchFamily="50" charset="-127"/>
              </a:rPr>
              <a:t>기말고사        </a:t>
            </a:r>
            <a:r>
              <a:rPr lang="en-US" altLang="ko-KR" dirty="0">
                <a:ea typeface="굴림" panose="020B0600000101010101" pitchFamily="50" charset="-127"/>
              </a:rPr>
              <a:t>(30%)</a:t>
            </a:r>
          </a:p>
          <a:p>
            <a:pPr lvl="4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dirty="0">
                <a:ea typeface="굴림" panose="020B0600000101010101" pitchFamily="50" charset="-127"/>
              </a:rPr>
              <a:t>과제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프로젝트 </a:t>
            </a:r>
            <a:r>
              <a:rPr lang="en-US" altLang="ko-KR" dirty="0">
                <a:ea typeface="굴림" panose="020B0600000101010101" pitchFamily="50" charset="-127"/>
              </a:rPr>
              <a:t>(30%)</a:t>
            </a:r>
          </a:p>
          <a:p>
            <a:pPr lvl="1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dirty="0">
                <a:ea typeface="굴림" panose="020B0600000101010101" pitchFamily="50" charset="-127"/>
              </a:rPr>
              <a:t>참여도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출석    </a:t>
            </a:r>
            <a:r>
              <a:rPr lang="en-US" altLang="ko-KR" dirty="0">
                <a:ea typeface="굴림" panose="020B0600000101010101" pitchFamily="50" charset="-127"/>
              </a:rPr>
              <a:t>(10%)</a:t>
            </a:r>
          </a:p>
          <a:p>
            <a:pPr marL="742950" lvl="2" indent="0">
              <a:buFontTx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			</a:t>
            </a:r>
          </a:p>
          <a:p>
            <a:pPr lvl="4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4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4"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7AFEDA6B-8693-4F32-83DA-0DD61389F5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D9C8849-9DE0-404B-9101-757C4446A104}" type="slidenum">
              <a:rPr lang="en-US" altLang="ko-KR" sz="800"/>
              <a:pPr/>
              <a:t>10</a:t>
            </a:fld>
            <a:r>
              <a:rPr lang="en-US" altLang="ko-KR" sz="800"/>
              <a:t>  &gt;  </a:t>
            </a:r>
            <a:fld id="{2DCD89C5-4970-4A39-A492-B6391E5123B7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4"/>
    </mc:Choice>
    <mc:Fallback xmlns="">
      <p:transition spd="slow" advTm="336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3EB1B6-6AC5-4D47-9361-67DC81E99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강의 계획 </a:t>
            </a:r>
            <a:r>
              <a:rPr lang="en-US" altLang="ko-KR">
                <a:ea typeface="굴림" panose="020B0600000101010101" pitchFamily="50" charset="-127"/>
              </a:rPr>
              <a:t>– </a:t>
            </a:r>
            <a:r>
              <a:rPr lang="ko-KR" altLang="en-US">
                <a:ea typeface="굴림" panose="020B0600000101010101" pitchFamily="50" charset="-127"/>
              </a:rPr>
              <a:t>성적 등급별 배정 비율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5A6B8BB-6E11-43B6-B8E5-5ED9640E2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등급별 배정 비율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A+, A               :  ≤30%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B+, B               :  ≤40%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C+, C, D+, D, F :  ≥30%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0DF35C04-A40D-4E81-812F-E39EB890C26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13742F-6CB7-47C7-92B9-BD0E7A0A9842}" type="slidenum">
              <a:rPr lang="en-US" altLang="ko-KR" sz="800"/>
              <a:pPr/>
              <a:t>11</a:t>
            </a:fld>
            <a:r>
              <a:rPr lang="en-US" altLang="ko-KR" sz="800"/>
              <a:t>  &gt;  </a:t>
            </a:r>
            <a:fld id="{5B5E89B7-8512-45D9-8C32-848D6A8DA9C3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6"/>
    </mc:Choice>
    <mc:Fallback xmlns="">
      <p:transition spd="slow" advTm="223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5F4C-B225-402A-B11A-9D677713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COVID-19 </a:t>
            </a:r>
            <a:r>
              <a:rPr lang="ko-KR" altLang="en-US" dirty="0"/>
              <a:t>수업 운영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5BC47-9A65-4613-B86E-5847AA8F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융합수업</a:t>
            </a:r>
            <a:r>
              <a:rPr lang="en-US" altLang="ko-KR" dirty="0"/>
              <a:t>(</a:t>
            </a:r>
            <a:r>
              <a:rPr lang="ko-KR" altLang="en-US" dirty="0"/>
              <a:t>대면</a:t>
            </a:r>
            <a:r>
              <a:rPr lang="en-US" altLang="ko-KR" dirty="0"/>
              <a:t> + 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수강인원 </a:t>
            </a:r>
            <a:r>
              <a:rPr lang="en-US" altLang="ko-KR" dirty="0"/>
              <a:t>31</a:t>
            </a:r>
            <a:r>
              <a:rPr lang="ko-KR" altLang="en-US" dirty="0"/>
              <a:t>명 이상 교과목</a:t>
            </a:r>
            <a:endParaRPr lang="en-US" altLang="ko-KR" dirty="0"/>
          </a:p>
          <a:p>
            <a:pPr lvl="1"/>
            <a:r>
              <a:rPr lang="ko-KR" altLang="en-US" dirty="0"/>
              <a:t>융합수업 시 강의실 수용인원의 </a:t>
            </a:r>
            <a:r>
              <a:rPr lang="en-US" altLang="ko-KR" dirty="0"/>
              <a:t>50% </a:t>
            </a:r>
            <a:r>
              <a:rPr lang="ko-KR" altLang="en-US" dirty="0"/>
              <a:t>이내 편성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수요일</a:t>
            </a:r>
            <a:r>
              <a:rPr lang="en-US" altLang="ko-KR" dirty="0"/>
              <a:t>(</a:t>
            </a:r>
            <a:r>
              <a:rPr lang="ko-KR" altLang="en-US" dirty="0"/>
              <a:t>수강신청 정정 기간 이후</a:t>
            </a:r>
            <a:r>
              <a:rPr lang="en-US" altLang="ko-KR" dirty="0"/>
              <a:t>) </a:t>
            </a:r>
            <a:r>
              <a:rPr lang="ko-KR" altLang="en-US" dirty="0"/>
              <a:t>설문 조사 후</a:t>
            </a:r>
            <a:r>
              <a:rPr lang="en-US" altLang="ko-KR" dirty="0"/>
              <a:t>, </a:t>
            </a:r>
            <a:r>
              <a:rPr lang="ko-KR" altLang="en-US" dirty="0"/>
              <a:t>수업 운영 방식 공지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DD4A7-AA77-494F-B1E9-5595B2C875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702DB0-68AD-4686-9F7F-15691984BAF3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 smtClean="0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49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1B12-AA6A-42D5-9CCA-C127CB7F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수강대상 학년</a:t>
            </a:r>
            <a:r>
              <a:rPr lang="en-US" altLang="ko-KR" sz="2800" dirty="0"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ea typeface="굴림" panose="020B0600000101010101" pitchFamily="50" charset="-127"/>
              </a:rPr>
              <a:t>학과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F8C83-4186-4184-A92D-6FD43CB7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ea typeface="굴림" panose="020B0600000101010101" pitchFamily="50" charset="-127"/>
              </a:rPr>
              <a:t>수강대상 학년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ea typeface="굴림" panose="020B0600000101010101" pitchFamily="50" charset="-127"/>
              </a:rPr>
              <a:t>학과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융합공과대학 </a:t>
            </a:r>
            <a:r>
              <a:rPr lang="en-US" altLang="ko-KR" sz="1600" dirty="0">
                <a:ea typeface="굴림" panose="020B0600000101010101" pitchFamily="50" charset="-127"/>
              </a:rPr>
              <a:t>SW</a:t>
            </a:r>
            <a:r>
              <a:rPr lang="ko-KR" altLang="en-US" sz="1600" dirty="0">
                <a:ea typeface="굴림" panose="020B0600000101010101" pitchFamily="50" charset="-127"/>
              </a:rPr>
              <a:t>융합학부 </a:t>
            </a:r>
            <a:r>
              <a:rPr lang="ko-KR" altLang="en-US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컴퓨터과학전공</a:t>
            </a:r>
            <a:r>
              <a:rPr lang="en-US" altLang="ko-KR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: 1</a:t>
            </a:r>
            <a:r>
              <a:rPr lang="ko-KR" altLang="en-US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학년</a:t>
            </a:r>
            <a:endParaRPr lang="en-US" altLang="ko-KR" sz="1600" b="1" dirty="0">
              <a:solidFill>
                <a:srgbClr val="0033CC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인문사회과학대학 </a:t>
            </a:r>
            <a:r>
              <a:rPr lang="ko-KR" altLang="en-US" sz="1600" dirty="0" err="1">
                <a:ea typeface="굴림" panose="020B0600000101010101" pitchFamily="50" charset="-127"/>
              </a:rPr>
              <a:t>빅데이터과학연계전공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빅데이터애널리틱스융합전공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신산업비즈니스융합전공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핀테크인텔리전스융합전공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융합공과대학 인공지능융합전공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EFA35-87B3-404C-8D2C-08852B497C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702DB0-68AD-4686-9F7F-15691984BAF3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 smtClean="0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2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1B12-AA6A-42D5-9CCA-C127CB7F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수강대상 학년</a:t>
            </a:r>
            <a:r>
              <a:rPr lang="en-US" altLang="ko-KR" sz="2800" dirty="0"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ea typeface="굴림" panose="020B0600000101010101" pitchFamily="50" charset="-127"/>
              </a:rPr>
              <a:t>학과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F8C83-4186-4184-A92D-6FD43CB7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ea typeface="굴림" panose="020B0600000101010101" pitchFamily="50" charset="-127"/>
              </a:rPr>
              <a:t>수강대상 학년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ea typeface="굴림" panose="020B0600000101010101" pitchFamily="50" charset="-127"/>
              </a:rPr>
              <a:t>학과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융합공과대학 </a:t>
            </a:r>
            <a:r>
              <a:rPr lang="en-US" altLang="ko-KR" sz="1600" dirty="0">
                <a:ea typeface="굴림" panose="020B0600000101010101" pitchFamily="50" charset="-127"/>
              </a:rPr>
              <a:t>SW</a:t>
            </a:r>
            <a:r>
              <a:rPr lang="ko-KR" altLang="en-US" sz="1600" dirty="0">
                <a:ea typeface="굴림" panose="020B0600000101010101" pitchFamily="50" charset="-127"/>
              </a:rPr>
              <a:t>융합학부 </a:t>
            </a:r>
            <a:r>
              <a:rPr lang="ko-KR" altLang="en-US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컴퓨터과학전공</a:t>
            </a:r>
            <a:r>
              <a:rPr lang="en-US" altLang="ko-KR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: 1</a:t>
            </a:r>
            <a:r>
              <a:rPr lang="ko-KR" altLang="en-US" sz="1600" b="1" dirty="0">
                <a:solidFill>
                  <a:srgbClr val="0033CC"/>
                </a:solidFill>
                <a:ea typeface="굴림" panose="020B0600000101010101" pitchFamily="50" charset="-127"/>
              </a:rPr>
              <a:t>학년</a:t>
            </a:r>
            <a:endParaRPr lang="en-US" altLang="ko-KR" sz="1600" b="1" dirty="0">
              <a:solidFill>
                <a:srgbClr val="0033CC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인문사회과학대학 </a:t>
            </a:r>
            <a:r>
              <a:rPr lang="ko-KR" altLang="en-US" sz="1600" dirty="0" err="1">
                <a:ea typeface="굴림" panose="020B0600000101010101" pitchFamily="50" charset="-127"/>
              </a:rPr>
              <a:t>빅데이터과학연계전공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빅데이터애널리틱스융합전공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신산업비즈니스융합전공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경영경제대학 </a:t>
            </a:r>
            <a:r>
              <a:rPr lang="ko-KR" altLang="en-US" sz="1600" dirty="0" err="1">
                <a:ea typeface="굴림" panose="020B0600000101010101" pitchFamily="50" charset="-127"/>
              </a:rPr>
              <a:t>핀테크인텔리전스융합전공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ICT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관련학과 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2,3,4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학년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컴퓨터과학과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휴먼지능정보학과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융합전자공학과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(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지능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IOT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융합학과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게임학과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전기공학과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융합공과대학 인공지능융합전공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2"/>
            <a:endParaRPr lang="en-US" altLang="ko-KR" sz="1600" b="1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EFA35-87B3-404C-8D2C-08852B497C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702DB0-68AD-4686-9F7F-15691984BAF3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 smtClean="0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16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E0AB0-D540-44E8-8C0A-7E8FA179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활용 빅데이터 분석 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/</a:t>
            </a:r>
            <a:r>
              <a:rPr lang="ko-KR" altLang="en-US" dirty="0"/>
              <a:t>실습과제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2CFCF-D43C-4EA0-BDCC-DAB7983627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702DB0-68AD-4686-9F7F-15691984BAF3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 smtClean="0"/>
              <a:pPr>
                <a:defRPr/>
              </a:pPr>
              <a:t>3/7/2022</a:t>
            </a:fld>
            <a:endParaRPr lang="en-US" altLang="ko-KR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F8A84AA-D30F-43E1-8086-BBB6E0F5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94539"/>
              </p:ext>
            </p:extLst>
          </p:nvPr>
        </p:nvGraphicFramePr>
        <p:xfrm>
          <a:off x="533400" y="1676400"/>
          <a:ext cx="8153400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9821">
                  <a:extLst>
                    <a:ext uri="{9D8B030D-6E8A-4147-A177-3AD203B41FA5}">
                      <a16:colId xmlns:a16="http://schemas.microsoft.com/office/drawing/2014/main" val="1690212816"/>
                    </a:ext>
                  </a:extLst>
                </a:gridCol>
                <a:gridCol w="3087210">
                  <a:extLst>
                    <a:ext uri="{9D8B030D-6E8A-4147-A177-3AD203B41FA5}">
                      <a16:colId xmlns:a16="http://schemas.microsoft.com/office/drawing/2014/main" val="576710875"/>
                    </a:ext>
                  </a:extLst>
                </a:gridCol>
                <a:gridCol w="3166369">
                  <a:extLst>
                    <a:ext uri="{9D8B030D-6E8A-4147-A177-3AD203B41FA5}">
                      <a16:colId xmlns:a16="http://schemas.microsoft.com/office/drawing/2014/main" val="29667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ICT </a:t>
                      </a:r>
                      <a:r>
                        <a:rPr lang="ko-KR" altLang="en-US" dirty="0"/>
                        <a:t>관련학과 </a:t>
                      </a:r>
                      <a:r>
                        <a:rPr lang="en-US" altLang="ko-KR" dirty="0"/>
                        <a:t>2,3,4</a:t>
                      </a:r>
                      <a:r>
                        <a:rPr lang="ko-KR" altLang="en-US" dirty="0"/>
                        <a:t>학년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수강생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그외</a:t>
                      </a:r>
                      <a:r>
                        <a:rPr lang="ko-KR" altLang="en-US" dirty="0"/>
                        <a:t> 수강생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과제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33CC"/>
                          </a:solidFill>
                        </a:rPr>
                        <a:t>빅데이터</a:t>
                      </a:r>
                      <a:r>
                        <a:rPr lang="en-US" altLang="ko-KR" b="1" dirty="0">
                          <a:solidFill>
                            <a:srgbClr val="0033CC"/>
                          </a:solidFill>
                        </a:rPr>
                        <a:t>/AI </a:t>
                      </a:r>
                      <a:r>
                        <a:rPr lang="ko-KR" altLang="en-US" b="1" dirty="0">
                          <a:solidFill>
                            <a:srgbClr val="0033CC"/>
                          </a:solidFill>
                        </a:rPr>
                        <a:t>관련 논문 실험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간단한 빅데이터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과제 성적 분포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4570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7C68F0-311B-41F6-A046-3E9628337AED}"/>
              </a:ext>
            </a:extLst>
          </p:cNvPr>
          <p:cNvCxnSpPr/>
          <p:nvPr/>
        </p:nvCxnSpPr>
        <p:spPr bwMode="auto">
          <a:xfrm>
            <a:off x="2741630" y="5263908"/>
            <a:ext cx="2362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292F8C5-40B2-4AF6-A39F-E6EB57827B4A}"/>
              </a:ext>
            </a:extLst>
          </p:cNvPr>
          <p:cNvSpPr/>
          <p:nvPr/>
        </p:nvSpPr>
        <p:spPr bwMode="auto">
          <a:xfrm>
            <a:off x="2817830" y="4351566"/>
            <a:ext cx="2206661" cy="859956"/>
          </a:xfrm>
          <a:custGeom>
            <a:avLst/>
            <a:gdLst>
              <a:gd name="connsiteX0" fmla="*/ 0 w 2206661"/>
              <a:gd name="connsiteY0" fmla="*/ 0 h 859956"/>
              <a:gd name="connsiteX1" fmla="*/ 252078 w 2206661"/>
              <a:gd name="connsiteY1" fmla="*/ 716692 h 859956"/>
              <a:gd name="connsiteX2" fmla="*/ 1215905 w 2206661"/>
              <a:gd name="connsiteY2" fmla="*/ 830375 h 859956"/>
              <a:gd name="connsiteX3" fmla="*/ 2179732 w 2206661"/>
              <a:gd name="connsiteY3" fmla="*/ 840260 h 8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661" h="859956">
                <a:moveTo>
                  <a:pt x="0" y="0"/>
                </a:moveTo>
                <a:cubicBezTo>
                  <a:pt x="24713" y="289148"/>
                  <a:pt x="49427" y="578296"/>
                  <a:pt x="252078" y="716692"/>
                </a:cubicBezTo>
                <a:cubicBezTo>
                  <a:pt x="454729" y="855088"/>
                  <a:pt x="894629" y="809780"/>
                  <a:pt x="1215905" y="830375"/>
                </a:cubicBezTo>
                <a:cubicBezTo>
                  <a:pt x="1537181" y="850970"/>
                  <a:pt x="2365907" y="879802"/>
                  <a:pt x="2179732" y="840260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BAEA2-C63D-43CF-A601-8ADF54221D2B}"/>
              </a:ext>
            </a:extLst>
          </p:cNvPr>
          <p:cNvSpPr txBox="1"/>
          <p:nvPr/>
        </p:nvSpPr>
        <p:spPr>
          <a:xfrm>
            <a:off x="2665430" y="53162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463CD-81F8-451A-AA68-8070F695CB7B}"/>
              </a:ext>
            </a:extLst>
          </p:cNvPr>
          <p:cNvSpPr txBox="1"/>
          <p:nvPr/>
        </p:nvSpPr>
        <p:spPr>
          <a:xfrm>
            <a:off x="4795061" y="5316295"/>
            <a:ext cx="61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8F8851-B3A7-4BA6-8E63-13DA0910CEBE}"/>
              </a:ext>
            </a:extLst>
          </p:cNvPr>
          <p:cNvCxnSpPr/>
          <p:nvPr/>
        </p:nvCxnSpPr>
        <p:spPr bwMode="auto">
          <a:xfrm>
            <a:off x="5789630" y="5263908"/>
            <a:ext cx="2362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5DA5EF1-2A7C-48FC-87B3-7D2CD56A78AE}"/>
              </a:ext>
            </a:extLst>
          </p:cNvPr>
          <p:cNvSpPr/>
          <p:nvPr/>
        </p:nvSpPr>
        <p:spPr bwMode="auto">
          <a:xfrm rot="10800000" flipV="1">
            <a:off x="5867400" y="4267200"/>
            <a:ext cx="2206660" cy="950109"/>
          </a:xfrm>
          <a:custGeom>
            <a:avLst/>
            <a:gdLst>
              <a:gd name="connsiteX0" fmla="*/ 0 w 2206661"/>
              <a:gd name="connsiteY0" fmla="*/ 0 h 859956"/>
              <a:gd name="connsiteX1" fmla="*/ 252078 w 2206661"/>
              <a:gd name="connsiteY1" fmla="*/ 716692 h 859956"/>
              <a:gd name="connsiteX2" fmla="*/ 1215905 w 2206661"/>
              <a:gd name="connsiteY2" fmla="*/ 830375 h 859956"/>
              <a:gd name="connsiteX3" fmla="*/ 2179732 w 2206661"/>
              <a:gd name="connsiteY3" fmla="*/ 840260 h 8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661" h="859956">
                <a:moveTo>
                  <a:pt x="0" y="0"/>
                </a:moveTo>
                <a:cubicBezTo>
                  <a:pt x="24713" y="289148"/>
                  <a:pt x="49427" y="578296"/>
                  <a:pt x="252078" y="716692"/>
                </a:cubicBezTo>
                <a:cubicBezTo>
                  <a:pt x="454729" y="855088"/>
                  <a:pt x="894629" y="809780"/>
                  <a:pt x="1215905" y="830375"/>
                </a:cubicBezTo>
                <a:cubicBezTo>
                  <a:pt x="1537181" y="850970"/>
                  <a:pt x="2365907" y="879802"/>
                  <a:pt x="2179732" y="840260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94F54-5A13-4B22-9A05-3BB7F7C3297F}"/>
              </a:ext>
            </a:extLst>
          </p:cNvPr>
          <p:cNvSpPr txBox="1"/>
          <p:nvPr/>
        </p:nvSpPr>
        <p:spPr>
          <a:xfrm>
            <a:off x="5713430" y="53162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2C145-A89A-4D2D-B959-83F70D6F38C6}"/>
              </a:ext>
            </a:extLst>
          </p:cNvPr>
          <p:cNvSpPr txBox="1"/>
          <p:nvPr/>
        </p:nvSpPr>
        <p:spPr>
          <a:xfrm>
            <a:off x="7843061" y="5316295"/>
            <a:ext cx="61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4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1B12-AA6A-42D5-9CCA-C127CB7F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수강대상 학년</a:t>
            </a:r>
            <a:r>
              <a:rPr lang="en-US" altLang="ko-KR" sz="2800" dirty="0"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ea typeface="굴림" panose="020B0600000101010101" pitchFamily="50" charset="-127"/>
              </a:rPr>
              <a:t>학과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F8C83-4186-4184-A92D-6FD43CB7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ea typeface="굴림" panose="020B0600000101010101" pitchFamily="50" charset="-127"/>
              </a:rPr>
              <a:t>수강대상 학년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ea typeface="굴림" panose="020B0600000101010101" pitchFamily="50" charset="-127"/>
              </a:rPr>
              <a:t>학과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융합공과대학 </a:t>
            </a:r>
            <a:r>
              <a:rPr lang="en-US" altLang="ko-KR" sz="1600" dirty="0">
                <a:ea typeface="굴림" panose="020B0600000101010101" pitchFamily="50" charset="-127"/>
              </a:rPr>
              <a:t>SW</a:t>
            </a:r>
            <a:r>
              <a:rPr lang="ko-KR" altLang="en-US" sz="1600" dirty="0">
                <a:ea typeface="굴림" panose="020B0600000101010101" pitchFamily="50" charset="-127"/>
              </a:rPr>
              <a:t>융합학부 </a:t>
            </a:r>
            <a:r>
              <a:rPr lang="ko-KR" altLang="en-US" sz="1600" b="1" dirty="0">
                <a:ea typeface="굴림" panose="020B0600000101010101" pitchFamily="50" charset="-127"/>
              </a:rPr>
              <a:t>컴퓨터과학전공</a:t>
            </a:r>
            <a:r>
              <a:rPr lang="en-US" altLang="ko-KR" sz="1600" b="1" dirty="0">
                <a:ea typeface="굴림" panose="020B0600000101010101" pitchFamily="50" charset="-127"/>
              </a:rPr>
              <a:t>: 1</a:t>
            </a:r>
            <a:r>
              <a:rPr lang="ko-KR" altLang="en-US" sz="1600" b="1" dirty="0">
                <a:ea typeface="굴림" panose="020B0600000101010101" pitchFamily="50" charset="-127"/>
              </a:rPr>
              <a:t>학년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b="1" dirty="0">
                <a:solidFill>
                  <a:srgbClr val="7030A0"/>
                </a:solidFill>
                <a:ea typeface="굴림" panose="020B0600000101010101" pitchFamily="50" charset="-127"/>
              </a:rPr>
              <a:t>인문사회과학대학 </a:t>
            </a:r>
            <a:r>
              <a:rPr lang="ko-KR" altLang="en-US" sz="1600" b="1" dirty="0" err="1">
                <a:solidFill>
                  <a:srgbClr val="7030A0"/>
                </a:solidFill>
                <a:ea typeface="굴림" panose="020B0600000101010101" pitchFamily="50" charset="-127"/>
              </a:rPr>
              <a:t>빅데이터과학연계전공</a:t>
            </a:r>
            <a:endParaRPr lang="en-US" altLang="ko-KR" sz="1600" b="1" dirty="0">
              <a:solidFill>
                <a:srgbClr val="7030A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1600" b="1" dirty="0">
                <a:solidFill>
                  <a:srgbClr val="7030A0"/>
                </a:solidFill>
                <a:ea typeface="굴림" panose="020B0600000101010101" pitchFamily="50" charset="-127"/>
              </a:rPr>
              <a:t>경영경제대학 </a:t>
            </a:r>
            <a:r>
              <a:rPr lang="ko-KR" altLang="en-US" sz="1600" b="1" dirty="0" err="1">
                <a:solidFill>
                  <a:srgbClr val="7030A0"/>
                </a:solidFill>
                <a:ea typeface="굴림" panose="020B0600000101010101" pitchFamily="50" charset="-127"/>
              </a:rPr>
              <a:t>빅데이터애널리틱스융합전공</a:t>
            </a:r>
            <a:endParaRPr lang="en-US" altLang="ko-KR" sz="1600" b="1" dirty="0">
              <a:solidFill>
                <a:srgbClr val="7030A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1600" b="1" dirty="0">
                <a:solidFill>
                  <a:srgbClr val="7030A0"/>
                </a:solidFill>
                <a:ea typeface="굴림" panose="020B0600000101010101" pitchFamily="50" charset="-127"/>
              </a:rPr>
              <a:t>경영경제대학 </a:t>
            </a:r>
            <a:r>
              <a:rPr lang="ko-KR" altLang="en-US" sz="1600" b="1" dirty="0" err="1">
                <a:solidFill>
                  <a:srgbClr val="7030A0"/>
                </a:solidFill>
                <a:ea typeface="굴림" panose="020B0600000101010101" pitchFamily="50" charset="-127"/>
              </a:rPr>
              <a:t>신산업비즈니스융합전공</a:t>
            </a:r>
            <a:endParaRPr lang="en-US" altLang="ko-KR" sz="1600" b="1" dirty="0">
              <a:solidFill>
                <a:srgbClr val="7030A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1600" b="1" dirty="0">
                <a:solidFill>
                  <a:srgbClr val="7030A0"/>
                </a:solidFill>
                <a:ea typeface="굴림" panose="020B0600000101010101" pitchFamily="50" charset="-127"/>
              </a:rPr>
              <a:t>경영경제대학 </a:t>
            </a:r>
            <a:r>
              <a:rPr lang="ko-KR" altLang="en-US" sz="1600" b="1" dirty="0" err="1">
                <a:solidFill>
                  <a:srgbClr val="7030A0"/>
                </a:solidFill>
                <a:ea typeface="굴림" panose="020B0600000101010101" pitchFamily="50" charset="-127"/>
              </a:rPr>
              <a:t>핀테크인텔리전스융합전공</a:t>
            </a:r>
            <a:endParaRPr lang="en-US" altLang="ko-KR" sz="1600" b="1" dirty="0">
              <a:solidFill>
                <a:srgbClr val="7030A0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50" charset="-127"/>
              </a:rPr>
              <a:t>ICT </a:t>
            </a:r>
            <a:r>
              <a:rPr lang="ko-KR" altLang="en-US" sz="1600" dirty="0">
                <a:ea typeface="굴림" panose="020B0600000101010101" pitchFamily="50" charset="-127"/>
              </a:rPr>
              <a:t>관련학과 </a:t>
            </a:r>
            <a:r>
              <a:rPr lang="en-US" altLang="ko-KR" sz="1600" dirty="0">
                <a:ea typeface="굴림" panose="020B0600000101010101" pitchFamily="50" charset="-127"/>
              </a:rPr>
              <a:t>2,3,4</a:t>
            </a:r>
            <a:r>
              <a:rPr lang="ko-KR" altLang="en-US" sz="1600" dirty="0">
                <a:ea typeface="굴림" panose="020B0600000101010101" pitchFamily="50" charset="-127"/>
              </a:rPr>
              <a:t>학년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컴퓨터과학과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휴먼지능정보학과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융합전자공학과</a:t>
            </a:r>
            <a:r>
              <a:rPr lang="en-US" altLang="ko-KR" sz="1600" dirty="0">
                <a:ea typeface="굴림" panose="020B0600000101010101" pitchFamily="50" charset="-127"/>
              </a:rPr>
              <a:t> (</a:t>
            </a:r>
            <a:r>
              <a:rPr lang="ko-KR" altLang="en-US" sz="1600" dirty="0">
                <a:ea typeface="굴림" panose="020B0600000101010101" pitchFamily="50" charset="-127"/>
              </a:rPr>
              <a:t>지능</a:t>
            </a:r>
            <a:r>
              <a:rPr lang="en-US" altLang="ko-KR" sz="1600" dirty="0">
                <a:ea typeface="굴림" panose="020B0600000101010101" pitchFamily="50" charset="-127"/>
              </a:rPr>
              <a:t>IOT</a:t>
            </a:r>
            <a:r>
              <a:rPr lang="ko-KR" altLang="en-US" sz="1600" dirty="0">
                <a:ea typeface="굴림" panose="020B0600000101010101" pitchFamily="50" charset="-127"/>
              </a:rPr>
              <a:t>융합학과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게임학과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전기공학과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융합공과대학 인공지능융합전공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/>
            <a:endParaRPr lang="en-US" altLang="ko-KR" sz="1600" b="1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EFA35-87B3-404C-8D2C-08852B497C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702DB0-68AD-4686-9F7F-15691984BAF3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 &gt;  </a:t>
            </a:r>
            <a:fld id="{A41FC3DD-B3CE-49D9-A9B5-EFDEDC7989AE}" type="datetime1">
              <a:rPr lang="en-US" altLang="ko-KR" smtClean="0"/>
              <a:pPr>
                <a:defRPr/>
              </a:pPr>
              <a:t>3/7/2022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02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8AE81A25-B687-459F-87CD-472E88F2D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895600"/>
            <a:ext cx="4495800" cy="1143000"/>
          </a:xfrm>
        </p:spPr>
        <p:txBody>
          <a:bodyPr/>
          <a:lstStyle/>
          <a:p>
            <a:r>
              <a:rPr lang="en-US" altLang="ko-KR" sz="4800">
                <a:ea typeface="굴림" panose="020B0600000101010101" pitchFamily="50" charset="-127"/>
              </a:rPr>
              <a:t>Question ???</a:t>
            </a:r>
            <a:endParaRPr lang="ko-KR" altLang="en-US" sz="4800">
              <a:ea typeface="굴림" panose="020B0600000101010101" pitchFamily="50" charset="-127"/>
            </a:endParaRPr>
          </a:p>
        </p:txBody>
      </p:sp>
      <p:sp>
        <p:nvSpPr>
          <p:cNvPr id="17411" name="날짜 개체 틀 3">
            <a:extLst>
              <a:ext uri="{FF2B5EF4-FFF2-40B4-BE49-F238E27FC236}">
                <a16:creationId xmlns:a16="http://schemas.microsoft.com/office/drawing/2014/main" id="{C2B0BBD8-1DBA-4D3C-914F-1CDFCD8BC0C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4584CEC-CFEB-479A-B416-423F4ADF0B55}" type="slidenum">
              <a:rPr lang="en-US" altLang="ko-KR" sz="800"/>
              <a:pPr/>
              <a:t>17</a:t>
            </a:fld>
            <a:r>
              <a:rPr lang="en-US" altLang="ko-KR" sz="800"/>
              <a:t>  &gt;  </a:t>
            </a:r>
            <a:fld id="{6B38A0E6-6411-481B-AE6E-6456C337706D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2"/>
    </mc:Choice>
    <mc:Fallback xmlns="">
      <p:transition spd="slow" advTm="29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101178A-32F3-4B41-8B57-FE75076F5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강의 계획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6F766F-0066-4ADB-8AAA-FDDBA98CF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66066"/>
            <a:ext cx="8534400" cy="5257800"/>
          </a:xfrm>
        </p:spPr>
        <p:txBody>
          <a:bodyPr/>
          <a:lstStyle/>
          <a:p>
            <a:r>
              <a:rPr lang="ko-KR" altLang="en-US" sz="1800" dirty="0">
                <a:ea typeface="굴림" panose="020B0600000101010101" pitchFamily="50" charset="-127"/>
              </a:rPr>
              <a:t>강의 시간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50" charset="-127"/>
              </a:rPr>
              <a:t>3</a:t>
            </a:r>
            <a:r>
              <a:rPr lang="ko-KR" altLang="en-US" sz="1600" dirty="0">
                <a:ea typeface="굴림" panose="020B0600000101010101" pitchFamily="50" charset="-127"/>
              </a:rPr>
              <a:t>분반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ea typeface="굴림" panose="020B0600000101010101" pitchFamily="50" charset="-127"/>
              </a:rPr>
              <a:t>월</a:t>
            </a:r>
            <a:r>
              <a:rPr lang="en-US" altLang="ko-KR" sz="1600" dirty="0">
                <a:ea typeface="굴림" panose="020B0600000101010101" pitchFamily="50" charset="-127"/>
              </a:rPr>
              <a:t>4,5,6(G211)</a:t>
            </a:r>
          </a:p>
          <a:p>
            <a:pPr lvl="1"/>
            <a:r>
              <a:rPr lang="en-US" altLang="ko-KR" sz="1600" dirty="0"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ea typeface="굴림" panose="020B0600000101010101" pitchFamily="50" charset="-127"/>
              </a:rPr>
              <a:t>분반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ea typeface="굴림" panose="020B0600000101010101" pitchFamily="50" charset="-127"/>
              </a:rPr>
              <a:t>월</a:t>
            </a:r>
            <a:r>
              <a:rPr lang="en-US" altLang="ko-KR" sz="1600" dirty="0">
                <a:ea typeface="굴림" panose="020B0600000101010101" pitchFamily="50" charset="-127"/>
              </a:rPr>
              <a:t>7,8,9(G211)</a:t>
            </a:r>
          </a:p>
          <a:p>
            <a:pPr lvl="1"/>
            <a:r>
              <a:rPr lang="en-US" altLang="ko-KR" sz="1600" dirty="0">
                <a:ea typeface="굴림" panose="020B0600000101010101" pitchFamily="50" charset="-127"/>
              </a:rPr>
              <a:t>5</a:t>
            </a:r>
            <a:r>
              <a:rPr lang="ko-KR" altLang="en-US" sz="1600" dirty="0">
                <a:ea typeface="굴림" panose="020B0600000101010101" pitchFamily="50" charset="-127"/>
              </a:rPr>
              <a:t>분반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ea typeface="굴림" panose="020B0600000101010101" pitchFamily="50" charset="-127"/>
              </a:rPr>
              <a:t>화</a:t>
            </a:r>
            <a:r>
              <a:rPr lang="en-US" altLang="ko-KR" sz="1600" dirty="0">
                <a:ea typeface="굴림" panose="020B0600000101010101" pitchFamily="50" charset="-127"/>
              </a:rPr>
              <a:t>7,8,9(G211)</a:t>
            </a:r>
          </a:p>
          <a:p>
            <a:pPr lvl="3"/>
            <a:endParaRPr lang="en-US" altLang="ko-KR" sz="9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ea typeface="굴림" panose="020B0600000101010101" pitchFamily="50" charset="-127"/>
              </a:rPr>
              <a:t>수강대상 학년</a:t>
            </a:r>
            <a:r>
              <a:rPr lang="en-US" altLang="ko-KR" sz="1800" dirty="0"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ea typeface="굴림" panose="020B0600000101010101" pitchFamily="50" charset="-127"/>
              </a:rPr>
              <a:t>학과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융합공과대학 </a:t>
            </a:r>
            <a:r>
              <a:rPr lang="en-US" altLang="ko-KR" sz="1400" dirty="0">
                <a:ea typeface="굴림" panose="020B0600000101010101" pitchFamily="50" charset="-127"/>
              </a:rPr>
              <a:t>SW</a:t>
            </a:r>
            <a:r>
              <a:rPr lang="ko-KR" altLang="en-US" sz="1400" dirty="0">
                <a:ea typeface="굴림" panose="020B0600000101010101" pitchFamily="50" charset="-127"/>
              </a:rPr>
              <a:t>융합학부 컴퓨터과학전공</a:t>
            </a:r>
            <a:r>
              <a:rPr lang="en-US" altLang="ko-KR" sz="1400" dirty="0">
                <a:ea typeface="굴림" panose="020B0600000101010101" pitchFamily="50" charset="-127"/>
              </a:rPr>
              <a:t>: 1</a:t>
            </a:r>
            <a:r>
              <a:rPr lang="ko-KR" altLang="en-US" sz="1400" dirty="0">
                <a:ea typeface="굴림" panose="020B0600000101010101" pitchFamily="50" charset="-127"/>
              </a:rPr>
              <a:t>학년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인문사회과학대학 </a:t>
            </a:r>
            <a:r>
              <a:rPr lang="ko-KR" altLang="en-US" sz="1400" dirty="0" err="1">
                <a:ea typeface="굴림" panose="020B0600000101010101" pitchFamily="50" charset="-127"/>
              </a:rPr>
              <a:t>빅데이터과학연계전공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경영경제대학 </a:t>
            </a:r>
            <a:r>
              <a:rPr lang="ko-KR" altLang="en-US" sz="1400" dirty="0" err="1">
                <a:ea typeface="굴림" panose="020B0600000101010101" pitchFamily="50" charset="-127"/>
              </a:rPr>
              <a:t>빅데이터애널리틱스융합전공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경영경제대학 </a:t>
            </a:r>
            <a:r>
              <a:rPr lang="ko-KR" altLang="en-US" sz="1400" dirty="0" err="1">
                <a:ea typeface="굴림" panose="020B0600000101010101" pitchFamily="50" charset="-127"/>
              </a:rPr>
              <a:t>신산업비즈니스융합전공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경영경제대학 </a:t>
            </a:r>
            <a:r>
              <a:rPr lang="ko-KR" altLang="en-US" sz="1400" dirty="0" err="1">
                <a:ea typeface="굴림" panose="020B0600000101010101" pitchFamily="50" charset="-127"/>
              </a:rPr>
              <a:t>핀테크인텔리전스융합전공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400" dirty="0">
                <a:ea typeface="굴림" panose="020B0600000101010101" pitchFamily="50" charset="-127"/>
              </a:rPr>
              <a:t>융합공과대학 인공지능융합전공</a:t>
            </a:r>
            <a:endParaRPr lang="en-US" altLang="ko-KR" sz="1100" dirty="0">
              <a:ea typeface="굴림" panose="020B0600000101010101" pitchFamily="50" charset="-127"/>
            </a:endParaRPr>
          </a:p>
          <a:p>
            <a:pPr lvl="1"/>
            <a:endParaRPr lang="en-US" altLang="ko-KR" sz="1200" dirty="0">
              <a:ea typeface="굴림" panose="020B0600000101010101" pitchFamily="50" charset="-127"/>
            </a:endParaRPr>
          </a:p>
          <a:p>
            <a:r>
              <a:rPr lang="ko-KR" altLang="en-US" sz="1800" dirty="0">
                <a:ea typeface="굴림" panose="020B0600000101010101" pitchFamily="50" charset="-127"/>
              </a:rPr>
              <a:t>담당 교수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이름       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ea typeface="굴림" panose="020B0600000101010101" pitchFamily="50" charset="-127"/>
              </a:rPr>
              <a:t>김종욱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사무실    </a:t>
            </a:r>
            <a:r>
              <a:rPr lang="en-US" altLang="ko-KR" sz="1600" dirty="0">
                <a:ea typeface="굴림" panose="020B0600000101010101" pitchFamily="50" charset="-127"/>
              </a:rPr>
              <a:t>: G504</a:t>
            </a:r>
          </a:p>
          <a:p>
            <a:pPr lvl="1"/>
            <a:r>
              <a:rPr lang="ko-KR" altLang="en-US" sz="1600" dirty="0">
                <a:ea typeface="굴림" panose="020B0600000101010101" pitchFamily="50" charset="-127"/>
              </a:rPr>
              <a:t>이메일    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ea typeface="굴림" panose="020B0600000101010101" pitchFamily="50" charset="-127"/>
                <a:hlinkClick r:id="rId3"/>
              </a:rPr>
              <a:t>jkim@smu.ac.kr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F88F8CC1-DCF2-4AC3-83D4-88A3A290F6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6F97560-BED0-43B2-B6BE-B32AEBB77F5E}" type="slidenum">
              <a:rPr lang="en-US" altLang="ko-KR" sz="800"/>
              <a:pPr/>
              <a:t>2</a:t>
            </a:fld>
            <a:r>
              <a:rPr lang="en-US" altLang="ko-KR" sz="800"/>
              <a:t>  &gt;  </a:t>
            </a:r>
            <a:fld id="{60432049-5071-4628-9D19-5DDB981CD44E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68"/>
    </mc:Choice>
    <mc:Fallback xmlns="">
      <p:transition spd="slow" advTm="632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CBDD8D2-703C-4AE4-8196-39BDDADEE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교과목 개요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목표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DC51E431-54D4-42C5-AEA6-3225AF0A8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86800" cy="4800600"/>
          </a:xfrm>
        </p:spPr>
        <p:txBody>
          <a:bodyPr/>
          <a:lstStyle/>
          <a:p>
            <a:r>
              <a:rPr lang="ko-KR" altLang="en-US" sz="2400" dirty="0">
                <a:ea typeface="굴림" panose="020B0600000101010101" pitchFamily="50" charset="-127"/>
              </a:rPr>
              <a:t>교과목 개요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b="1" dirty="0">
                <a:solidFill>
                  <a:srgbClr val="0033CC"/>
                </a:solidFill>
                <a:ea typeface="굴림" panose="020B0600000101010101" pitchFamily="50" charset="-127"/>
              </a:rPr>
              <a:t>프로그래밍을 입문하는 수강생</a:t>
            </a:r>
            <a:r>
              <a:rPr lang="ko-KR" altLang="en-US" sz="2000" dirty="0">
                <a:ea typeface="굴림" panose="020B0600000101010101" pitchFamily="50" charset="-127"/>
              </a:rPr>
              <a:t>들을 대상으로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ea typeface="굴림" panose="020B0600000101010101" pitchFamily="50" charset="-127"/>
              </a:rPr>
              <a:t>프로그래밍의 개념과 </a:t>
            </a:r>
            <a:r>
              <a:rPr lang="ko-KR" altLang="en-US" sz="2000" dirty="0" err="1">
                <a:ea typeface="굴림" panose="020B0600000101010101" pitchFamily="50" charset="-127"/>
              </a:rPr>
              <a:t>컴퓨테이셔널</a:t>
            </a:r>
            <a:r>
              <a:rPr lang="ko-KR" altLang="en-US" sz="2000" dirty="0">
                <a:ea typeface="굴림" panose="020B0600000101010101" pitchFamily="50" charset="-127"/>
              </a:rPr>
              <a:t> 사고법을 이해하며 </a:t>
            </a:r>
            <a:r>
              <a:rPr lang="ko-KR" altLang="en-US" sz="2000" b="1" dirty="0">
                <a:solidFill>
                  <a:srgbClr val="0033CC"/>
                </a:solidFill>
                <a:ea typeface="굴림" panose="020B0600000101010101" pitchFamily="50" charset="-127"/>
              </a:rPr>
              <a:t>파이썬 언어</a:t>
            </a:r>
            <a:r>
              <a:rPr lang="ko-KR" altLang="en-US" sz="2000" dirty="0">
                <a:ea typeface="굴림" panose="020B0600000101010101" pitchFamily="50" charset="-127"/>
              </a:rPr>
              <a:t>를 도구로 사용하여 문제를 해결할 수 있는 소양을 익힌다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endParaRPr lang="ko-KR" altLang="en-US" sz="2400" dirty="0">
              <a:ea typeface="굴림" panose="020B0600000101010101" pitchFamily="50" charset="-127"/>
            </a:endParaRPr>
          </a:p>
          <a:p>
            <a:r>
              <a:rPr lang="ko-KR" altLang="en-US" sz="2400" dirty="0">
                <a:ea typeface="굴림" panose="020B0600000101010101" pitchFamily="50" charset="-127"/>
              </a:rPr>
              <a:t>교과목 목표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1. </a:t>
            </a:r>
            <a:r>
              <a:rPr lang="ko-KR" altLang="en-US" sz="2000" dirty="0">
                <a:ea typeface="굴림" panose="020B0600000101010101" pitchFamily="50" charset="-127"/>
              </a:rPr>
              <a:t>소프트웨어와 프로그래밍의 개념을 이해한다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2. </a:t>
            </a:r>
            <a:r>
              <a:rPr lang="ko-KR" altLang="en-US" sz="2000" dirty="0" err="1">
                <a:ea typeface="굴림" panose="020B0600000101010101" pitchFamily="50" charset="-127"/>
              </a:rPr>
              <a:t>컴퓨테이셔널</a:t>
            </a:r>
            <a:r>
              <a:rPr lang="ko-KR" altLang="en-US" sz="2000" dirty="0">
                <a:ea typeface="굴림" panose="020B0600000101010101" pitchFamily="50" charset="-127"/>
              </a:rPr>
              <a:t> 사고력</a:t>
            </a:r>
            <a:r>
              <a:rPr lang="en-US" altLang="ko-KR" sz="2000" dirty="0">
                <a:ea typeface="굴림" panose="020B0600000101010101" pitchFamily="50" charset="-127"/>
              </a:rPr>
              <a:t>(computational thinking)</a:t>
            </a:r>
            <a:r>
              <a:rPr lang="ko-KR" altLang="en-US" sz="2000" dirty="0">
                <a:ea typeface="굴림" panose="020B0600000101010101" pitchFamily="50" charset="-127"/>
              </a:rPr>
              <a:t>을 배양한다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3. </a:t>
            </a:r>
            <a:r>
              <a:rPr lang="ko-KR" altLang="en-US" sz="2000" dirty="0">
                <a:ea typeface="굴림" panose="020B0600000101010101" pitchFamily="50" charset="-127"/>
              </a:rPr>
              <a:t>주어진 문제를 해결하는 방법과 절차를 고안하는 경험을 배운다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4. </a:t>
            </a:r>
            <a:r>
              <a:rPr lang="ko-KR" altLang="en-US" sz="2000" dirty="0">
                <a:ea typeface="굴림" panose="020B0600000101010101" pitchFamily="50" charset="-127"/>
              </a:rPr>
              <a:t>고안한 문제해결법을 </a:t>
            </a:r>
            <a:r>
              <a:rPr lang="ko-KR" altLang="en-US" sz="2000" dirty="0" err="1">
                <a:ea typeface="굴림" panose="020B0600000101010101" pitchFamily="50" charset="-127"/>
              </a:rPr>
              <a:t>파이썬을</a:t>
            </a:r>
            <a:r>
              <a:rPr lang="ko-KR" altLang="en-US" sz="2000" dirty="0">
                <a:ea typeface="굴림" panose="020B0600000101010101" pitchFamily="50" charset="-127"/>
              </a:rPr>
              <a:t> 통하여 프로그램으로 구현하는 기술을 학습한다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0244" name="날짜 개체 틀 3">
            <a:extLst>
              <a:ext uri="{FF2B5EF4-FFF2-40B4-BE49-F238E27FC236}">
                <a16:creationId xmlns:a16="http://schemas.microsoft.com/office/drawing/2014/main" id="{8AAA9C6F-81D6-4E18-AD04-46CFC140BBC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C1289EF-B9B9-4DED-B1CE-9BF738B71E20}" type="slidenum">
              <a:rPr lang="en-US" altLang="ko-KR" sz="800"/>
              <a:pPr/>
              <a:t>3</a:t>
            </a:fld>
            <a:r>
              <a:rPr lang="en-US" altLang="ko-KR" sz="800"/>
              <a:t>  &gt;  </a:t>
            </a:r>
            <a:fld id="{F1494BC3-AA22-4932-A541-DE9687EF78E7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3"/>
    </mc:Choice>
    <mc:Fallback xmlns="">
      <p:transition spd="slow" advTm="370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>
            <a:extLst>
              <a:ext uri="{FF2B5EF4-FFF2-40B4-BE49-F238E27FC236}">
                <a16:creationId xmlns:a16="http://schemas.microsoft.com/office/drawing/2014/main" id="{DE6CC171-C00D-4C45-B4BB-389450CFCA6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787DE360-6E38-4B26-AC6F-7462F2C69BB9}" type="slidenum">
              <a:rPr lang="en-US" altLang="ko-KR" smtClean="0"/>
              <a:pPr/>
              <a:t>4</a:t>
            </a:fld>
            <a:r>
              <a:rPr lang="en-US" altLang="ko-KR"/>
              <a:t>  &gt;  </a:t>
            </a:r>
            <a:fld id="{2F16FC14-444F-4F91-A330-D5D28AA4A89F}" type="datetime1">
              <a:rPr lang="en-US" altLang="ko-KR" smtClean="0"/>
              <a:pPr/>
              <a:t>3/7/2022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0854FC5-3DF4-46E9-B392-EDD77116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-549275"/>
            <a:ext cx="9547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2292" name="_x312046800" descr="EMB000068e812f1">
            <a:extLst>
              <a:ext uri="{FF2B5EF4-FFF2-40B4-BE49-F238E27FC236}">
                <a16:creationId xmlns:a16="http://schemas.microsoft.com/office/drawing/2014/main" id="{16076AC1-9A19-466F-9894-7A2001BF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262"/>
            <a:ext cx="5382029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화살표: 오른쪽 6">
            <a:extLst>
              <a:ext uri="{FF2B5EF4-FFF2-40B4-BE49-F238E27FC236}">
                <a16:creationId xmlns:a16="http://schemas.microsoft.com/office/drawing/2014/main" id="{226F828E-E4F6-4E14-8DF2-A9A8D08A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38200"/>
            <a:ext cx="1071564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2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 advTm="12424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4CCE183B-050F-4BB4-9733-F525D23F3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강의 계획 </a:t>
            </a:r>
            <a:r>
              <a:rPr lang="en-US" altLang="ko-KR" dirty="0">
                <a:ea typeface="굴림" panose="020B0600000101010101" pitchFamily="50" charset="-127"/>
              </a:rPr>
              <a:t>– </a:t>
            </a:r>
            <a:r>
              <a:rPr lang="ko-KR" altLang="en-US" dirty="0">
                <a:ea typeface="굴림" panose="020B0600000101010101" pitchFamily="50" charset="-127"/>
              </a:rPr>
              <a:t>교재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B6305AB6-991E-49C4-B4D9-4F2894FF9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2648" y="1371600"/>
            <a:ext cx="5924550" cy="480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교재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강의 노트</a:t>
            </a:r>
            <a:r>
              <a:rPr lang="en-US" altLang="ko-KR" dirty="0">
                <a:ea typeface="굴림" panose="020B0600000101010101" pitchFamily="50" charset="-127"/>
              </a:rPr>
              <a:t>: PPT </a:t>
            </a:r>
            <a:r>
              <a:rPr lang="ko-KR" altLang="en-US" dirty="0">
                <a:ea typeface="굴림" panose="020B0600000101010101" pitchFamily="50" charset="-127"/>
              </a:rPr>
              <a:t>파일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eCampus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파이썬으로</a:t>
            </a:r>
            <a:r>
              <a:rPr lang="ko-KR" altLang="en-US" dirty="0">
                <a:ea typeface="굴림" panose="020B0600000101010101" pitchFamily="50" charset="-127"/>
              </a:rPr>
              <a:t> 배우는 컴퓨팅 사고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2292" name="날짜 개체 틀 3">
            <a:extLst>
              <a:ext uri="{FF2B5EF4-FFF2-40B4-BE49-F238E27FC236}">
                <a16:creationId xmlns:a16="http://schemas.microsoft.com/office/drawing/2014/main" id="{240EED09-185D-46E2-9F8D-219758D2232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5CB74A6-C3DC-4FF5-8B53-95BAD281C055}" type="slidenum">
              <a:rPr lang="en-US" altLang="ko-KR" sz="800"/>
              <a:pPr/>
              <a:t>5</a:t>
            </a:fld>
            <a:r>
              <a:rPr lang="en-US" altLang="ko-KR" sz="800"/>
              <a:t>  &gt;  </a:t>
            </a:r>
            <a:fld id="{8C71CB00-895F-41EF-9BDC-B2D0A00F0E10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  <p:pic>
        <p:nvPicPr>
          <p:cNvPr id="1026" name="Picture 2" descr="view_img">
            <a:extLst>
              <a:ext uri="{FF2B5EF4-FFF2-40B4-BE49-F238E27FC236}">
                <a16:creationId xmlns:a16="http://schemas.microsoft.com/office/drawing/2014/main" id="{A9EDDFC3-1C72-4555-9368-E6A6D5D7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2743200" cy="37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48"/>
    </mc:Choice>
    <mc:Fallback xmlns="">
      <p:transition spd="slow" advTm="214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>
            <a:extLst>
              <a:ext uri="{FF2B5EF4-FFF2-40B4-BE49-F238E27FC236}">
                <a16:creationId xmlns:a16="http://schemas.microsoft.com/office/drawing/2014/main" id="{0A3C213D-80CF-4ADC-B5A0-A338981DAC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165B949-1037-4D7F-88AD-9D10C3314D98}" type="slidenum">
              <a:rPr lang="en-US" altLang="ko-KR" sz="800"/>
              <a:pPr/>
              <a:t>6</a:t>
            </a:fld>
            <a:r>
              <a:rPr lang="en-US" altLang="ko-KR" sz="800"/>
              <a:t>  &gt;  </a:t>
            </a:r>
            <a:fld id="{08C5E2D0-03F7-4962-A3BB-69CA6076D8DC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3A3272-94C9-493C-8EAF-0AA3F930C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22633"/>
              </p:ext>
            </p:extLst>
          </p:nvPr>
        </p:nvGraphicFramePr>
        <p:xfrm>
          <a:off x="533400" y="457200"/>
          <a:ext cx="7620000" cy="5943600"/>
        </p:xfrm>
        <a:graphic>
          <a:graphicData uri="http://schemas.openxmlformats.org/drawingml/2006/table">
            <a:tbl>
              <a:tblPr/>
              <a:tblGrid>
                <a:gridCol w="967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과목소개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 처음 사용해보기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연산자와 변수 활용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출력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print,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타입에 대한 이해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입력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input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포맷에 맞추어 출력하기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조건문 활용하기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반복문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응용문제 해결하기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중간고사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활용하기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리스트와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활용 및 예외처리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기말고사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53"/>
    </mc:Choice>
    <mc:Fallback xmlns="">
      <p:transition spd="slow" advTm="1329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>
            <a:extLst>
              <a:ext uri="{FF2B5EF4-FFF2-40B4-BE49-F238E27FC236}">
                <a16:creationId xmlns:a16="http://schemas.microsoft.com/office/drawing/2014/main" id="{0A3C213D-80CF-4ADC-B5A0-A338981DAC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165B949-1037-4D7F-88AD-9D10C3314D98}" type="slidenum">
              <a:rPr lang="en-US" altLang="ko-KR" sz="800"/>
              <a:pPr/>
              <a:t>7</a:t>
            </a:fld>
            <a:r>
              <a:rPr lang="en-US" altLang="ko-KR" sz="800"/>
              <a:t>  &gt;  </a:t>
            </a:r>
            <a:fld id="{08C5E2D0-03F7-4962-A3BB-69CA6076D8DC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3A3272-94C9-493C-8EAF-0AA3F930C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5654"/>
              </p:ext>
            </p:extLst>
          </p:nvPr>
        </p:nvGraphicFramePr>
        <p:xfrm>
          <a:off x="133978" y="381000"/>
          <a:ext cx="7620000" cy="5943600"/>
        </p:xfrm>
        <a:graphic>
          <a:graphicData uri="http://schemas.openxmlformats.org/drawingml/2006/table">
            <a:tbl>
              <a:tblPr/>
              <a:tblGrid>
                <a:gridCol w="967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과목소개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 처음 사용해보기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연산자와 변수 활용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출력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print,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타입에 대한 이해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입력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input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포맷에 맞추어 출력하기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조건문 활용하기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반복문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응용문제 해결하기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중간고사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활용하기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리스트와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활용 및 예외처리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기말고사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4C86080-CE3D-4360-AF3C-B0891E3916F7}"/>
              </a:ext>
            </a:extLst>
          </p:cNvPr>
          <p:cNvSpPr/>
          <p:nvPr/>
        </p:nvSpPr>
        <p:spPr bwMode="auto">
          <a:xfrm>
            <a:off x="7620000" y="826839"/>
            <a:ext cx="457200" cy="359276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4BFE-245F-4B6D-8FB8-D73A160875E4}"/>
              </a:ext>
            </a:extLst>
          </p:cNvPr>
          <p:cNvSpPr txBox="1"/>
          <p:nvPr/>
        </p:nvSpPr>
        <p:spPr>
          <a:xfrm>
            <a:off x="8010356" y="2438398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파이썬 기초 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639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53"/>
    </mc:Choice>
    <mc:Fallback xmlns="">
      <p:transition spd="slow" advTm="1329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>
            <a:extLst>
              <a:ext uri="{FF2B5EF4-FFF2-40B4-BE49-F238E27FC236}">
                <a16:creationId xmlns:a16="http://schemas.microsoft.com/office/drawing/2014/main" id="{0A3C213D-80CF-4ADC-B5A0-A338981DAC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165B949-1037-4D7F-88AD-9D10C3314D98}" type="slidenum">
              <a:rPr lang="en-US" altLang="ko-KR" sz="800"/>
              <a:pPr/>
              <a:t>8</a:t>
            </a:fld>
            <a:r>
              <a:rPr lang="en-US" altLang="ko-KR" sz="800"/>
              <a:t>  &gt;  </a:t>
            </a:r>
            <a:fld id="{08C5E2D0-03F7-4962-A3BB-69CA6076D8DC}" type="datetime1">
              <a:rPr lang="en-US" altLang="ko-KR" sz="800"/>
              <a:pPr/>
              <a:t>3/7/2022</a:t>
            </a:fld>
            <a:endParaRPr lang="en-US" altLang="ko-KR" sz="8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3A3272-94C9-493C-8EAF-0AA3F930C3F7}"/>
              </a:ext>
            </a:extLst>
          </p:cNvPr>
          <p:cNvGraphicFramePr>
            <a:graphicFrameLocks noGrp="1"/>
          </p:cNvGraphicFramePr>
          <p:nvPr/>
        </p:nvGraphicFramePr>
        <p:xfrm>
          <a:off x="133978" y="381000"/>
          <a:ext cx="7620000" cy="5943600"/>
        </p:xfrm>
        <a:graphic>
          <a:graphicData uri="http://schemas.openxmlformats.org/drawingml/2006/table">
            <a:tbl>
              <a:tblPr/>
              <a:tblGrid>
                <a:gridCol w="967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과목소개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 처음 사용해보기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연산자와 변수 활용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출력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print,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타입에 대한 이해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입력 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input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포맷에 맞추어 출력하기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조건문 활용하기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반복문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응용문제 해결하기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중간고사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활용하기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리스트와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자료구조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활용 및 예외처리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활용하기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Python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활용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빅데이터 분석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프로젝트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기말고사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4C86080-CE3D-4360-AF3C-B0891E3916F7}"/>
              </a:ext>
            </a:extLst>
          </p:cNvPr>
          <p:cNvSpPr/>
          <p:nvPr/>
        </p:nvSpPr>
        <p:spPr bwMode="auto">
          <a:xfrm>
            <a:off x="7620000" y="826839"/>
            <a:ext cx="457200" cy="359276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4BFE-245F-4B6D-8FB8-D73A160875E4}"/>
              </a:ext>
            </a:extLst>
          </p:cNvPr>
          <p:cNvSpPr txBox="1"/>
          <p:nvPr/>
        </p:nvSpPr>
        <p:spPr>
          <a:xfrm>
            <a:off x="8018729" y="2373923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파이썬 기초 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프로그래밍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B448B5C1-80B2-4132-8259-890499EBB94A}"/>
              </a:ext>
            </a:extLst>
          </p:cNvPr>
          <p:cNvSpPr/>
          <p:nvPr/>
        </p:nvSpPr>
        <p:spPr bwMode="auto">
          <a:xfrm>
            <a:off x="7642681" y="4495800"/>
            <a:ext cx="457200" cy="18288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9E53-7FAA-4BF7-A8A7-E63F210D3888}"/>
              </a:ext>
            </a:extLst>
          </p:cNvPr>
          <p:cNvSpPr txBox="1"/>
          <p:nvPr/>
        </p:nvSpPr>
        <p:spPr>
          <a:xfrm>
            <a:off x="8027103" y="514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파이썬 응용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33CC"/>
                </a:solidFill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33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53"/>
    </mc:Choice>
    <mc:Fallback xmlns="">
      <p:transition spd="slow" advTm="1329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8589BEE-9AD4-4A8D-A816-A5D8396CF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수업운영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방법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A9E44BC0-305E-4569-9C4A-8A0CDE54C0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이론강의 </a:t>
            </a:r>
            <a:r>
              <a:rPr lang="en-US" altLang="ko-KR" dirty="0">
                <a:ea typeface="굴림" panose="020B0600000101010101" pitchFamily="50" charset="-127"/>
              </a:rPr>
              <a:t>(50%) 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실습강의 </a:t>
            </a:r>
            <a:r>
              <a:rPr lang="en-US" altLang="ko-KR" dirty="0">
                <a:ea typeface="굴림" panose="020B0600000101010101" pitchFamily="50" charset="-127"/>
              </a:rPr>
              <a:t>(50%)</a:t>
            </a:r>
          </a:p>
        </p:txBody>
      </p:sp>
      <p:sp>
        <p:nvSpPr>
          <p:cNvPr id="11268" name="날짜 개체 틀 3">
            <a:extLst>
              <a:ext uri="{FF2B5EF4-FFF2-40B4-BE49-F238E27FC236}">
                <a16:creationId xmlns:a16="http://schemas.microsoft.com/office/drawing/2014/main" id="{2AD902FE-1AAA-4094-BBA9-2F416F75084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B3E63E62-DFAC-4A0B-8402-3127941177DC}" type="slidenum">
              <a:rPr lang="en-US" altLang="ko-KR"/>
              <a:pPr/>
              <a:t>9</a:t>
            </a:fld>
            <a:r>
              <a:rPr lang="en-US" altLang="ko-KR"/>
              <a:t>  &gt;  </a:t>
            </a:r>
            <a:fld id="{5717CB8E-B0DF-4F51-BDE1-EBC92A6B2ECA}" type="datetime1">
              <a:rPr lang="en-US" altLang="ko-KR"/>
              <a:pPr/>
              <a:t>3/7/2022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53"/>
    </mc:Choice>
    <mc:Fallback xmlns="">
      <p:transition spd="slow" advTm="19653"/>
    </mc:Fallback>
  </mc:AlternateContent>
</p:sld>
</file>

<file path=ppt/theme/theme1.xml><?xml version="1.0" encoding="utf-8"?>
<a:theme xmlns:a="http://schemas.openxmlformats.org/drawingml/2006/main" name="TER Alt PPT Confidential 0308">
  <a:themeElements>
    <a:clrScheme name="">
      <a:dk1>
        <a:srgbClr val="000000"/>
      </a:dk1>
      <a:lt1>
        <a:srgbClr val="FFFFFF"/>
      </a:lt1>
      <a:dk2>
        <a:srgbClr val="000000"/>
      </a:dk2>
      <a:lt2>
        <a:srgbClr val="DECAA6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TER Alt PPT Confidential 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R Alt PPT Confidential 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 Alt PPT Confidential 03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 Alt PPT Confidential 0308</Template>
  <TotalTime>12322</TotalTime>
  <Words>816</Words>
  <Application>Microsoft Office PowerPoint</Application>
  <PresentationFormat>화면 슬라이드 쇼(4:3)</PresentationFormat>
  <Paragraphs>239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Verdana</vt:lpstr>
      <vt:lpstr>TER Alt PPT Confidential 0308</vt:lpstr>
      <vt:lpstr>Custom Design</vt:lpstr>
      <vt:lpstr>파이썬프로그래밍</vt:lpstr>
      <vt:lpstr>강의 계획</vt:lpstr>
      <vt:lpstr>교과목 개요/목표</vt:lpstr>
      <vt:lpstr>PowerPoint 프레젠테이션</vt:lpstr>
      <vt:lpstr>강의 계획 – 교재</vt:lpstr>
      <vt:lpstr>PowerPoint 프레젠테이션</vt:lpstr>
      <vt:lpstr>PowerPoint 프레젠테이션</vt:lpstr>
      <vt:lpstr>PowerPoint 프레젠테이션</vt:lpstr>
      <vt:lpstr>수업운영 방법</vt:lpstr>
      <vt:lpstr>강의 계획 – 성적평가 방법</vt:lpstr>
      <vt:lpstr>강의 계획 – 성적 등급별 배정 비율</vt:lpstr>
      <vt:lpstr>COVID-19 수업 운영 방식</vt:lpstr>
      <vt:lpstr>수강대상 학년, 학과</vt:lpstr>
      <vt:lpstr>수강대상 학년, 학과</vt:lpstr>
      <vt:lpstr>Python 활용 빅데이터 분석 (프로젝트/실습과제)</vt:lpstr>
      <vt:lpstr>수강대상 학년, 학과</vt:lpstr>
      <vt:lpstr>Question ???</vt:lpstr>
    </vt:vector>
  </TitlesOfParts>
  <Company>Teradata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Darryl McDonald</dc:creator>
  <cp:lastModifiedBy>jwkim</cp:lastModifiedBy>
  <cp:revision>704</cp:revision>
  <cp:lastPrinted>2014-03-12T04:31:08Z</cp:lastPrinted>
  <dcterms:created xsi:type="dcterms:W3CDTF">2009-06-12T18:49:11Z</dcterms:created>
  <dcterms:modified xsi:type="dcterms:W3CDTF">2022-03-07T04:15:16Z</dcterms:modified>
</cp:coreProperties>
</file>