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1428" r:id="rId3"/>
    <p:sldId id="1465" r:id="rId4"/>
    <p:sldId id="1466" r:id="rId5"/>
    <p:sldId id="1467" r:id="rId6"/>
    <p:sldId id="1469" r:id="rId7"/>
    <p:sldId id="1468" r:id="rId8"/>
    <p:sldId id="1470" r:id="rId9"/>
    <p:sldId id="1474" r:id="rId10"/>
    <p:sldId id="1473" r:id="rId11"/>
    <p:sldId id="1475" r:id="rId12"/>
    <p:sldId id="1476" r:id="rId13"/>
    <p:sldId id="1477" r:id="rId14"/>
    <p:sldId id="1478" r:id="rId15"/>
    <p:sldId id="1479" r:id="rId16"/>
    <p:sldId id="1482" r:id="rId17"/>
    <p:sldId id="1480" r:id="rId18"/>
    <p:sldId id="1481" r:id="rId19"/>
    <p:sldId id="1483" r:id="rId20"/>
    <p:sldId id="1486" r:id="rId21"/>
    <p:sldId id="1484" r:id="rId22"/>
    <p:sldId id="1485" r:id="rId23"/>
    <p:sldId id="1488" r:id="rId24"/>
    <p:sldId id="1487" r:id="rId25"/>
  </p:sldIdLst>
  <p:sldSz cx="12192000" cy="6858000"/>
  <p:notesSz cx="7099300" cy="10234613"/>
  <p:embeddedFontLst>
    <p:embeddedFont>
      <p:font typeface="Segoe UI" panose="020B0502040204020203" pitchFamily="34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51" autoAdjust="0"/>
  </p:normalViewPr>
  <p:slideViewPr>
    <p:cSldViewPr snapToGrid="0">
      <p:cViewPr varScale="1">
        <p:scale>
          <a:sx n="74" d="100"/>
          <a:sy n="74" d="100"/>
        </p:scale>
        <p:origin x="99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04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3월 22일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2022년 3월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55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74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7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0" y="262785"/>
            <a:ext cx="11682101" cy="3166216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B62C74-4DA5-4EE8-884A-AA57BA22B899}"/>
              </a:ext>
            </a:extLst>
          </p:cNvPr>
          <p:cNvSpPr/>
          <p:nvPr userDrawn="1"/>
        </p:nvSpPr>
        <p:spPr>
          <a:xfrm>
            <a:off x="457199" y="1346661"/>
            <a:ext cx="11321935" cy="516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04479" cy="3977640"/>
          </a:xfrm>
        </p:spPr>
        <p:txBody>
          <a:bodyPr vert="horz" lIns="91440" tIns="45720" rIns="91440" bIns="45720" rtlCol="0">
            <a:noAutofit/>
          </a:bodyPr>
          <a:lstStyle>
            <a:lvl1pPr marL="468000" indent="-2857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342900">
              <a:lnSpc>
                <a:spcPct val="100000"/>
              </a:lnSpc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1000"/>
              </a:spcAft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71500" lvl="2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둘째 수준</a:t>
            </a:r>
          </a:p>
          <a:p>
            <a:pPr marL="708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셋째 수준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넷째 수준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04434" y="618811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6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 indent="-2286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둘째 수준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셋째 수준</a:t>
            </a:r>
          </a:p>
          <a:p>
            <a:pPr marL="342900" lvl="3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넷째 수준</a:t>
            </a:r>
          </a:p>
          <a:p>
            <a:pPr marL="342900" lvl="4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3월 22일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7398905" cy="464655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 b="1"/>
            </a:lvl1pPr>
            <a:lvl2pPr>
              <a:defRPr sz="2000"/>
            </a:lvl2pPr>
            <a:lvl3pPr marL="685800" indent="-228600">
              <a:buFont typeface="맑은 고딕" panose="020B0503020000020004" pitchFamily="50" charset="-127"/>
              <a:buChar char="–"/>
              <a:defRPr sz="20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452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3월 22일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52475"/>
            <a:ext cx="10515600" cy="2048295"/>
          </a:xfrm>
        </p:spPr>
        <p:txBody>
          <a:bodyPr rtlCol="0" anchor="ctr" anchorCtr="0">
            <a:normAutofit fontScale="90000"/>
          </a:bodyPr>
          <a:lstStyle/>
          <a:p>
            <a:pPr algn="ctr" rtl="0">
              <a:lnSpc>
                <a:spcPct val="150000"/>
              </a:lnSpc>
            </a:pPr>
            <a:r>
              <a:rPr lang="ko-KR" altLang="en-US" sz="4800" b="1" dirty="0">
                <a:solidFill>
                  <a:schemeClr val="bg1"/>
                </a:solidFill>
              </a:rPr>
              <a:t>교재 </a:t>
            </a:r>
            <a:r>
              <a:rPr lang="en-US" altLang="ko-KR" sz="4800" b="1" dirty="0">
                <a:solidFill>
                  <a:schemeClr val="bg1"/>
                </a:solidFill>
              </a:rPr>
              <a:t>4</a:t>
            </a:r>
            <a:r>
              <a:rPr lang="ko-KR" altLang="en-US" sz="4800" b="1" dirty="0">
                <a:solidFill>
                  <a:schemeClr val="bg1"/>
                </a:solidFill>
              </a:rPr>
              <a:t>장</a:t>
            </a:r>
            <a:r>
              <a:rPr lang="en-US" altLang="ko-KR" sz="4800" b="1" dirty="0">
                <a:solidFill>
                  <a:schemeClr val="bg1"/>
                </a:solidFill>
              </a:rPr>
              <a:t> </a:t>
            </a:r>
            <a:br>
              <a:rPr lang="en-US" altLang="ko-KR" sz="4800" b="1" dirty="0">
                <a:solidFill>
                  <a:schemeClr val="bg1"/>
                </a:solidFill>
              </a:rPr>
            </a:br>
            <a:r>
              <a:rPr lang="ko-KR" altLang="en-US" sz="4800" b="1" dirty="0">
                <a:solidFill>
                  <a:schemeClr val="bg1"/>
                </a:solidFill>
              </a:rPr>
              <a:t>기본 출력 함수 </a:t>
            </a:r>
            <a:r>
              <a:rPr lang="en-US" altLang="ko-KR" sz="4800" b="1" dirty="0">
                <a:solidFill>
                  <a:schemeClr val="bg1"/>
                </a:solidFill>
              </a:rPr>
              <a:t>: print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ACEB0-DF25-4A81-A11C-109FC411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따옴표를 출력하기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638C-7ECB-4A69-B88A-BAD4D2F1D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47397E-03C3-4B2C-B65F-180E0FEB6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85" y="1537657"/>
            <a:ext cx="4818323" cy="11189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B5CEE39-0246-49EB-A533-21D85B7B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" y="2869526"/>
            <a:ext cx="4811472" cy="11189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217AD8D-D7F6-4E96-8DCA-944F379F8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" y="4201395"/>
            <a:ext cx="4820634" cy="649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DBC333-1D3E-4915-84AB-CA75865E0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533" y="1537657"/>
            <a:ext cx="3412918" cy="36626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4A40C9-F161-41EC-B8D7-C8EE1449E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936" y="5267195"/>
            <a:ext cx="668268" cy="622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3C0F40-0197-4D48-AE5B-76AADC9E8A76}"/>
              </a:ext>
            </a:extLst>
          </p:cNvPr>
          <p:cNvSpPr txBox="1"/>
          <p:nvPr/>
        </p:nvSpPr>
        <p:spPr>
          <a:xfrm>
            <a:off x="1912555" y="5445564"/>
            <a:ext cx="686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</a:rPr>
              <a:t>역슬래시</a:t>
            </a:r>
            <a:r>
              <a:rPr lang="ko-KR" altLang="en-US" dirty="0">
                <a:solidFill>
                  <a:srgbClr val="0070C0"/>
                </a:solidFill>
              </a:rPr>
              <a:t> 기호는 이렇게 표시될 수도 있습니다</a:t>
            </a:r>
            <a:r>
              <a:rPr lang="en-US" altLang="ko-KR" dirty="0">
                <a:solidFill>
                  <a:srgbClr val="0070C0"/>
                </a:solidFill>
              </a:rPr>
              <a:t>. (</a:t>
            </a:r>
            <a:r>
              <a:rPr lang="ko-KR" altLang="en-US" dirty="0">
                <a:solidFill>
                  <a:srgbClr val="0070C0"/>
                </a:solidFill>
              </a:rPr>
              <a:t>폰트에 따라 다름</a:t>
            </a:r>
            <a:r>
              <a:rPr lang="en-US" altLang="ko-KR" dirty="0">
                <a:solidFill>
                  <a:srgbClr val="0070C0"/>
                </a:solidFill>
              </a:rPr>
              <a:t>) 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BCF930-69B5-49FF-B493-3856B9744DEB}"/>
              </a:ext>
            </a:extLst>
          </p:cNvPr>
          <p:cNvCxnSpPr/>
          <p:nvPr/>
        </p:nvCxnSpPr>
        <p:spPr>
          <a:xfrm flipH="1">
            <a:off x="1573888" y="5620882"/>
            <a:ext cx="3132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55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6EE75-7DD5-4EB6-A535-BFFD1788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줄의 텍스트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1F0670-71E2-45D1-BC9C-D81ACE4E5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38F9D6-1788-4A72-AD1D-D1475D86D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1"/>
          <a:stretch/>
        </p:blipFill>
        <p:spPr bwMode="auto">
          <a:xfrm>
            <a:off x="712585" y="1531564"/>
            <a:ext cx="5383415" cy="339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54D47FE-E45D-480A-BF90-1FD4CC9CA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"/>
          <a:stretch/>
        </p:blipFill>
        <p:spPr bwMode="auto">
          <a:xfrm>
            <a:off x="6571638" y="1435311"/>
            <a:ext cx="3958400" cy="187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02B37A9-AE81-43F1-BB88-8535FF959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38" y="3490348"/>
            <a:ext cx="3958400" cy="184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F6BCBE-1575-4C25-9271-66F2C773F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966" y="5164832"/>
            <a:ext cx="4154891" cy="8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4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D2C05-0B41-4260-8429-5ADD4E09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특별한 문자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73ACEC-4A78-4294-B1F4-4A939F020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6174229-A188-4D53-AD5E-D1134C4B1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32" y="1503369"/>
            <a:ext cx="9147681" cy="392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16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66BF3-B5A5-435D-9F99-F2F7B7EB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특별한 문자</a:t>
            </a:r>
            <a:r>
              <a:rPr lang="en-US" altLang="ko-KR" dirty="0"/>
              <a:t>(Escape Char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탈출문자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6E0836-F512-4CF9-B2F1-DED99D006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0B2EB5-4369-421A-A113-EB738C32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20" y="1418782"/>
            <a:ext cx="6911372" cy="1189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050A90E-B78E-4A70-969C-CF307FAF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12" y="2728516"/>
            <a:ext cx="5264649" cy="1097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2CB2E74-7482-4852-9C91-25B96A15B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81" y="4098104"/>
            <a:ext cx="62198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0792A8CD-6096-44FF-823E-3220C01F2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3" y="4669604"/>
            <a:ext cx="78295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51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DF03A-91A2-4E9E-A009-EB34E4A9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특별한 문자 이해하기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BC451-661F-492A-9A37-4714BB893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A7C3B-A7D9-4404-9645-7FDEB2FC2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89" y="1688075"/>
            <a:ext cx="8058376" cy="381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D76031-CB56-40BB-9F70-789D9B524D5C}"/>
              </a:ext>
            </a:extLst>
          </p:cNvPr>
          <p:cNvSpPr txBox="1"/>
          <p:nvPr/>
        </p:nvSpPr>
        <p:spPr>
          <a:xfrm>
            <a:off x="3228485" y="3244334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실행하면 어떻게 출력될까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E4F6E7-A7FB-46A9-B1C0-7AE6F307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89" y="2274486"/>
            <a:ext cx="7186807" cy="4164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5774EF-8C4B-446D-93DA-4ACD68A99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89" y="3988691"/>
            <a:ext cx="668268" cy="622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7E6F59-2285-4222-BA9B-EB308C49A78E}"/>
              </a:ext>
            </a:extLst>
          </p:cNvPr>
          <p:cNvSpPr txBox="1"/>
          <p:nvPr/>
        </p:nvSpPr>
        <p:spPr>
          <a:xfrm>
            <a:off x="1919708" y="4167060"/>
            <a:ext cx="686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</a:rPr>
              <a:t>역슬래시</a:t>
            </a:r>
            <a:r>
              <a:rPr lang="ko-KR" altLang="en-US" dirty="0">
                <a:solidFill>
                  <a:srgbClr val="0070C0"/>
                </a:solidFill>
              </a:rPr>
              <a:t> 기호는 이렇게 표시될 수도 있습니다</a:t>
            </a:r>
            <a:r>
              <a:rPr lang="en-US" altLang="ko-KR" dirty="0">
                <a:solidFill>
                  <a:srgbClr val="0070C0"/>
                </a:solidFill>
              </a:rPr>
              <a:t>. (</a:t>
            </a:r>
            <a:r>
              <a:rPr lang="ko-KR" altLang="en-US" dirty="0">
                <a:solidFill>
                  <a:srgbClr val="0070C0"/>
                </a:solidFill>
              </a:rPr>
              <a:t>폰트에 따라 다름</a:t>
            </a:r>
            <a:r>
              <a:rPr lang="en-US" altLang="ko-KR" dirty="0">
                <a:solidFill>
                  <a:srgbClr val="0070C0"/>
                </a:solidFill>
              </a:rPr>
              <a:t>) 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49B0AB-3A47-46E7-9AAE-8D7DD4D29201}"/>
              </a:ext>
            </a:extLst>
          </p:cNvPr>
          <p:cNvCxnSpPr/>
          <p:nvPr/>
        </p:nvCxnSpPr>
        <p:spPr>
          <a:xfrm flipH="1">
            <a:off x="1581041" y="4342378"/>
            <a:ext cx="3132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7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1EF5-94DB-4721-AD26-624F4FE6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특별한 문자 이해하기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448D07-9493-4BE6-BC46-463B2D39D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E0183A-4A7D-4DF0-9E5A-7863ECF3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13" y="1538789"/>
            <a:ext cx="7711886" cy="365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3217E3-2D3A-4813-89D3-B1394474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96" y="2939760"/>
            <a:ext cx="7305430" cy="4233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1F04F3-3071-43CF-BA42-B8401359D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085" y="1619488"/>
            <a:ext cx="1790700" cy="1209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91015A-6343-440B-A06C-C1433785F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356" y="3696826"/>
            <a:ext cx="3914775" cy="333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9AB970F-FB8C-47F0-A8A0-B57D8EE8A8D8}"/>
              </a:ext>
            </a:extLst>
          </p:cNvPr>
          <p:cNvSpPr/>
          <p:nvPr/>
        </p:nvSpPr>
        <p:spPr>
          <a:xfrm>
            <a:off x="9175366" y="1464971"/>
            <a:ext cx="1997604" cy="147478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8A179-66A9-4DE5-BB74-0518742FFB4C}"/>
              </a:ext>
            </a:extLst>
          </p:cNvPr>
          <p:cNvSpPr/>
          <p:nvPr/>
        </p:nvSpPr>
        <p:spPr>
          <a:xfrm>
            <a:off x="4350636" y="3591149"/>
            <a:ext cx="4249737" cy="57751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E0786B-1BE7-47FF-9110-510CF14C4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496" y="4530759"/>
            <a:ext cx="7221470" cy="4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9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쉼표</a:t>
            </a:r>
            <a:r>
              <a:rPr lang="en-US" altLang="ko-KR" dirty="0"/>
              <a:t>(,) </a:t>
            </a:r>
            <a:r>
              <a:rPr lang="ko-KR" altLang="en-US" dirty="0"/>
              <a:t>사용하여</a:t>
            </a:r>
            <a:r>
              <a:rPr lang="en-US" altLang="ko-KR" dirty="0"/>
              <a:t> </a:t>
            </a:r>
            <a:r>
              <a:rPr lang="ko-KR" altLang="en-US" dirty="0"/>
              <a:t>출력하기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1" y="2271562"/>
            <a:ext cx="9047747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Print </a:t>
            </a:r>
            <a:r>
              <a:rPr lang="ko-KR" altLang="en-US" sz="2000" dirty="0"/>
              <a:t>함수에서 쉼표를 사용하면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서로 다른 내용들을 연속적으로 출력할 수 있습니다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0391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47D01-D6D7-4658-B36F-5FE411B9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쉼표</a:t>
            </a:r>
            <a:r>
              <a:rPr lang="en-US" altLang="ko-KR" dirty="0"/>
              <a:t>(,) </a:t>
            </a:r>
            <a:r>
              <a:rPr lang="ko-KR" altLang="en-US" dirty="0"/>
              <a:t>사용하여</a:t>
            </a:r>
            <a:r>
              <a:rPr lang="en-US" altLang="ko-KR" dirty="0"/>
              <a:t> </a:t>
            </a:r>
            <a:r>
              <a:rPr lang="ko-KR" altLang="en-US" dirty="0"/>
              <a:t>출력하기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5D7E16-09A2-434B-85F8-00F6CC540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90AFA96-55D0-48A8-8218-5603BFCAA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08" y="1747892"/>
            <a:ext cx="7740756" cy="15728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2C3F6-1675-48F9-A385-3DF559AC1AB0}"/>
              </a:ext>
            </a:extLst>
          </p:cNvPr>
          <p:cNvSpPr txBox="1"/>
          <p:nvPr/>
        </p:nvSpPr>
        <p:spPr>
          <a:xfrm>
            <a:off x="1315319" y="3795805"/>
            <a:ext cx="677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</a:rPr>
              <a:t>쉼표를 사용하여 여러 개의 내용을 이어서 출력할 수 있다</a:t>
            </a:r>
            <a:r>
              <a:rPr lang="en-US" altLang="ko-KR" sz="2000" dirty="0">
                <a:solidFill>
                  <a:srgbClr val="C00000"/>
                </a:solidFill>
              </a:rPr>
              <a:t>. 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422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FB69-9D8A-40EC-A46F-C385EE51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쉼표</a:t>
            </a:r>
            <a:r>
              <a:rPr lang="en-US" altLang="ko-KR" dirty="0"/>
              <a:t>(,) </a:t>
            </a:r>
            <a:r>
              <a:rPr lang="ko-KR" altLang="en-US" dirty="0"/>
              <a:t>사용하여</a:t>
            </a:r>
            <a:r>
              <a:rPr lang="en-US" altLang="ko-KR" dirty="0"/>
              <a:t> </a:t>
            </a:r>
            <a:r>
              <a:rPr lang="ko-KR" altLang="en-US" dirty="0"/>
              <a:t>출력하기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1FB34-FD58-463B-A2FA-1A22914B1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C3FE8DF-879B-4338-AD99-91DDFC635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98" y="1619135"/>
            <a:ext cx="6767182" cy="324162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E5B6D-E40B-42C3-AFC3-00E1342B4A97}"/>
              </a:ext>
            </a:extLst>
          </p:cNvPr>
          <p:cNvSpPr txBox="1"/>
          <p:nvPr/>
        </p:nvSpPr>
        <p:spPr>
          <a:xfrm>
            <a:off x="936298" y="5207090"/>
            <a:ext cx="691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쉼표 활용하여 문자열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텍스트</a:t>
            </a:r>
            <a:r>
              <a:rPr lang="en-US" altLang="ko-KR" dirty="0">
                <a:solidFill>
                  <a:srgbClr val="0070C0"/>
                </a:solidFill>
              </a:rPr>
              <a:t>), </a:t>
            </a:r>
            <a:r>
              <a:rPr lang="ko-KR" altLang="en-US" dirty="0">
                <a:solidFill>
                  <a:srgbClr val="0070C0"/>
                </a:solidFill>
              </a:rPr>
              <a:t>변수 등을 연결하여 출력할 수 있다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18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845B5-218C-4BAC-8EC5-20FB3A0C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두 개의 정수 더하기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C91D-F9A5-43FE-89BC-F8CDC0BF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D2EBF82-232D-4630-84C2-5FB42FC52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4" y="1630487"/>
            <a:ext cx="7090328" cy="292226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0626A-3C52-4F66-8344-7BD64F026794}"/>
              </a:ext>
            </a:extLst>
          </p:cNvPr>
          <p:cNvSpPr txBox="1"/>
          <p:nvPr/>
        </p:nvSpPr>
        <p:spPr>
          <a:xfrm>
            <a:off x="2494444" y="4910433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두 정수의 덧셈 계산 예제 </a:t>
            </a:r>
          </a:p>
        </p:txBody>
      </p:sp>
    </p:spTree>
    <p:extLst>
      <p:ext uri="{BB962C8B-B14F-4D97-AF65-F5344CB8AC3E}">
        <p14:creationId xmlns:p14="http://schemas.microsoft.com/office/powerpoint/2010/main" val="342709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</a:t>
            </a:r>
            <a:r>
              <a:rPr lang="en-US" altLang="ko-KR" dirty="0"/>
              <a:t>print </a:t>
            </a:r>
            <a:r>
              <a:rPr lang="ko-KR" altLang="en-US" dirty="0"/>
              <a:t>함수 사용법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1" y="2271562"/>
            <a:ext cx="9047747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Print </a:t>
            </a:r>
            <a:r>
              <a:rPr lang="ko-KR" altLang="en-US" sz="2000" dirty="0"/>
              <a:t>함수를 사용하는 기본적인 방식들을 배워보자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Print </a:t>
            </a:r>
            <a:r>
              <a:rPr lang="ko-KR" altLang="en-US" sz="2000" dirty="0"/>
              <a:t>함수는 앞의 강의에서도 계속 활용하였으므로 어렵지 않을 것이다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82601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끝문자</a:t>
            </a:r>
            <a:r>
              <a:rPr lang="en-US" altLang="ko-KR" dirty="0"/>
              <a:t>, </a:t>
            </a:r>
            <a:r>
              <a:rPr lang="ko-KR" altLang="en-US" dirty="0"/>
              <a:t>구분문자 변경하기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1" y="2271562"/>
            <a:ext cx="9047747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End</a:t>
            </a:r>
            <a:r>
              <a:rPr lang="ko-KR" altLang="en-US" sz="2000" dirty="0"/>
              <a:t> 파라미터를 사용하면 끝문자를 변경할 수 있다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Sep </a:t>
            </a:r>
            <a:r>
              <a:rPr lang="ko-KR" altLang="en-US" sz="2000" dirty="0"/>
              <a:t>파라미터를 사용하면 구분문자를 변경할 수 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002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D280A-FDF0-475D-B68D-FC69FFF4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 문자 변경하기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6291F-1CCF-465F-9088-296D3E894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10EB713-20FE-4101-B9C8-578357802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04" y="1537852"/>
            <a:ext cx="7085011" cy="176516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9BAAABC-4BFC-40A1-ADE7-4B1E4ED20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84"/>
          <a:stretch/>
        </p:blipFill>
        <p:spPr bwMode="auto">
          <a:xfrm>
            <a:off x="771204" y="3554982"/>
            <a:ext cx="4012553" cy="202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991379-10A8-468F-A3EE-28969B37E53F}"/>
              </a:ext>
            </a:extLst>
          </p:cNvPr>
          <p:cNvSpPr txBox="1"/>
          <p:nvPr/>
        </p:nvSpPr>
        <p:spPr>
          <a:xfrm>
            <a:off x="5077092" y="3692574"/>
            <a:ext cx="414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Print </a:t>
            </a:r>
            <a:r>
              <a:rPr lang="ko-KR" altLang="en-US" dirty="0">
                <a:solidFill>
                  <a:srgbClr val="C00000"/>
                </a:solidFill>
              </a:rPr>
              <a:t>함수는 </a:t>
            </a:r>
            <a:br>
              <a:rPr lang="en-US" altLang="ko-KR" dirty="0">
                <a:solidFill>
                  <a:srgbClr val="C00000"/>
                </a:solidFill>
              </a:rPr>
            </a:br>
            <a:r>
              <a:rPr lang="ko-KR" altLang="en-US" dirty="0">
                <a:solidFill>
                  <a:srgbClr val="C00000"/>
                </a:solidFill>
              </a:rPr>
              <a:t>기본적으로 끝 문자를 </a:t>
            </a:r>
            <a:r>
              <a:rPr lang="ko-KR" altLang="en-US" dirty="0" err="1">
                <a:solidFill>
                  <a:srgbClr val="C00000"/>
                </a:solidFill>
              </a:rPr>
              <a:t>개행</a:t>
            </a:r>
            <a:r>
              <a:rPr lang="ko-KR" altLang="en-US" dirty="0">
                <a:solidFill>
                  <a:srgbClr val="C00000"/>
                </a:solidFill>
              </a:rPr>
              <a:t> 문자로 적용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CA411-E89E-473C-8768-79B110D4CA64}"/>
              </a:ext>
            </a:extLst>
          </p:cNvPr>
          <p:cNvSpPr txBox="1"/>
          <p:nvPr/>
        </p:nvSpPr>
        <p:spPr>
          <a:xfrm>
            <a:off x="5077092" y="4728461"/>
            <a:ext cx="419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end=</a:t>
            </a:r>
          </a:p>
          <a:p>
            <a:r>
              <a:rPr lang="ko-KR" altLang="en-US" dirty="0" err="1">
                <a:solidFill>
                  <a:srgbClr val="C00000"/>
                </a:solidFill>
              </a:rPr>
              <a:t>파라미터를</a:t>
            </a:r>
            <a:r>
              <a:rPr lang="ko-KR" altLang="en-US" dirty="0">
                <a:solidFill>
                  <a:srgbClr val="C00000"/>
                </a:solidFill>
              </a:rPr>
              <a:t> 사용하여 끝 문자 변경 가능 </a:t>
            </a:r>
          </a:p>
        </p:txBody>
      </p:sp>
    </p:spTree>
    <p:extLst>
      <p:ext uri="{BB962C8B-B14F-4D97-AF65-F5344CB8AC3E}">
        <p14:creationId xmlns:p14="http://schemas.microsoft.com/office/powerpoint/2010/main" val="427937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49DF0-7811-4404-A33D-10D4550A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 문자 변경하기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F30F8D-42E0-4551-AD4E-88399BBBE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8F6B7F6-1E80-458C-9575-0FAF493C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54" y="1619556"/>
            <a:ext cx="7735973" cy="196104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E05D239D-F89D-48D1-80B5-2CA36304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54" y="3841941"/>
            <a:ext cx="6375340" cy="826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17F03F-664A-4913-A7A6-339CE7589EC9}"/>
              </a:ext>
            </a:extLst>
          </p:cNvPr>
          <p:cNvSpPr txBox="1"/>
          <p:nvPr/>
        </p:nvSpPr>
        <p:spPr>
          <a:xfrm>
            <a:off x="789954" y="4930211"/>
            <a:ext cx="813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</a:rPr>
              <a:t>만약 위의 소스코드에서 </a:t>
            </a:r>
            <a:r>
              <a:rPr lang="en-US" altLang="ko-KR" sz="2000" dirty="0">
                <a:solidFill>
                  <a:srgbClr val="C00000"/>
                </a:solidFill>
              </a:rPr>
              <a:t>end=“ “ </a:t>
            </a:r>
            <a:r>
              <a:rPr lang="ko-KR" altLang="en-US" sz="2000" dirty="0" err="1">
                <a:solidFill>
                  <a:srgbClr val="C00000"/>
                </a:solidFill>
              </a:rPr>
              <a:t>파라미터가</a:t>
            </a:r>
            <a:r>
              <a:rPr lang="ko-KR" altLang="en-US" sz="2000" dirty="0">
                <a:solidFill>
                  <a:srgbClr val="C00000"/>
                </a:solidFill>
              </a:rPr>
              <a:t> 없으면 어떻게 출력될까</a:t>
            </a:r>
            <a:r>
              <a:rPr lang="en-US" altLang="ko-KR" sz="2000" dirty="0">
                <a:solidFill>
                  <a:srgbClr val="C00000"/>
                </a:solidFill>
              </a:rPr>
              <a:t>? 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29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13641-6098-4BEC-BE4B-E497B01F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구분 문자 변경하기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F6C399-0785-4453-BAEE-A04E3D179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ADBF36-5C74-44AB-99B0-0A7C2450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12" y="1589489"/>
            <a:ext cx="9182439" cy="946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F04E0A4-F79D-4870-9C34-C96E545F7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12" y="2711654"/>
            <a:ext cx="5175016" cy="101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2B1D03-E8E1-48AF-878A-FC82B7BB6C3D}"/>
              </a:ext>
            </a:extLst>
          </p:cNvPr>
          <p:cNvSpPr txBox="1"/>
          <p:nvPr/>
        </p:nvSpPr>
        <p:spPr>
          <a:xfrm>
            <a:off x="1078799" y="4136907"/>
            <a:ext cx="7611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Print </a:t>
            </a:r>
            <a:r>
              <a:rPr lang="ko-KR" altLang="en-US" sz="2000" dirty="0">
                <a:solidFill>
                  <a:srgbClr val="C00000"/>
                </a:solidFill>
              </a:rPr>
              <a:t>함수는 기본적으로 구분 문자를 공란</a:t>
            </a:r>
            <a:r>
              <a:rPr lang="en-US" altLang="ko-KR" sz="2000" dirty="0">
                <a:solidFill>
                  <a:srgbClr val="C00000"/>
                </a:solidFill>
              </a:rPr>
              <a:t>(Space)</a:t>
            </a:r>
            <a:r>
              <a:rPr lang="ko-KR" altLang="en-US" sz="2000" dirty="0">
                <a:solidFill>
                  <a:srgbClr val="C00000"/>
                </a:solidFill>
              </a:rPr>
              <a:t> 한 개로 적용함</a:t>
            </a:r>
            <a:r>
              <a:rPr lang="en-US" altLang="ko-KR" sz="2000" dirty="0">
                <a:solidFill>
                  <a:srgbClr val="C00000"/>
                </a:solidFill>
              </a:rPr>
              <a:t>. 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3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E3D57-5D3B-4148-8018-A15B738E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구분 문자 변경하기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0E339D-B49C-45F2-9917-0F613AD45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24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9B29AED-3BDC-48AC-8A35-3556E3CC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34" y="1469586"/>
            <a:ext cx="8120852" cy="215567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2851035D-5FAB-4B59-A47D-DA474C47E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95" y="3686858"/>
            <a:ext cx="4595857" cy="215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12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76DA3-B68F-4344-90A9-AAAE026E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수식 출력하기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E8069F-4A62-457A-94AF-1D9B82DD7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995583-7C23-40DC-A5E7-048558622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2"/>
          <a:stretch/>
        </p:blipFill>
        <p:spPr bwMode="auto">
          <a:xfrm>
            <a:off x="716295" y="1578204"/>
            <a:ext cx="4667128" cy="361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DE269F4-65F6-4621-A613-803B7F9C3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893" y="1578205"/>
            <a:ext cx="4521047" cy="361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C0558C-5587-437E-95B8-48C265A44F0A}"/>
              </a:ext>
            </a:extLst>
          </p:cNvPr>
          <p:cNvSpPr txBox="1"/>
          <p:nvPr/>
        </p:nvSpPr>
        <p:spPr>
          <a:xfrm>
            <a:off x="2267714" y="5378470"/>
            <a:ext cx="166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print </a:t>
            </a:r>
            <a:r>
              <a:rPr lang="ko-KR" altLang="en-US" dirty="0">
                <a:solidFill>
                  <a:srgbClr val="C00000"/>
                </a:solidFill>
              </a:rPr>
              <a:t>함수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E0688-CE40-4B66-B372-62F7337ED301}"/>
              </a:ext>
            </a:extLst>
          </p:cNvPr>
          <p:cNvSpPr txBox="1"/>
          <p:nvPr/>
        </p:nvSpPr>
        <p:spPr>
          <a:xfrm>
            <a:off x="6538544" y="5329032"/>
            <a:ext cx="21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print </a:t>
            </a:r>
            <a:r>
              <a:rPr lang="ko-KR" altLang="en-US" dirty="0">
                <a:solidFill>
                  <a:srgbClr val="C00000"/>
                </a:solidFill>
              </a:rPr>
              <a:t>함수 생략 가능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581F07-0BBC-4B5F-AAF9-56866B3779C5}"/>
              </a:ext>
            </a:extLst>
          </p:cNvPr>
          <p:cNvSpPr/>
          <p:nvPr/>
        </p:nvSpPr>
        <p:spPr>
          <a:xfrm>
            <a:off x="1677600" y="1749676"/>
            <a:ext cx="1912623" cy="4063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F9E8EA-46F0-4F13-A477-C2D503031B9E}"/>
              </a:ext>
            </a:extLst>
          </p:cNvPr>
          <p:cNvSpPr/>
          <p:nvPr/>
        </p:nvSpPr>
        <p:spPr>
          <a:xfrm>
            <a:off x="1677599" y="3216025"/>
            <a:ext cx="1912623" cy="4063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4086BD-CDEB-4803-9A9E-263B7813F8F9}"/>
              </a:ext>
            </a:extLst>
          </p:cNvPr>
          <p:cNvSpPr/>
          <p:nvPr/>
        </p:nvSpPr>
        <p:spPr>
          <a:xfrm>
            <a:off x="1723767" y="4146367"/>
            <a:ext cx="3146616" cy="4063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E03D-772B-40BF-84E1-1758B232B33F}"/>
              </a:ext>
            </a:extLst>
          </p:cNvPr>
          <p:cNvSpPr/>
          <p:nvPr/>
        </p:nvSpPr>
        <p:spPr>
          <a:xfrm>
            <a:off x="6373604" y="1749675"/>
            <a:ext cx="1374733" cy="4063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287D6D-C972-4608-BE01-ECEFF7297143}"/>
              </a:ext>
            </a:extLst>
          </p:cNvPr>
          <p:cNvSpPr/>
          <p:nvPr/>
        </p:nvSpPr>
        <p:spPr>
          <a:xfrm>
            <a:off x="6373604" y="3225808"/>
            <a:ext cx="672089" cy="4063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441162-E58E-4497-8A3E-38FDDBB5C466}"/>
              </a:ext>
            </a:extLst>
          </p:cNvPr>
          <p:cNvSpPr/>
          <p:nvPr/>
        </p:nvSpPr>
        <p:spPr>
          <a:xfrm>
            <a:off x="6373603" y="4161167"/>
            <a:ext cx="2344833" cy="4063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08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39DD2-096D-467D-8DAE-2CD4B354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출력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AE3126-52C4-4AE0-9015-FBAC5690D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4E3E6AC-3753-4620-AA9F-AF623C96C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54"/>
          <a:stretch/>
        </p:blipFill>
        <p:spPr bwMode="auto">
          <a:xfrm>
            <a:off x="727925" y="1462344"/>
            <a:ext cx="4402339" cy="3213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5A5AE00-5240-44A6-8741-C2D166E82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929" y="1462345"/>
            <a:ext cx="5291880" cy="232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B87622A-966D-485A-BB18-A15C4A8E1E91}"/>
              </a:ext>
            </a:extLst>
          </p:cNvPr>
          <p:cNvSpPr/>
          <p:nvPr/>
        </p:nvSpPr>
        <p:spPr>
          <a:xfrm>
            <a:off x="2810823" y="1576421"/>
            <a:ext cx="1289539" cy="4737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5B7DB-0EB6-46A3-9F21-960970F662A7}"/>
              </a:ext>
            </a:extLst>
          </p:cNvPr>
          <p:cNvSpPr/>
          <p:nvPr/>
        </p:nvSpPr>
        <p:spPr>
          <a:xfrm>
            <a:off x="2810822" y="2091001"/>
            <a:ext cx="2126938" cy="4737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6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0A067-CF6B-490D-93CB-0749B2C6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출력 유의점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8FB2E-34FA-4BE6-8D17-DF251CA9D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9BC53A4-8C2A-4534-A85A-F15D0BF51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239" b="30186"/>
          <a:stretch/>
        </p:blipFill>
        <p:spPr bwMode="auto">
          <a:xfrm>
            <a:off x="653184" y="1380508"/>
            <a:ext cx="4328594" cy="3470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308847F-8F29-49F6-8152-04974C727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14" r="11957"/>
          <a:stretch/>
        </p:blipFill>
        <p:spPr bwMode="auto">
          <a:xfrm>
            <a:off x="5251152" y="1592301"/>
            <a:ext cx="5744548" cy="146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17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자기 소개하기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1" y="2271562"/>
            <a:ext cx="9047747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Print </a:t>
            </a:r>
            <a:r>
              <a:rPr lang="ko-KR" altLang="en-US" sz="2000" dirty="0"/>
              <a:t>함수를 사용하여 자기 소개를 해봅시다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Time </a:t>
            </a:r>
            <a:r>
              <a:rPr lang="ko-KR" altLang="en-US" sz="2000" dirty="0"/>
              <a:t>모듈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Winsound</a:t>
            </a:r>
            <a:r>
              <a:rPr lang="en-US" altLang="ko-KR" sz="2000" dirty="0"/>
              <a:t> </a:t>
            </a:r>
            <a:r>
              <a:rPr lang="ko-KR" altLang="en-US" sz="2000" dirty="0"/>
              <a:t>모듈을 활용해봅시다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677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56BD5-6F9D-42FA-BD52-6A6C49B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간단한 자기 소개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012512-61F7-4E21-914B-7F91A0B38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5BD050-714B-4269-9E4B-7C7EC5DB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61" y="1902440"/>
            <a:ext cx="6919245" cy="15134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10B310-7B71-4285-9835-1FBCE72C9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924" y="1557190"/>
            <a:ext cx="2715121" cy="4025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1A2B62-3008-4C82-9384-E94C4559E4C7}"/>
              </a:ext>
            </a:extLst>
          </p:cNvPr>
          <p:cNvSpPr txBox="1"/>
          <p:nvPr/>
        </p:nvSpPr>
        <p:spPr>
          <a:xfrm>
            <a:off x="2687724" y="3933768"/>
            <a:ext cx="3171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너무 간단한 내용이지만 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그래도 직접 타이핑해봅시다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0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5EB2-22DA-4952-ADD1-FB214E41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자기소개 </a:t>
            </a:r>
            <a:r>
              <a:rPr lang="en-US" altLang="ko-KR" dirty="0"/>
              <a:t>(1</a:t>
            </a:r>
            <a:r>
              <a:rPr lang="ko-KR" altLang="en-US" dirty="0"/>
              <a:t>초 간격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301607-F565-4BA1-B509-1AB5CC3BC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A4A1ADB-77CC-483A-8814-1E7A8A7C4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94" y="1562528"/>
            <a:ext cx="6471405" cy="357750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AD5213A-1E18-4D66-9441-6467C0D64E07}"/>
              </a:ext>
            </a:extLst>
          </p:cNvPr>
          <p:cNvSpPr/>
          <p:nvPr/>
        </p:nvSpPr>
        <p:spPr>
          <a:xfrm>
            <a:off x="1340716" y="1634173"/>
            <a:ext cx="2066627" cy="46413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FBD290-BC9F-4FA7-9438-39F6DF84F230}"/>
              </a:ext>
            </a:extLst>
          </p:cNvPr>
          <p:cNvSpPr/>
          <p:nvPr/>
        </p:nvSpPr>
        <p:spPr>
          <a:xfrm>
            <a:off x="1340715" y="3119212"/>
            <a:ext cx="2288009" cy="46413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2645B6-F101-4AD3-8DBF-7337747637EC}"/>
              </a:ext>
            </a:extLst>
          </p:cNvPr>
          <p:cNvSpPr/>
          <p:nvPr/>
        </p:nvSpPr>
        <p:spPr>
          <a:xfrm>
            <a:off x="1340714" y="4105863"/>
            <a:ext cx="2288009" cy="46413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설명선: 선(강조선) 2">
            <a:extLst>
              <a:ext uri="{FF2B5EF4-FFF2-40B4-BE49-F238E27FC236}">
                <a16:creationId xmlns:a16="http://schemas.microsoft.com/office/drawing/2014/main" id="{8566F7F7-3DAB-4FE8-95EF-6D597DF32191}"/>
              </a:ext>
            </a:extLst>
          </p:cNvPr>
          <p:cNvSpPr/>
          <p:nvPr/>
        </p:nvSpPr>
        <p:spPr>
          <a:xfrm>
            <a:off x="5605434" y="354973"/>
            <a:ext cx="3684654" cy="584350"/>
          </a:xfrm>
          <a:prstGeom prst="accentCallout1">
            <a:avLst>
              <a:gd name="adj1" fmla="val 18750"/>
              <a:gd name="adj2" fmla="val -8333"/>
              <a:gd name="adj3" fmla="val 256945"/>
              <a:gd name="adj4" fmla="val -5869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시간에 관련된 기능을 제공하는 </a:t>
            </a:r>
            <a:r>
              <a:rPr lang="en-US" altLang="ko-KR" dirty="0"/>
              <a:t>time</a:t>
            </a:r>
            <a:r>
              <a:rPr lang="ko-KR" altLang="en-US" dirty="0"/>
              <a:t>이라는 모듈을 가져옴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설명선: 선(강조선) 10">
            <a:extLst>
              <a:ext uri="{FF2B5EF4-FFF2-40B4-BE49-F238E27FC236}">
                <a16:creationId xmlns:a16="http://schemas.microsoft.com/office/drawing/2014/main" id="{4CAA6FB7-0F09-466C-8EDD-20B5DE39F21B}"/>
              </a:ext>
            </a:extLst>
          </p:cNvPr>
          <p:cNvSpPr/>
          <p:nvPr/>
        </p:nvSpPr>
        <p:spPr>
          <a:xfrm>
            <a:off x="7083359" y="2098307"/>
            <a:ext cx="1313971" cy="584350"/>
          </a:xfrm>
          <a:prstGeom prst="accentCallout1">
            <a:avLst>
              <a:gd name="adj1" fmla="val 18750"/>
              <a:gd name="adj2" fmla="val -8333"/>
              <a:gd name="adj3" fmla="val 197686"/>
              <a:gd name="adj4" fmla="val -2604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초간 멈춤</a:t>
            </a:r>
          </a:p>
        </p:txBody>
      </p:sp>
    </p:spTree>
    <p:extLst>
      <p:ext uri="{BB962C8B-B14F-4D97-AF65-F5344CB8AC3E}">
        <p14:creationId xmlns:p14="http://schemas.microsoft.com/office/powerpoint/2010/main" val="204033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따옴표 활용 이해하기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1" y="2271562"/>
            <a:ext cx="9047747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기본적으로는 작은 따옴표</a:t>
            </a:r>
            <a:r>
              <a:rPr lang="en-US" altLang="ko-KR" sz="2000" dirty="0"/>
              <a:t>, </a:t>
            </a:r>
            <a:r>
              <a:rPr lang="ko-KR" altLang="en-US" sz="2000" dirty="0"/>
              <a:t>큰 따옴표를 구분없이 사용합니다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때에 따라 두 따옴표를 구분하여 사용할 필요도 있습니다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1079147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4229</TotalTime>
  <Words>312</Words>
  <Application>Microsoft Office PowerPoint</Application>
  <PresentationFormat>와이드스크린</PresentationFormat>
  <Paragraphs>78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Arial</vt:lpstr>
      <vt:lpstr>Segoe UI</vt:lpstr>
      <vt:lpstr>Wingdings</vt:lpstr>
      <vt:lpstr>맑은 고딕</vt:lpstr>
      <vt:lpstr>WelcomeDoc</vt:lpstr>
      <vt:lpstr>교재 4장  기본 출력 함수 : print</vt:lpstr>
      <vt:lpstr>기본적인 print 함수 사용법</vt:lpstr>
      <vt:lpstr>값, 변수, 수식 출력하기</vt:lpstr>
      <vt:lpstr>문자열 출력</vt:lpstr>
      <vt:lpstr>변수 출력 유의점 </vt:lpstr>
      <vt:lpstr>자기 소개하기</vt:lpstr>
      <vt:lpstr>간단한 자기 소개</vt:lpstr>
      <vt:lpstr>자기소개 (1초 간격)</vt:lpstr>
      <vt:lpstr>따옴표 활용 이해하기</vt:lpstr>
      <vt:lpstr>따옴표를 출력하기</vt:lpstr>
      <vt:lpstr>여러 줄의 텍스트 </vt:lpstr>
      <vt:lpstr>특별한 문자</vt:lpstr>
      <vt:lpstr>특별한 문자(Escape Char : 탈출문자)</vt:lpstr>
      <vt:lpstr>특별한 문자 이해하기</vt:lpstr>
      <vt:lpstr>특별한 문자 이해하기</vt:lpstr>
      <vt:lpstr>쉼표(,) 사용하여 출력하기</vt:lpstr>
      <vt:lpstr>쉼표(,) 사용하여 출력하기</vt:lpstr>
      <vt:lpstr>쉼표(,) 사용하여 출력하기</vt:lpstr>
      <vt:lpstr>두 개의 정수 더하기</vt:lpstr>
      <vt:lpstr>끝문자, 구분문자 변경하기</vt:lpstr>
      <vt:lpstr>끝 문자 변경하기</vt:lpstr>
      <vt:lpstr>끝 문자 변경하기</vt:lpstr>
      <vt:lpstr>구분 문자 변경하기</vt:lpstr>
      <vt:lpstr>구분 문자 변경하기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com</dc:creator>
  <cp:keywords/>
  <cp:lastModifiedBy>hyewoo@kakao.com</cp:lastModifiedBy>
  <cp:revision>209</cp:revision>
  <cp:lastPrinted>2019-08-04T08:53:59Z</cp:lastPrinted>
  <dcterms:created xsi:type="dcterms:W3CDTF">2019-06-11T01:17:44Z</dcterms:created>
  <dcterms:modified xsi:type="dcterms:W3CDTF">2022-03-22T05:53:33Z</dcterms:modified>
  <cp:version/>
</cp:coreProperties>
</file>