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5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58E1A-661A-4F92-827F-1AC43132674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DBEE-E062-4944-993F-AFDD4E4A9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0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DE31-3763-409F-9738-44D877994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7953D-8961-40A4-AEE2-7829D73B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74FC2-3849-49AC-ACE9-DE7116CE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7C83-ACD4-459C-B510-D91C337DC2DC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045A7-FCCF-4C59-BCD0-6E63545C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73568-CBEC-4158-9951-135DCD1E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6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304C6-91A3-4B0F-88BF-9B3BE3C9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71AAF-8114-4BE6-94B6-4770421A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05C35-3B3E-4DC7-83F4-94C662C2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4951-AFBF-401F-A670-07A09AF440D3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BADCB-6576-4E87-A886-5582CEF3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4F057-113A-4955-BEAB-64A3DC60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33D0A94-4EB2-44BA-A54A-414A82AC2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40F5A9-9E2B-48E8-805E-938285B09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1DBD4-1CD1-4E47-8F21-C272B33C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592F1-5C93-4FBD-B920-B8264C85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8C7B-4583-486B-9909-0ABABDFFBD84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24CCA-EFCB-4B42-9157-EB6BC03E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118C2-CE5E-4C32-8E8E-3DDA9C6C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4DF30B3-76CF-4474-A79E-4FC1B157B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3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1E77-860F-4B30-80EC-252F4742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078FE-4E68-4CA8-8130-274F38E4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0D6CC-3739-48E8-8BE2-F29821EA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4975-ADE4-44A7-9D02-040B521294D5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D0F7-EB3C-4E14-8BF5-A67BD0EB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5E4BF-E6AF-42AB-BE0A-114C0778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3C66899E-A6DD-4853-B3DA-EF76E5EE2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6396-CA1A-4745-966F-4880C58F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4D6FC-0546-4C22-A9B6-FC4D0204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3BFD8-1E0C-4538-A1DF-4E25536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1CA8-A1FD-4F9A-AA72-116F086B8343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8E58-C867-4759-AD1A-256C1377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A2B66-6282-4B5B-8799-2449F279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CC6B995-67FA-405D-9A1D-7F140C1BC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1FBC-3DCF-402E-B3E0-0F65E061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0C90-B0BB-42CC-B05A-CC010FC01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875BB-45C0-4D2A-8444-06F8DF34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79039-FC26-4184-96C5-A76B5D0A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F7DD-60D0-467F-9305-88DAFD19FD20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68139-AC7A-4C77-B9A0-776757E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48573-31DF-4C8F-A1AF-464AE69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CC23228B-0CF3-4E05-ABCA-E5EDB52DE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7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74903-7035-4440-B4A0-A1D45747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59A59-5D4E-43C1-808D-9EB6F448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F17C1-ADA8-4D1E-970E-9F6F9F31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E0AAB-507F-489F-A501-B457688D2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5FE456-E8DA-4FDC-89B4-BC5C25414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E6B937-9E73-4680-9B74-1D95B961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62C-1F77-4524-AC60-E45E36E19B69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95C80-EC45-4D65-92B5-56656D35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92953-BE59-418B-BBB3-8386A6FA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E0B34E57-6759-4D8F-9723-E83C4CE33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9474D-18A1-47CE-862F-B1F8B55C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24D7A3-A769-4E08-9AE6-78C72E36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3F4C-B79B-49A3-A027-060019D2BC94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C7122-8902-47D5-84FB-B1586D66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966B82-71FC-4D45-948D-F749965A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BCEE90FB-908C-4D04-875C-064EB7E9D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7D097-5C61-4E41-B2D0-50586ADB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395D-BE58-4CF0-8DE0-AC3546CD2A13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582C2-D1EA-4EB7-898F-3C820F62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413AA-422A-4E09-8690-0874C40D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35DB7E72-9E7B-4697-9435-4579FAD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CB0DA-AE5C-4481-8142-A0321584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58BD5-8347-4968-B0C8-D1522F1A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A5E25-E675-47E0-8E8D-C1AE0C381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3AD66-F23A-4713-B85A-FB860E88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6864-509D-43F0-9211-96796B699C9C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71A80-43B8-43D3-AE19-CFC8BC22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CE2C3-31B7-4237-B7B2-897FEFB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7C6798EA-323D-4937-A0AD-4F11E4D0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0E82-6883-4727-AC68-E9B9280E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97C271-112F-4D3C-8E62-7DCEAFEAE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F51F4-F934-4F26-80F3-70F79776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76178-AFD8-4FA9-85C6-8A3E87A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4D7E-EFBE-45AB-BA2B-ABF66D4EE912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C7CAF-38DC-4D7E-9755-9E4AD3F8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3DD47-E3B6-477F-A4C6-746848AA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B4876F3D-D40D-4D92-9A18-09BC37C1C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656"/>
            <a:ext cx="2001398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2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2379A-4DC5-4B00-AF86-50395B32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1C4CC-0629-4371-A050-29387DA4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81D0F-16D3-4CFD-A53F-DD93085C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8A40-4639-4FE8-A0C2-AF287B4C15AB}" type="datetime1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2BA30-D4D2-4C09-AC58-8D06BE35B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F501A-2800-4457-92F8-26B7AC77F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63DD-3827-4F43-A769-2A7F05EAB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Collections.html#sort(java.util.List)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9F88-7601-4D23-A85D-50C881699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객체지향의 원칙들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F0C4B9-2C45-472F-B427-CDC753812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상명대학교</a:t>
            </a:r>
            <a:endParaRPr lang="en-US" altLang="ko-KR" dirty="0"/>
          </a:p>
          <a:p>
            <a:r>
              <a:rPr lang="ko-KR" altLang="en-US" dirty="0"/>
              <a:t>한종대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0F526-0177-4BBF-8FD9-788E139A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1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4BE2A-486D-4985-802A-FD883848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O</a:t>
            </a:r>
            <a:r>
              <a:rPr lang="en-US" altLang="ko-KR" dirty="0"/>
              <a:t>CP (</a:t>
            </a:r>
            <a:r>
              <a:rPr lang="ko-KR" altLang="en-US" dirty="0"/>
              <a:t>개방</a:t>
            </a:r>
            <a:r>
              <a:rPr lang="en-US" altLang="ko-KR" dirty="0"/>
              <a:t>/</a:t>
            </a:r>
            <a:r>
              <a:rPr lang="ko-KR" altLang="en-US" dirty="0"/>
              <a:t>폐쇄의 원칙</a:t>
            </a:r>
            <a:r>
              <a:rPr lang="en-US" altLang="ko-KR" dirty="0"/>
              <a:t>: Open Close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3D601-F5CA-4E68-8AF2-EFD1E8A0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무엇에 대해 </a:t>
            </a:r>
            <a:r>
              <a:rPr lang="en-US" altLang="ko-KR" dirty="0"/>
              <a:t>Open : </a:t>
            </a:r>
            <a:r>
              <a:rPr lang="ko-KR" altLang="en-US" b="1" dirty="0"/>
              <a:t>확장</a:t>
            </a:r>
            <a:endParaRPr lang="en-US" altLang="ko-KR" b="1" dirty="0"/>
          </a:p>
          <a:p>
            <a:r>
              <a:rPr lang="ko-KR" altLang="en-US" dirty="0"/>
              <a:t>무엇에 대해 </a:t>
            </a:r>
            <a:r>
              <a:rPr lang="en-US" altLang="ko-KR" dirty="0"/>
              <a:t>Close : </a:t>
            </a:r>
            <a:r>
              <a:rPr lang="ko-KR" altLang="en-US" b="1" dirty="0"/>
              <a:t>변경</a:t>
            </a:r>
            <a:endParaRPr lang="en-US" altLang="ko-KR" b="1" dirty="0"/>
          </a:p>
          <a:p>
            <a:r>
              <a:rPr lang="ko-KR" altLang="en-US" dirty="0"/>
              <a:t>코드를 </a:t>
            </a:r>
            <a:r>
              <a:rPr lang="ko-KR" altLang="en-US" b="1" dirty="0">
                <a:solidFill>
                  <a:srgbClr val="FF0000"/>
                </a:solidFill>
              </a:rPr>
              <a:t>변경</a:t>
            </a:r>
            <a:r>
              <a:rPr lang="ko-KR" altLang="en-US" dirty="0"/>
              <a:t>하지 않고 </a:t>
            </a:r>
            <a:r>
              <a:rPr lang="ko-KR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확장</a:t>
            </a:r>
            <a:r>
              <a:rPr lang="ko-KR" altLang="en-US" dirty="0"/>
              <a:t>할 수 있도록 설계</a:t>
            </a:r>
            <a:endParaRPr lang="en-US" altLang="ko-KR" dirty="0"/>
          </a:p>
          <a:p>
            <a:pPr lvl="1"/>
            <a:r>
              <a:rPr lang="ko-KR" altLang="en-US" dirty="0"/>
              <a:t>요구사항 변경 발생 </a:t>
            </a:r>
            <a:r>
              <a:rPr lang="en-US" altLang="ko-KR" dirty="0"/>
              <a:t>: </a:t>
            </a:r>
            <a:r>
              <a:rPr lang="ko-KR" altLang="en-US" dirty="0"/>
              <a:t>기존 코드를 수정하는 대신 새 클래스를 만들어 붙이거나 상속 등을 통해 클래스 재사용</a:t>
            </a:r>
            <a:endParaRPr lang="en-US" altLang="ko-KR" dirty="0"/>
          </a:p>
          <a:p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 </a:t>
            </a:r>
            <a:r>
              <a:rPr lang="ko-KR" altLang="en-US" dirty="0"/>
              <a:t>대상과 불변 대상을 명확히 구분 </a:t>
            </a:r>
            <a:r>
              <a:rPr lang="en-US" altLang="ko-KR" dirty="0"/>
              <a:t>(</a:t>
            </a:r>
            <a:r>
              <a:rPr lang="ko-KR" altLang="en-US" dirty="0"/>
              <a:t>클래스 나눔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변경 대상과 불변 대상 사이에 인터페이스 정의</a:t>
            </a:r>
            <a:endParaRPr lang="en-US" altLang="ko-KR" dirty="0"/>
          </a:p>
          <a:p>
            <a:r>
              <a:rPr lang="ko-KR" altLang="en-US" dirty="0"/>
              <a:t>구상 클래스 대신 인터페이스를 통해 코드 작성</a:t>
            </a:r>
            <a:endParaRPr lang="en-US" altLang="ko-KR" dirty="0"/>
          </a:p>
          <a:p>
            <a:pPr lvl="1"/>
            <a:r>
              <a:rPr lang="ko-KR" altLang="en-US" dirty="0"/>
              <a:t>디자인 패턴 가운데 전략 패턴</a:t>
            </a:r>
            <a:r>
              <a:rPr lang="en-US" altLang="ko-KR" dirty="0"/>
              <a:t>Strategy Pattern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0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12586-83AA-482C-B25A-20A82400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1544918"/>
            <a:ext cx="3489396" cy="4195481"/>
          </a:xfrm>
        </p:spPr>
        <p:txBody>
          <a:bodyPr/>
          <a:lstStyle/>
          <a:p>
            <a:r>
              <a:rPr lang="ko-KR" altLang="en-US" dirty="0"/>
              <a:t>변경 대상은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불변 대상은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8708B-256D-4353-B9F6-83163318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34"/>
            <a:ext cx="8534400" cy="5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BA79-8756-4A49-8653-B064A11A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5FA83-5F22-4DFD-9541-8805D51F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3AAB0C-3305-4662-9993-E1507674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68" y="609601"/>
            <a:ext cx="8784085" cy="561022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CD499EC-C326-4363-BB25-009B886EBFBF}"/>
              </a:ext>
            </a:extLst>
          </p:cNvPr>
          <p:cNvSpPr/>
          <p:nvPr/>
        </p:nvSpPr>
        <p:spPr>
          <a:xfrm>
            <a:off x="5576582" y="2052918"/>
            <a:ext cx="359761" cy="13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86D48E5-7B22-4362-9806-8EB136E82A40}"/>
              </a:ext>
            </a:extLst>
          </p:cNvPr>
          <p:cNvSpPr/>
          <p:nvPr/>
        </p:nvSpPr>
        <p:spPr>
          <a:xfrm>
            <a:off x="5657810" y="4473931"/>
            <a:ext cx="359761" cy="13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9F2B3-14ED-4167-BD1C-594A1419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2D371-46C5-482D-90DB-FCECBF77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149599"/>
            <a:ext cx="8946541" cy="2996557"/>
          </a:xfrm>
        </p:spPr>
        <p:txBody>
          <a:bodyPr>
            <a:normAutofit/>
          </a:bodyPr>
          <a:lstStyle/>
          <a:p>
            <a:r>
              <a:rPr lang="en-US" altLang="ko-KR" dirty="0"/>
              <a:t>OCP</a:t>
            </a:r>
            <a:r>
              <a:rPr lang="ko-KR" altLang="en-US" dirty="0"/>
              <a:t>가 위배되고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요구사항 변경 </a:t>
            </a:r>
            <a:r>
              <a:rPr lang="en-US" altLang="ko-KR" dirty="0"/>
              <a:t>: Progress</a:t>
            </a:r>
            <a:r>
              <a:rPr lang="ko-KR" altLang="en-US" dirty="0"/>
              <a:t>를 파일 말고 음악에 대해서도 진척도를 출력하게 하려면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동적 타입 언어</a:t>
            </a:r>
            <a:r>
              <a:rPr lang="en-US" altLang="ko-KR" dirty="0"/>
              <a:t>, </a:t>
            </a:r>
            <a:r>
              <a:rPr lang="ko-KR" altLang="en-US" dirty="0"/>
              <a:t>정적 언어 타입 언어에 따라 다름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333B4-580D-41EE-8450-20690A3A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6" y="292780"/>
            <a:ext cx="7396912" cy="2856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4BEDB-25BA-4A75-A158-92F6D3F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04" y="1424623"/>
            <a:ext cx="4143375" cy="8572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D72ADD-D638-4A80-8A93-B98E8FFF4AD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31771" y="1524458"/>
            <a:ext cx="2811533" cy="32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8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EE59-1667-4264-8907-93EAE9FE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CE6D2-8676-4651-9DAA-33494752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09BD3E-3CE5-43DB-BD67-8FCE1792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0" y="424321"/>
            <a:ext cx="5876925" cy="3057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FC9B73-BAC5-42CD-9AFE-49A71DE9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93" y="943433"/>
            <a:ext cx="5249778" cy="1959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AC3D8-959F-4BEB-9122-DC898C77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7" y="3707014"/>
            <a:ext cx="7596508" cy="32743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7950FA-412B-40C0-B781-7530751E9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093" y="3102527"/>
            <a:ext cx="6466096" cy="1959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69B86C-C2F5-4C06-AFF7-90C67813A4B5}"/>
              </a:ext>
            </a:extLst>
          </p:cNvPr>
          <p:cNvSpPr/>
          <p:nvPr/>
        </p:nvSpPr>
        <p:spPr>
          <a:xfrm>
            <a:off x="1103312" y="4441371"/>
            <a:ext cx="2612345" cy="449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064D09-A402-43A1-8395-0C5E150ED5BA}"/>
              </a:ext>
            </a:extLst>
          </p:cNvPr>
          <p:cNvCxnSpPr>
            <a:endCxn id="8" idx="3"/>
          </p:cNvCxnSpPr>
          <p:nvPr/>
        </p:nvCxnSpPr>
        <p:spPr>
          <a:xfrm flipH="1">
            <a:off x="3715657" y="4074289"/>
            <a:ext cx="2997659" cy="59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92E962-4A2C-47FC-A1D1-87AF54A28970}"/>
              </a:ext>
            </a:extLst>
          </p:cNvPr>
          <p:cNvSpPr/>
          <p:nvPr/>
        </p:nvSpPr>
        <p:spPr>
          <a:xfrm>
            <a:off x="8599990" y="578734"/>
            <a:ext cx="1449863" cy="741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불변</a:t>
            </a:r>
          </a:p>
        </p:txBody>
      </p:sp>
    </p:spTree>
    <p:extLst>
      <p:ext uri="{BB962C8B-B14F-4D97-AF65-F5344CB8AC3E}">
        <p14:creationId xmlns:p14="http://schemas.microsoft.com/office/powerpoint/2010/main" val="290695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4280-E1C3-4CC9-801C-A290AE8E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L</a:t>
            </a:r>
            <a:r>
              <a:rPr lang="en-US" altLang="ko-KR" dirty="0"/>
              <a:t>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: The </a:t>
            </a:r>
            <a:r>
              <a:rPr lang="en-US" altLang="ko-KR" dirty="0" err="1"/>
              <a:t>Liskov</a:t>
            </a:r>
            <a:r>
              <a:rPr lang="en-US" altLang="ko-KR" dirty="0"/>
              <a:t> Substitution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3E4AF-708E-4271-ACAF-24BD3897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자식 타입은 부모 타입의 정의를 위반해서는 안된다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리스코프</a:t>
            </a:r>
            <a:r>
              <a:rPr lang="ko-KR" altLang="en-US" dirty="0"/>
              <a:t> 치환 </a:t>
            </a:r>
            <a:r>
              <a:rPr lang="en-US" altLang="ko-KR" dirty="0"/>
              <a:t>: </a:t>
            </a:r>
            <a:r>
              <a:rPr lang="ko-KR" altLang="en-US" dirty="0"/>
              <a:t>자식 타입 클래스는 언제나 부모 타입 클래스로 </a:t>
            </a:r>
            <a:r>
              <a:rPr lang="ko-KR" altLang="en-US" dirty="0" err="1"/>
              <a:t>바꿔끼울</a:t>
            </a:r>
            <a:r>
              <a:rPr lang="ko-KR" altLang="en-US" dirty="0"/>
              <a:t> 수 있어야 한다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Programming in Interface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구상 타입을 사용하지 말고 언제나 </a:t>
            </a:r>
            <a:r>
              <a:rPr lang="en-US" altLang="ko-KR" dirty="0"/>
              <a:t>(</a:t>
            </a:r>
            <a:r>
              <a:rPr lang="ko-KR" altLang="en-US" dirty="0"/>
              <a:t>가능하다면</a:t>
            </a:r>
            <a:r>
              <a:rPr lang="en-US" altLang="ko-KR" dirty="0"/>
              <a:t>)</a:t>
            </a:r>
            <a:r>
              <a:rPr lang="ko-KR" altLang="en-US" dirty="0"/>
              <a:t>인터페이스를 사용해서 프로그래밍해라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적용방법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복수의 객체가 같은 일을 한다면 둘을 하나의 클래스로 묶고 이들을 구분할 수 있는 필드 생성 </a:t>
            </a:r>
            <a:r>
              <a:rPr lang="en-US" altLang="ko-KR" dirty="0"/>
              <a:t>ex) </a:t>
            </a:r>
            <a:r>
              <a:rPr lang="ko-KR" altLang="en-US" dirty="0"/>
              <a:t>직사각형</a:t>
            </a:r>
            <a:r>
              <a:rPr lang="en-US" altLang="ko-KR" dirty="0"/>
              <a:t>, </a:t>
            </a:r>
            <a:r>
              <a:rPr lang="ko-KR" altLang="en-US" dirty="0"/>
              <a:t>정사각형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같은 연산을 약간씩 다르게 한다면 공통 인터페이스를 만들고 이를 구현 </a:t>
            </a:r>
            <a:r>
              <a:rPr lang="en-US" altLang="ko-KR" dirty="0"/>
              <a:t>ex)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두 개체가 공통 연산 외에 약간의 차이를 가진다면</a:t>
            </a:r>
            <a:r>
              <a:rPr lang="en-US" altLang="ko-KR" dirty="0"/>
              <a:t>, </a:t>
            </a:r>
            <a:r>
              <a:rPr lang="ko-KR" altLang="en-US" dirty="0"/>
              <a:t>상속을 통해 구현 </a:t>
            </a:r>
            <a:r>
              <a:rPr lang="en-US" altLang="ko-KR" dirty="0"/>
              <a:t>ex) </a:t>
            </a:r>
            <a:r>
              <a:rPr lang="ko-KR" altLang="en-US" dirty="0"/>
              <a:t>가득 찬 원</a:t>
            </a:r>
            <a:r>
              <a:rPr lang="en-US" altLang="ko-KR" dirty="0"/>
              <a:t>, </a:t>
            </a:r>
            <a:r>
              <a:rPr lang="ko-KR" altLang="en-US" dirty="0"/>
              <a:t>빈 원</a:t>
            </a:r>
          </a:p>
        </p:txBody>
      </p:sp>
    </p:spTree>
    <p:extLst>
      <p:ext uri="{BB962C8B-B14F-4D97-AF65-F5344CB8AC3E}">
        <p14:creationId xmlns:p14="http://schemas.microsoft.com/office/powerpoint/2010/main" val="192309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B67E-0857-4B69-9427-A44398D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Override </a:t>
            </a:r>
            <a:r>
              <a:rPr lang="ko-KR" altLang="en-US" dirty="0"/>
              <a:t>주의보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DB9C9-DBFC-4634-89A3-60D04FE3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부모클래스의 메소드를 </a:t>
            </a:r>
            <a:r>
              <a:rPr lang="en-US" altLang="ko-KR" dirty="0"/>
              <a:t>Override</a:t>
            </a:r>
            <a:r>
              <a:rPr lang="ko-KR" altLang="en-US" dirty="0"/>
              <a:t>를 이용해 재정의할 때</a:t>
            </a:r>
            <a:r>
              <a:rPr lang="en-US" altLang="ko-KR" dirty="0"/>
              <a:t>, </a:t>
            </a:r>
            <a:r>
              <a:rPr lang="ko-KR" altLang="en-US" dirty="0"/>
              <a:t>그 양상이 완전히 달라진다면</a:t>
            </a:r>
            <a:r>
              <a:rPr lang="en-US" altLang="ko-KR" dirty="0"/>
              <a:t>(LSP</a:t>
            </a:r>
            <a:r>
              <a:rPr lang="ko-KR" altLang="en-US" dirty="0"/>
              <a:t>가 깨질 정도라면</a:t>
            </a:r>
            <a:r>
              <a:rPr lang="en-US" altLang="ko-KR" dirty="0"/>
              <a:t>):</a:t>
            </a:r>
          </a:p>
          <a:p>
            <a:pPr lvl="1"/>
            <a:r>
              <a:rPr lang="ko-KR" altLang="en-US" dirty="0"/>
              <a:t>인터페이스를 이용해야 했거나</a:t>
            </a:r>
            <a:endParaRPr lang="en-US" altLang="ko-KR" dirty="0"/>
          </a:p>
          <a:p>
            <a:pPr lvl="1"/>
            <a:r>
              <a:rPr lang="ko-KR" altLang="en-US" dirty="0"/>
              <a:t>사실은 부모</a:t>
            </a:r>
            <a:r>
              <a:rPr lang="en-US" altLang="ko-KR" dirty="0"/>
              <a:t>-</a:t>
            </a:r>
            <a:r>
              <a:rPr lang="ko-KR" altLang="en-US" dirty="0"/>
              <a:t>자식 사이가 아니었거나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1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E80945-33C9-4254-B1AA-1060D55E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7" y="1228285"/>
            <a:ext cx="4610100" cy="1809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9DA547-A380-4A6A-9BFE-861B3750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4" y="317953"/>
            <a:ext cx="4410075" cy="46863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B60A5C2-1D11-44DA-A4FE-59541026F488}"/>
              </a:ext>
            </a:extLst>
          </p:cNvPr>
          <p:cNvSpPr/>
          <p:nvPr/>
        </p:nvSpPr>
        <p:spPr>
          <a:xfrm>
            <a:off x="4903107" y="1494971"/>
            <a:ext cx="380093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F2DFC5-5129-4283-9BEA-1F1FBF80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326" y="3372871"/>
            <a:ext cx="2695575" cy="11906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B380EF-6284-47AE-8157-E6405DCCC294}"/>
              </a:ext>
            </a:extLst>
          </p:cNvPr>
          <p:cNvSpPr/>
          <p:nvPr/>
        </p:nvSpPr>
        <p:spPr>
          <a:xfrm>
            <a:off x="4064000" y="3265714"/>
            <a:ext cx="957943" cy="97245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50C1E-6BCB-4A3F-B5EB-9BFF0044C9E2}"/>
              </a:ext>
            </a:extLst>
          </p:cNvPr>
          <p:cNvSpPr txBox="1"/>
          <p:nvPr/>
        </p:nvSpPr>
        <p:spPr>
          <a:xfrm>
            <a:off x="4064000" y="4328932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F7460A-AADE-479B-86D3-A13E7D45DC71}"/>
              </a:ext>
            </a:extLst>
          </p:cNvPr>
          <p:cNvSpPr/>
          <p:nvPr/>
        </p:nvSpPr>
        <p:spPr>
          <a:xfrm>
            <a:off x="1039936" y="0"/>
            <a:ext cx="1900034" cy="11906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좋은 예</a:t>
            </a:r>
          </a:p>
        </p:txBody>
      </p:sp>
    </p:spTree>
    <p:extLst>
      <p:ext uri="{BB962C8B-B14F-4D97-AF65-F5344CB8AC3E}">
        <p14:creationId xmlns:p14="http://schemas.microsoft.com/office/powerpoint/2010/main" val="189628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066398-8D96-4863-97B7-E8454F8F974B}"/>
              </a:ext>
            </a:extLst>
          </p:cNvPr>
          <p:cNvSpPr/>
          <p:nvPr/>
        </p:nvSpPr>
        <p:spPr>
          <a:xfrm>
            <a:off x="1039936" y="0"/>
            <a:ext cx="1900034" cy="11906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나쁜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F3DDAA-DDFA-4D78-B375-CE16FD2A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0" y="1823583"/>
            <a:ext cx="3476625" cy="3762375"/>
          </a:xfrm>
          <a:prstGeom prst="rect">
            <a:avLst/>
          </a:prstGeom>
        </p:spPr>
      </p:pic>
      <p:pic>
        <p:nvPicPr>
          <p:cNvPr id="2050" name="Picture 2" descr="SquareRect">
            <a:extLst>
              <a:ext uri="{FF2B5EF4-FFF2-40B4-BE49-F238E27FC236}">
                <a16:creationId xmlns:a16="http://schemas.microsoft.com/office/drawing/2014/main" id="{9108AAAD-B93E-4BBD-8655-7A3DBEF1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36" y="2471282"/>
            <a:ext cx="16954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229C0-E08D-423A-83E4-1145EE13C570}"/>
              </a:ext>
            </a:extLst>
          </p:cNvPr>
          <p:cNvSpPr txBox="1"/>
          <p:nvPr/>
        </p:nvSpPr>
        <p:spPr>
          <a:xfrm>
            <a:off x="3996273" y="5216626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IS-A</a:t>
            </a:r>
            <a:r>
              <a:rPr lang="ko-KR" altLang="en-US" dirty="0"/>
              <a:t> 관계인가 </a:t>
            </a:r>
            <a:r>
              <a:rPr lang="en-US" altLang="ko-KR" dirty="0"/>
              <a:t>? </a:t>
            </a:r>
            <a:r>
              <a:rPr lang="en-US" altLang="ko-KR" b="1" dirty="0"/>
              <a:t>Yes!...but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AB91C5-8EE9-481C-8712-EF975EF01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274" y="2695119"/>
            <a:ext cx="3590925" cy="2019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C36D62-120A-49B2-A55C-9E02212E7228}"/>
              </a:ext>
            </a:extLst>
          </p:cNvPr>
          <p:cNvSpPr/>
          <p:nvPr/>
        </p:nvSpPr>
        <p:spPr>
          <a:xfrm>
            <a:off x="3996273" y="5679661"/>
            <a:ext cx="6064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NanumGothic"/>
              </a:rPr>
              <a:t>IS-A</a:t>
            </a:r>
            <a:r>
              <a:rPr lang="ko-KR" altLang="en-US" dirty="0">
                <a:latin typeface="NanumGothic"/>
              </a:rPr>
              <a:t>관계가 성립한다고 프로그램에서 까지 그런 것은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29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066398-8D96-4863-97B7-E8454F8F974B}"/>
              </a:ext>
            </a:extLst>
          </p:cNvPr>
          <p:cNvSpPr/>
          <p:nvPr/>
        </p:nvSpPr>
        <p:spPr>
          <a:xfrm>
            <a:off x="1039936" y="0"/>
            <a:ext cx="1900034" cy="11906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나쁜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F3DDAA-DDFA-4D78-B375-CE16FD2A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0" y="1190625"/>
            <a:ext cx="3476625" cy="3762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AB91C5-8EE9-481C-8712-EF975EF01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26" y="985958"/>
            <a:ext cx="3590925" cy="20193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7CC032-F1FA-44E1-A955-CFF726CB0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71" y="3748086"/>
            <a:ext cx="3743325" cy="240982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022F009-3F32-49E4-B343-CB2C953D88C1}"/>
              </a:ext>
            </a:extLst>
          </p:cNvPr>
          <p:cNvCxnSpPr/>
          <p:nvPr/>
        </p:nvCxnSpPr>
        <p:spPr>
          <a:xfrm>
            <a:off x="3855626" y="3599543"/>
            <a:ext cx="2008145" cy="1353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238986F-E872-41FC-9797-6BCABF36AADC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16200000" flipH="1">
            <a:off x="6321847" y="2334499"/>
            <a:ext cx="742828" cy="2084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7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C01D8-10B0-4D98-8E2B-F70281DB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좋은</a:t>
            </a:r>
            <a:r>
              <a:rPr lang="en-US" altLang="ko-KR" dirty="0"/>
              <a:t>" </a:t>
            </a:r>
            <a:r>
              <a:rPr lang="ko-KR" altLang="en-US" dirty="0"/>
              <a:t>설계를 위하여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BE3C-1591-4747-89A9-3EA3323F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OOAD </a:t>
            </a:r>
            <a:r>
              <a:rPr lang="ko-KR" altLang="en-US" dirty="0"/>
              <a:t>과정을 거쳐 분석과 설계의 방법을 배웠다면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이후의 모든 과정은 </a:t>
            </a:r>
            <a:r>
              <a:rPr lang="ko-KR" altLang="en-US" b="1" dirty="0"/>
              <a:t>설계의 품질</a:t>
            </a:r>
            <a:r>
              <a:rPr lang="ko-KR" altLang="en-US" dirty="0"/>
              <a:t>을 올리기 위한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좋은</a:t>
            </a:r>
            <a:r>
              <a:rPr lang="en-US" altLang="ko-KR" dirty="0"/>
              <a:t>"</a:t>
            </a:r>
            <a:r>
              <a:rPr lang="ko-KR" altLang="en-US" dirty="0"/>
              <a:t> 설계를 만드는 정답은 없으나 </a:t>
            </a:r>
            <a:r>
              <a:rPr lang="en-US" altLang="ko-KR" dirty="0"/>
              <a:t>Best practice</a:t>
            </a:r>
            <a:r>
              <a:rPr lang="ko-KR" altLang="en-US" dirty="0"/>
              <a:t>들은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6AA67-674F-4D33-8F2C-18C4D31C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F1225-CA38-48C1-A0B5-2108C1C5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I</a:t>
            </a:r>
            <a:r>
              <a:rPr lang="en-US" altLang="ko-KR" dirty="0"/>
              <a:t>SP (</a:t>
            </a:r>
            <a:r>
              <a:rPr lang="ko-KR" altLang="en-US" dirty="0"/>
              <a:t>인터페이스 분리의 원칙</a:t>
            </a:r>
            <a:r>
              <a:rPr lang="en-US" altLang="ko-KR" dirty="0"/>
              <a:t>: Interface Segregation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6E1C1-B2B1-48D7-B2FC-2D32BC2C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자신이 사용하지 않을 인터페이스는 구현하지 말아라</a:t>
            </a:r>
            <a:endParaRPr lang="en-US" altLang="ko-KR" dirty="0"/>
          </a:p>
          <a:p>
            <a:pPr lvl="1"/>
            <a:r>
              <a:rPr lang="ko-KR" altLang="en-US" dirty="0"/>
              <a:t>응집성과 연관</a:t>
            </a:r>
            <a:endParaRPr lang="en-US" altLang="ko-KR" dirty="0"/>
          </a:p>
          <a:p>
            <a:pPr lvl="1"/>
            <a:r>
              <a:rPr lang="ko-KR" altLang="en-US" dirty="0"/>
              <a:t>개수가 아니라 크기 이야기</a:t>
            </a:r>
            <a:endParaRPr lang="en-US" altLang="ko-KR" dirty="0"/>
          </a:p>
          <a:p>
            <a:r>
              <a:rPr lang="ko-KR" altLang="en-US" dirty="0"/>
              <a:t>하나의 일반적인 인터페이스보다는</a:t>
            </a:r>
            <a:r>
              <a:rPr lang="en-US" altLang="ko-KR" dirty="0"/>
              <a:t>, </a:t>
            </a:r>
            <a:r>
              <a:rPr lang="ko-KR" altLang="en-US" dirty="0"/>
              <a:t>여러 개의 구체적인 인터페이스가 낫다</a:t>
            </a:r>
            <a:endParaRPr lang="en-US" altLang="ko-KR" dirty="0"/>
          </a:p>
          <a:p>
            <a:pPr lvl="1"/>
            <a:r>
              <a:rPr lang="ko-KR" altLang="en-US" dirty="0"/>
              <a:t>인터페이스의 단일 책임 이야기</a:t>
            </a:r>
            <a:endParaRPr lang="en-US" altLang="ko-KR" dirty="0"/>
          </a:p>
          <a:p>
            <a:pPr lvl="1"/>
            <a:r>
              <a:rPr lang="en-US" altLang="ko-KR" dirty="0"/>
              <a:t>Animal </a:t>
            </a:r>
            <a:r>
              <a:rPr lang="ko-KR" altLang="en-US" dirty="0"/>
              <a:t>인터페이스보다는 </a:t>
            </a:r>
            <a:r>
              <a:rPr lang="en-US" altLang="ko-KR" dirty="0" err="1"/>
              <a:t>Barkable</a:t>
            </a:r>
            <a:r>
              <a:rPr lang="en-US" altLang="ko-KR" dirty="0"/>
              <a:t>, Walkable, Eatable </a:t>
            </a:r>
            <a:r>
              <a:rPr lang="ko-KR" altLang="en-US" dirty="0"/>
              <a:t>인터페이스가 낫다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1C555A-9EFC-4D0F-BA08-8B3EB3A2E1F3}"/>
              </a:ext>
            </a:extLst>
          </p:cNvPr>
          <p:cNvSpPr/>
          <p:nvPr/>
        </p:nvSpPr>
        <p:spPr>
          <a:xfrm>
            <a:off x="1817225" y="5004753"/>
            <a:ext cx="1539433" cy="55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Racing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E7164E-7A82-471B-BDF8-1DD66D05D88B}"/>
              </a:ext>
            </a:extLst>
          </p:cNvPr>
          <p:cNvSpPr/>
          <p:nvPr/>
        </p:nvSpPr>
        <p:spPr>
          <a:xfrm>
            <a:off x="1817225" y="5653565"/>
            <a:ext cx="1539433" cy="55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Cooking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A02504-2D53-4440-8B92-77D6CEA0E73C}"/>
              </a:ext>
            </a:extLst>
          </p:cNvPr>
          <p:cNvSpPr/>
          <p:nvPr/>
        </p:nvSpPr>
        <p:spPr>
          <a:xfrm>
            <a:off x="1817225" y="6306905"/>
            <a:ext cx="1539433" cy="55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Watching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D9B23-1C01-4612-BCE1-6239EF934B1A}"/>
              </a:ext>
            </a:extLst>
          </p:cNvPr>
          <p:cNvSpPr/>
          <p:nvPr/>
        </p:nvSpPr>
        <p:spPr>
          <a:xfrm>
            <a:off x="7037408" y="5216640"/>
            <a:ext cx="2314937" cy="1124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Dog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C70F26-F590-4860-AD76-7EE568A1DD93}"/>
              </a:ext>
            </a:extLst>
          </p:cNvPr>
          <p:cNvSpPr/>
          <p:nvPr/>
        </p:nvSpPr>
        <p:spPr>
          <a:xfrm>
            <a:off x="4427900" y="5004753"/>
            <a:ext cx="1538265" cy="42377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Walkable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32C0DA-3DDD-4DE2-ABE9-4B1B200CC6FF}"/>
              </a:ext>
            </a:extLst>
          </p:cNvPr>
          <p:cNvSpPr/>
          <p:nvPr/>
        </p:nvSpPr>
        <p:spPr>
          <a:xfrm>
            <a:off x="4427900" y="5653565"/>
            <a:ext cx="1538265" cy="42377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Eatable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E4E75F-70FF-40BF-8B16-CFEC131287B9}"/>
              </a:ext>
            </a:extLst>
          </p:cNvPr>
          <p:cNvSpPr/>
          <p:nvPr/>
        </p:nvSpPr>
        <p:spPr>
          <a:xfrm>
            <a:off x="4429414" y="6341622"/>
            <a:ext cx="1538265" cy="42377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Barkable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59953A-768C-4E66-902A-8318B8518BA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356658" y="5216640"/>
            <a:ext cx="1071242" cy="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F5B212-085B-4CDC-8824-C438115ADCA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356658" y="5865452"/>
            <a:ext cx="1071242" cy="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1F26C0-E477-43A5-A560-E7B0A717C89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3356658" y="6553509"/>
            <a:ext cx="1072756" cy="2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449AA34-19DA-490A-9478-6399315A10C8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>
            <a:off x="5966166" y="5216641"/>
            <a:ext cx="1071243" cy="5624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AA8EA6A-298B-497A-97B5-2FA3C8E079D4}"/>
              </a:ext>
            </a:extLst>
          </p:cNvPr>
          <p:cNvCxnSpPr/>
          <p:nvPr/>
        </p:nvCxnSpPr>
        <p:spPr>
          <a:xfrm rot="10800000" flipV="1">
            <a:off x="5966164" y="5796094"/>
            <a:ext cx="1069730" cy="2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65A1A72-4074-4D81-BADB-D58173DE584D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rot="10800000" flipV="1">
            <a:off x="5967680" y="5779131"/>
            <a:ext cx="1069729" cy="774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9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EC3C9-BC14-4B20-A097-DB71AB8A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I</a:t>
            </a:r>
            <a:r>
              <a:rPr lang="en-US" altLang="ko-KR" dirty="0"/>
              <a:t>SP (</a:t>
            </a:r>
            <a:r>
              <a:rPr lang="ko-KR" altLang="en-US" dirty="0"/>
              <a:t>인터페이스 분리의 원칙</a:t>
            </a:r>
            <a:r>
              <a:rPr lang="en-US" altLang="ko-KR" dirty="0"/>
              <a:t>: Interface Segregation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086C6-270B-44F0-8D9C-ABD12E24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적용 방법</a:t>
            </a:r>
            <a:endParaRPr lang="en-US" altLang="ko-KR" dirty="0"/>
          </a:p>
          <a:p>
            <a:pPr lvl="1"/>
            <a:r>
              <a:rPr lang="ko-KR" altLang="en-US" dirty="0"/>
              <a:t>클래스 상속을 통한 인터페이스 분리 </a:t>
            </a:r>
            <a:endParaRPr lang="en-US" altLang="ko-KR" dirty="0"/>
          </a:p>
          <a:p>
            <a:pPr lvl="1"/>
            <a:r>
              <a:rPr lang="ko-KR" altLang="en-US" dirty="0"/>
              <a:t>상속 대신 위임을 사용</a:t>
            </a:r>
            <a:endParaRPr lang="en-US" altLang="ko-KR" dirty="0"/>
          </a:p>
          <a:p>
            <a:pPr lvl="2"/>
            <a:r>
              <a:rPr lang="ko-KR" altLang="en-US" dirty="0" err="1"/>
              <a:t>퍼사드</a:t>
            </a:r>
            <a:r>
              <a:rPr lang="ko-KR" altLang="en-US" dirty="0"/>
              <a:t> 패턴</a:t>
            </a:r>
            <a:r>
              <a:rPr lang="en-US" altLang="ko-KR" dirty="0"/>
              <a:t>Façade Pattern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2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ugeInterface">
            <a:extLst>
              <a:ext uri="{FF2B5EF4-FFF2-40B4-BE49-F238E27FC236}">
                <a16:creationId xmlns:a16="http://schemas.microsoft.com/office/drawing/2014/main" id="{2D2213B7-B276-489E-B990-5215A47A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9" y="666750"/>
            <a:ext cx="2538412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842594-4D2E-4083-9A65-8F5EEDD3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459" y="666750"/>
            <a:ext cx="6986561" cy="4195481"/>
          </a:xfrm>
        </p:spPr>
        <p:txBody>
          <a:bodyPr/>
          <a:lstStyle/>
          <a:p>
            <a:r>
              <a:rPr lang="en-US" altLang="ko-KR" dirty="0"/>
              <a:t>1. Bus/Taxi</a:t>
            </a:r>
            <a:r>
              <a:rPr lang="ko-KR" altLang="en-US" dirty="0"/>
              <a:t> 같은 클래스를 통짜로 작성하여 </a:t>
            </a:r>
            <a:r>
              <a:rPr lang="en-US" altLang="ko-KR" dirty="0"/>
              <a:t>Vehicle</a:t>
            </a:r>
            <a:r>
              <a:rPr lang="ko-KR" altLang="en-US" dirty="0"/>
              <a:t>의 모든 메소드 구현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SpeedControl</a:t>
            </a:r>
            <a:r>
              <a:rPr lang="en-US" altLang="ko-KR" dirty="0"/>
              <a:t>, </a:t>
            </a:r>
            <a:r>
              <a:rPr lang="en-US" altLang="ko-KR" dirty="0" err="1"/>
              <a:t>CarAudio</a:t>
            </a:r>
            <a:r>
              <a:rPr lang="ko-KR" altLang="en-US" dirty="0"/>
              <a:t>같은 작은 클래스를 이용해 </a:t>
            </a:r>
            <a:r>
              <a:rPr lang="en-US" altLang="ko-KR" dirty="0"/>
              <a:t>Vehicle</a:t>
            </a:r>
            <a:r>
              <a:rPr lang="ko-KR" altLang="en-US" dirty="0"/>
              <a:t>의 책임을 분할 </a:t>
            </a:r>
          </a:p>
        </p:txBody>
      </p:sp>
      <p:pic>
        <p:nvPicPr>
          <p:cNvPr id="3076" name="Picture 4" descr="specializedImplementationInterface">
            <a:extLst>
              <a:ext uri="{FF2B5EF4-FFF2-40B4-BE49-F238E27FC236}">
                <a16:creationId xmlns:a16="http://schemas.microsoft.com/office/drawing/2014/main" id="{CA1FB3C4-18BF-437D-B853-92342BA9C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239" y="2764490"/>
            <a:ext cx="5715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5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ugeInterface">
            <a:extLst>
              <a:ext uri="{FF2B5EF4-FFF2-40B4-BE49-F238E27FC236}">
                <a16:creationId xmlns:a16="http://schemas.microsoft.com/office/drawing/2014/main" id="{2D2213B7-B276-489E-B990-5215A47A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9" y="666750"/>
            <a:ext cx="2538412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842594-4D2E-4083-9A65-8F5EEDD3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459" y="666749"/>
            <a:ext cx="6986561" cy="55244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더 나은 방법</a:t>
            </a:r>
            <a:r>
              <a:rPr lang="en-US" altLang="ko-KR" dirty="0"/>
              <a:t>: vehicle</a:t>
            </a:r>
            <a:r>
              <a:rPr lang="ko-KR" altLang="en-US" dirty="0"/>
              <a:t>을 더 작은 인터페이스로 분할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이미 </a:t>
            </a:r>
            <a:r>
              <a:rPr lang="en-US" altLang="ko-KR" dirty="0"/>
              <a:t>Vehicle</a:t>
            </a:r>
            <a:r>
              <a:rPr lang="ko-KR" altLang="en-US" dirty="0"/>
              <a:t>에 의존하고 있는 다른 클라이언트들은</a:t>
            </a:r>
            <a:r>
              <a:rPr lang="en-US" altLang="ko-KR" dirty="0"/>
              <a:t>?</a:t>
            </a:r>
          </a:p>
        </p:txBody>
      </p:sp>
      <p:pic>
        <p:nvPicPr>
          <p:cNvPr id="5122" name="Picture 2" descr="carUsingInterface">
            <a:extLst>
              <a:ext uri="{FF2B5EF4-FFF2-40B4-BE49-F238E27FC236}">
                <a16:creationId xmlns:a16="http://schemas.microsoft.com/office/drawing/2014/main" id="{8CAF5172-37F0-4184-9CA2-521FA3B0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39" y="1104219"/>
            <a:ext cx="5715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48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neInterfaceManyClients">
            <a:extLst>
              <a:ext uri="{FF2B5EF4-FFF2-40B4-BE49-F238E27FC236}">
                <a16:creationId xmlns:a16="http://schemas.microsoft.com/office/drawing/2014/main" id="{954E55AE-FA41-444E-8A59-05383065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1"/>
            <a:ext cx="5715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gregatedInterfaces">
            <a:extLst>
              <a:ext uri="{FF2B5EF4-FFF2-40B4-BE49-F238E27FC236}">
                <a16:creationId xmlns:a16="http://schemas.microsoft.com/office/drawing/2014/main" id="{37978C8B-1318-4DF6-8A16-C3310850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57" y="2583996"/>
            <a:ext cx="5715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EE81543-ACE9-4475-A840-738CF902D900}"/>
              </a:ext>
            </a:extLst>
          </p:cNvPr>
          <p:cNvSpPr/>
          <p:nvPr/>
        </p:nvSpPr>
        <p:spPr>
          <a:xfrm>
            <a:off x="812800" y="4517571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Helvetica Neue"/>
              </a:rPr>
              <a:t>The interface-segregation principle (ISP) states that no client should be forced to depend on methods it does not use.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41A88-B907-43C7-990F-BB927D2FBC41}"/>
              </a:ext>
            </a:extLst>
          </p:cNvPr>
          <p:cNvSpPr txBox="1"/>
          <p:nvPr/>
        </p:nvSpPr>
        <p:spPr>
          <a:xfrm>
            <a:off x="909898" y="5602068"/>
            <a:ext cx="437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ParkingLot</a:t>
            </a:r>
            <a:r>
              <a:rPr lang="en-US" altLang="ko-KR" dirty="0"/>
              <a:t> </a:t>
            </a:r>
            <a:r>
              <a:rPr lang="ko-KR" altLang="en-US" dirty="0"/>
              <a:t>클래스가 </a:t>
            </a:r>
            <a:r>
              <a:rPr lang="en-US" altLang="ko-KR" dirty="0" err="1"/>
              <a:t>ejectCD</a:t>
            </a:r>
            <a:r>
              <a:rPr lang="en-US" altLang="ko-KR" dirty="0"/>
              <a:t> </a:t>
            </a:r>
            <a:r>
              <a:rPr lang="ko-KR" altLang="en-US" dirty="0"/>
              <a:t>메소드를 호출할 일이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28E5107-4AF8-43D4-9E5F-D2BAE5B1ABE1}"/>
              </a:ext>
            </a:extLst>
          </p:cNvPr>
          <p:cNvCxnSpPr>
            <a:endCxn id="6150" idx="0"/>
          </p:cNvCxnSpPr>
          <p:nvPr/>
        </p:nvCxnSpPr>
        <p:spPr>
          <a:xfrm>
            <a:off x="6096000" y="1678329"/>
            <a:ext cx="3004457" cy="905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20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86DFC-754B-4D8A-BBCB-26EC3399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28" y="1480456"/>
            <a:ext cx="5167085" cy="4767943"/>
          </a:xfrm>
        </p:spPr>
        <p:txBody>
          <a:bodyPr/>
          <a:lstStyle/>
          <a:p>
            <a:r>
              <a:rPr lang="en-US" altLang="ko-KR" dirty="0" err="1"/>
              <a:t>SimpleTableDemo</a:t>
            </a:r>
            <a:r>
              <a:rPr lang="ko-KR" altLang="en-US" dirty="0"/>
              <a:t>를 사용해 전체 기능 공개 가능</a:t>
            </a:r>
            <a:endParaRPr lang="en-US" altLang="ko-KR" dirty="0"/>
          </a:p>
          <a:p>
            <a:r>
              <a:rPr lang="ko-KR" altLang="en-US" dirty="0" err="1"/>
              <a:t>이벤트핸들러에게는</a:t>
            </a:r>
            <a:r>
              <a:rPr lang="ko-KR" altLang="en-US" dirty="0"/>
              <a:t> </a:t>
            </a:r>
            <a:r>
              <a:rPr lang="en-US" altLang="ko-KR" dirty="0" err="1"/>
              <a:t>TableModelListner</a:t>
            </a:r>
            <a:r>
              <a:rPr lang="en-US" altLang="ko-KR" dirty="0"/>
              <a:t> </a:t>
            </a:r>
            <a:r>
              <a:rPr lang="ko-KR" altLang="en-US" dirty="0"/>
              <a:t>인터페이스만으로 필요한 메소드 노출</a:t>
            </a:r>
            <a:r>
              <a:rPr lang="en-US" altLang="ko-KR" dirty="0"/>
              <a:t>(</a:t>
            </a:r>
            <a:r>
              <a:rPr lang="en-US" altLang="ko-KR" dirty="0" err="1"/>
              <a:t>tableChanged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D2C62-C283-41C7-B556-60B36DF4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00150"/>
            <a:ext cx="5715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589A8-D49D-42AA-9359-60C6E664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D</a:t>
            </a:r>
            <a:r>
              <a:rPr lang="en-US" altLang="ko-KR" dirty="0"/>
              <a:t>IP (</a:t>
            </a:r>
            <a:r>
              <a:rPr lang="ko-KR" altLang="en-US" dirty="0"/>
              <a:t>의존성역전의 원칙</a:t>
            </a:r>
            <a:r>
              <a:rPr lang="en-US" altLang="ko-KR" dirty="0"/>
              <a:t>: Dependency Inversion Principle)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02583-64EF-48AA-92F5-DA583C85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할리우드 원칙</a:t>
            </a:r>
            <a:r>
              <a:rPr lang="en-US" altLang="ko-KR" dirty="0"/>
              <a:t>, Inversion of Control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의존성 주입</a:t>
            </a:r>
            <a:r>
              <a:rPr lang="en-US" altLang="ko-KR">
                <a:solidFill>
                  <a:srgbClr val="FF0000"/>
                </a:solidFill>
              </a:rPr>
              <a:t>Dependency </a:t>
            </a:r>
            <a:r>
              <a:rPr lang="en-US" altLang="ko-KR" dirty="0">
                <a:solidFill>
                  <a:srgbClr val="FF0000"/>
                </a:solidFill>
              </a:rPr>
              <a:t>Injection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r>
              <a:rPr lang="en-US" altLang="ko-KR" dirty="0"/>
              <a:t>Caller</a:t>
            </a:r>
            <a:r>
              <a:rPr lang="ko-KR" altLang="en-US" dirty="0"/>
              <a:t>가 </a:t>
            </a:r>
            <a:r>
              <a:rPr lang="en-US" altLang="ko-KR" dirty="0" err="1"/>
              <a:t>Callee</a:t>
            </a:r>
            <a:r>
              <a:rPr lang="ko-KR" altLang="en-US" dirty="0"/>
              <a:t>에 의존해야 할까</a:t>
            </a:r>
            <a:r>
              <a:rPr lang="en-US" altLang="ko-KR" dirty="0"/>
              <a:t>, </a:t>
            </a:r>
            <a:r>
              <a:rPr lang="en-US" altLang="ko-KR" dirty="0" err="1"/>
              <a:t>Callee</a:t>
            </a:r>
            <a:r>
              <a:rPr lang="ko-KR" altLang="en-US" dirty="0"/>
              <a:t>가 </a:t>
            </a:r>
            <a:r>
              <a:rPr lang="en-US" altLang="ko-KR" dirty="0"/>
              <a:t>Caller</a:t>
            </a:r>
            <a:r>
              <a:rPr lang="ko-KR" altLang="en-US" dirty="0"/>
              <a:t>에 의존해야 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비유 </a:t>
            </a:r>
            <a:r>
              <a:rPr lang="en-US" altLang="ko-KR" dirty="0"/>
              <a:t>: </a:t>
            </a:r>
            <a:r>
              <a:rPr lang="ko-KR" altLang="en-US" dirty="0"/>
              <a:t>할리우드 배우</a:t>
            </a:r>
            <a:r>
              <a:rPr lang="en-US" altLang="ko-KR" dirty="0"/>
              <a:t>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r>
              <a:rPr lang="ko-KR" altLang="en-US" dirty="0"/>
              <a:t>와 캐스팅 디렉터</a:t>
            </a:r>
            <a:r>
              <a:rPr lang="en-US" altLang="ko-KR" dirty="0"/>
              <a:t>(Caller)</a:t>
            </a:r>
            <a:r>
              <a:rPr lang="ko-KR" altLang="en-US" dirty="0"/>
              <a:t>가 </a:t>
            </a:r>
            <a:r>
              <a:rPr lang="ko-KR" altLang="en-US" dirty="0" err="1"/>
              <a:t>있을때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디렉터가 교체되면 배우가 변경되어야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배우가 바뀌면 디렉터가 교체되어야 하는가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하위 모듈이 상위 모듈의 변경을 요구해서는 안 되지만 구현하다 보면 자주 발생하는 일</a:t>
            </a:r>
            <a:endParaRPr lang="en-US" altLang="ko-KR" dirty="0"/>
          </a:p>
          <a:p>
            <a:pPr lvl="1"/>
            <a:r>
              <a:rPr lang="en-US" altLang="ko-KR" dirty="0"/>
              <a:t>Ex) Audio </a:t>
            </a:r>
            <a:r>
              <a:rPr lang="ko-KR" altLang="en-US" dirty="0"/>
              <a:t>모듈이 </a:t>
            </a:r>
            <a:r>
              <a:rPr lang="en-US" altLang="ko-KR" dirty="0"/>
              <a:t>Speaker </a:t>
            </a:r>
            <a:r>
              <a:rPr lang="ko-KR" altLang="en-US" dirty="0"/>
              <a:t>모듈의 </a:t>
            </a:r>
            <a:r>
              <a:rPr lang="en-US" altLang="ko-KR" dirty="0"/>
              <a:t>speak() </a:t>
            </a:r>
            <a:r>
              <a:rPr lang="ko-KR" altLang="en-US" dirty="0"/>
              <a:t>메소드를 사용하고 있었는데</a:t>
            </a:r>
            <a:r>
              <a:rPr lang="en-US" altLang="ko-KR" dirty="0"/>
              <a:t>, Speaker </a:t>
            </a:r>
            <a:r>
              <a:rPr lang="ko-KR" altLang="en-US" dirty="0"/>
              <a:t>모듈이 </a:t>
            </a:r>
            <a:r>
              <a:rPr lang="en-US" altLang="ko-KR" dirty="0"/>
              <a:t>Headphone </a:t>
            </a:r>
            <a:r>
              <a:rPr lang="ko-KR" altLang="en-US" dirty="0"/>
              <a:t>모듈로 바뀌려면 </a:t>
            </a:r>
            <a:r>
              <a:rPr lang="en-US" altLang="ko-KR" dirty="0"/>
              <a:t>-&gt; Audio</a:t>
            </a:r>
            <a:r>
              <a:rPr lang="ko-KR" altLang="en-US" dirty="0"/>
              <a:t>의 변경 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D4B7AB-35BB-4825-9E21-252FB82E2D41}"/>
              </a:ext>
            </a:extLst>
          </p:cNvPr>
          <p:cNvSpPr/>
          <p:nvPr/>
        </p:nvSpPr>
        <p:spPr>
          <a:xfrm>
            <a:off x="838200" y="1388825"/>
            <a:ext cx="3119315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"Don't call us, we'll call you"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375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17923F-C54E-4659-A297-0824F23CA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73" y="688295"/>
            <a:ext cx="6649082" cy="584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E16B6A-1DAB-419C-96C7-3A2F7BB3DDCE}"/>
              </a:ext>
            </a:extLst>
          </p:cNvPr>
          <p:cNvSpPr txBox="1"/>
          <p:nvPr/>
        </p:nvSpPr>
        <p:spPr>
          <a:xfrm>
            <a:off x="7373257" y="1596571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PDFBook</a:t>
            </a:r>
            <a:r>
              <a:rPr lang="en-US" altLang="ko-KR" dirty="0"/>
              <a:t>-&gt;read() </a:t>
            </a:r>
            <a:r>
              <a:rPr lang="ko-KR" altLang="en-US" dirty="0"/>
              <a:t>메소드가 변경된다면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170" name="Picture 2" descr="pdfreader-pdfbook">
            <a:extLst>
              <a:ext uri="{FF2B5EF4-FFF2-40B4-BE49-F238E27FC236}">
                <a16:creationId xmlns:a16="http://schemas.microsoft.com/office/drawing/2014/main" id="{6A212F41-583C-4B5D-B963-3E602E60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92338"/>
            <a:ext cx="571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50392F1-BB1C-4C59-8CCD-B8948648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" y="303099"/>
            <a:ext cx="7040864" cy="6251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00B76-38B6-49E8-ABD1-B11EB9840EA9}"/>
              </a:ext>
            </a:extLst>
          </p:cNvPr>
          <p:cNvSpPr txBox="1"/>
          <p:nvPr/>
        </p:nvSpPr>
        <p:spPr>
          <a:xfrm>
            <a:off x="5036457" y="740229"/>
            <a:ext cx="288834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추상화 계층 삽입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CB7D1E-DCA3-44CD-B6CA-E84F5059986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27086" y="740229"/>
            <a:ext cx="240937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961A9C-C72B-4A99-A1EF-7B0AEC9318F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14057" y="1109561"/>
            <a:ext cx="2866572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ebookreader-ebookinterface-pdfbook">
            <a:extLst>
              <a:ext uri="{FF2B5EF4-FFF2-40B4-BE49-F238E27FC236}">
                <a16:creationId xmlns:a16="http://schemas.microsoft.com/office/drawing/2014/main" id="{D622618F-2B17-4B46-9F77-684EC3BE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43" y="1998952"/>
            <a:ext cx="5715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22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13113-2BDE-484F-B015-A589CFB4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설계 훈련하기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745AA-6FB1-4F9D-9F4E-6C43BBAA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평소 설계할 때 좋은 설계를 생각하는 훈련을 하지 않으면 평생 절대 늘지 않음</a:t>
            </a:r>
            <a:endParaRPr lang="en-US" altLang="ko-KR" dirty="0"/>
          </a:p>
          <a:p>
            <a:pPr lvl="1"/>
            <a:r>
              <a:rPr lang="ko-KR" altLang="en-US" dirty="0"/>
              <a:t>나쁜 설계라도 코드가 돌아는 가니까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868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0F193-02A6-4396-B748-BA2B011E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객체지향 설계를 위한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EFF2C-13D6-4DF1-8C96-FE2189DE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DRY/KISS </a:t>
            </a:r>
            <a:r>
              <a:rPr lang="ko-KR" altLang="en-US" dirty="0"/>
              <a:t>원칙</a:t>
            </a:r>
            <a:endParaRPr lang="en-US" altLang="ko-KR" dirty="0"/>
          </a:p>
          <a:p>
            <a:r>
              <a:rPr lang="en-US" altLang="ko-KR" b="1" dirty="0"/>
              <a:t>SOLID </a:t>
            </a:r>
            <a:r>
              <a:rPr lang="ko-KR" altLang="en-US" b="1" dirty="0"/>
              <a:t>원칙</a:t>
            </a:r>
            <a:endParaRPr lang="en-US" altLang="ko-KR" b="1" dirty="0"/>
          </a:p>
          <a:p>
            <a:r>
              <a:rPr lang="en-US" altLang="ko-KR" b="1" dirty="0"/>
              <a:t>GRASP </a:t>
            </a:r>
            <a:r>
              <a:rPr lang="ko-KR" altLang="en-US" b="1" dirty="0"/>
              <a:t>원칙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사실 모든 원칙이 하나의 지향점을 가짐</a:t>
            </a:r>
            <a:endParaRPr lang="en-US" altLang="ko-KR" dirty="0"/>
          </a:p>
          <a:p>
            <a:pPr lvl="1"/>
            <a:r>
              <a:rPr lang="ko-KR" altLang="en-US" dirty="0"/>
              <a:t>최대한의 독립성을 통한 최대한의 재사용</a:t>
            </a:r>
            <a:r>
              <a:rPr lang="en-US" altLang="ko-KR" dirty="0"/>
              <a:t>/</a:t>
            </a:r>
            <a:r>
              <a:rPr lang="ko-KR" altLang="en-US" dirty="0"/>
              <a:t>유지보수</a:t>
            </a:r>
            <a:endParaRPr lang="en-US" altLang="ko-KR" dirty="0"/>
          </a:p>
          <a:p>
            <a:pPr lvl="2"/>
            <a:r>
              <a:rPr lang="ko-KR" altLang="en-US" dirty="0"/>
              <a:t>높은 </a:t>
            </a:r>
            <a:r>
              <a:rPr lang="ko-KR" altLang="en-US" dirty="0" err="1"/>
              <a:t>응집성</a:t>
            </a:r>
            <a:endParaRPr lang="en-US" altLang="ko-KR" dirty="0"/>
          </a:p>
          <a:p>
            <a:pPr lvl="2"/>
            <a:r>
              <a:rPr lang="ko-KR" altLang="en-US" dirty="0"/>
              <a:t>낮은 연결성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1AAFF-BF83-4604-A25D-987E18B3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12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D0D9-D118-457C-9575-3AA6EC9C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GRASP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50428-B3EA-4FBB-AC34-088EAD8E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General Responsibility Assignment Software Patterns</a:t>
            </a:r>
          </a:p>
          <a:p>
            <a:pPr lvl="1"/>
            <a:r>
              <a:rPr lang="en-US" altLang="ko-KR" dirty="0"/>
              <a:t>Creator</a:t>
            </a:r>
          </a:p>
          <a:p>
            <a:pPr lvl="1"/>
            <a:r>
              <a:rPr lang="en-US" altLang="ko-KR" dirty="0"/>
              <a:t>Information Expert</a:t>
            </a:r>
          </a:p>
          <a:p>
            <a:pPr lvl="1"/>
            <a:r>
              <a:rPr lang="en-US" altLang="ko-KR" dirty="0"/>
              <a:t>Low Coupling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1"/>
            <a:r>
              <a:rPr lang="en-US" altLang="ko-KR" dirty="0"/>
              <a:t>High Cohesion</a:t>
            </a:r>
          </a:p>
          <a:p>
            <a:pPr lvl="1"/>
            <a:r>
              <a:rPr lang="en-US" altLang="ko-KR" dirty="0"/>
              <a:t>Indirection</a:t>
            </a:r>
          </a:p>
          <a:p>
            <a:pPr lvl="1"/>
            <a:r>
              <a:rPr lang="en-US" altLang="ko-KR" dirty="0"/>
              <a:t>Polymorphism</a:t>
            </a:r>
          </a:p>
          <a:p>
            <a:pPr lvl="1"/>
            <a:r>
              <a:rPr lang="en-US" altLang="ko-KR" dirty="0"/>
              <a:t>Protected Variations</a:t>
            </a:r>
          </a:p>
          <a:p>
            <a:pPr lvl="1"/>
            <a:r>
              <a:rPr lang="en-US" altLang="ko-KR" dirty="0"/>
              <a:t>Pure Fabrication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9BBD9-451A-4876-B3AB-B3A665B9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1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054A4-B070-4AFD-AA6A-B8351CD6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Responsibility?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51324-0648-4E23-B540-4F772165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객체나 상호작용하는 여러 객체를 통해 달성</a:t>
            </a:r>
            <a:endParaRPr lang="en-US" altLang="ko-KR" dirty="0"/>
          </a:p>
          <a:p>
            <a:r>
              <a:rPr lang="en-US" altLang="ko-KR" dirty="0"/>
              <a:t>GRASP </a:t>
            </a:r>
            <a:r>
              <a:rPr lang="ko-KR" altLang="en-US" dirty="0"/>
              <a:t>패턴을 이용해 책임을 어느 객체에 할당할지 결정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F1B9D-B26C-4826-B470-19D727A8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27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C52D-A27C-4001-B2E4-A2111A3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ACC72-BECD-479D-8D52-7A456C18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생성의 책임이 누구에게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: Container</a:t>
            </a:r>
            <a:r>
              <a:rPr lang="ko-KR" altLang="en-US" dirty="0"/>
              <a:t>가 </a:t>
            </a:r>
            <a:r>
              <a:rPr lang="en-US" altLang="ko-KR" dirty="0"/>
              <a:t>item</a:t>
            </a:r>
            <a:r>
              <a:rPr lang="ko-KR" altLang="en-US" dirty="0"/>
              <a:t>을 생성</a:t>
            </a:r>
            <a:endParaRPr lang="en-US" altLang="ko-KR" dirty="0"/>
          </a:p>
          <a:p>
            <a:r>
              <a:rPr lang="ko-KR" altLang="en-US" dirty="0"/>
              <a:t>비디오 가게와 비디오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46199-7B0E-4568-B52E-DE3862AE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512BD-F73C-4BCE-8ED5-595E5592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3566697"/>
            <a:ext cx="747816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55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0D3DB-616B-42AB-AD1B-73F974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1E9EC-E0EB-4C91-A839-CFDE5B65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o</a:t>
            </a:r>
            <a:r>
              <a:rPr lang="ko-KR" altLang="en-US" dirty="0"/>
              <a:t>가 가질 수 있는 책임은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O</a:t>
            </a:r>
            <a:r>
              <a:rPr lang="ko-KR" altLang="en-US" dirty="0"/>
              <a:t>가 가지고 있는 정보에 기반해서 책임을 할당</a:t>
            </a:r>
            <a:endParaRPr lang="en-US" altLang="ko-KR" dirty="0"/>
          </a:p>
          <a:p>
            <a:pPr lvl="1"/>
            <a:r>
              <a:rPr lang="ko-KR" altLang="en-US" dirty="0"/>
              <a:t>모든 정보를 다 가지고 있거나 다른 객체에서 정보를 일부 받아오는 경우</a:t>
            </a:r>
            <a:endParaRPr lang="en-US" altLang="ko-KR" dirty="0"/>
          </a:p>
          <a:p>
            <a:pPr lvl="1"/>
            <a:r>
              <a:rPr lang="ko-KR" altLang="en-US" dirty="0"/>
              <a:t>가게의 비디오 목록은 어느 객체에서 만들 수 있나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5D231-9106-4CDD-9209-5FAC4A3B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990A65-CF26-48A3-93D9-5E21C32A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3815945"/>
            <a:ext cx="720190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50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FAF-C240-452E-A05E-0DDB54AB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 Coupling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A66D8-FDD3-4A56-9AD6-DAD15425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객체간의</a:t>
            </a:r>
            <a:r>
              <a:rPr lang="ko-KR" altLang="en-US" dirty="0"/>
              <a:t> 결합도 </a:t>
            </a:r>
            <a:r>
              <a:rPr lang="en-US" altLang="ko-KR" dirty="0"/>
              <a:t>– </a:t>
            </a:r>
            <a:r>
              <a:rPr lang="ko-KR" altLang="en-US" dirty="0"/>
              <a:t>의존 정도를 낮추는 것이 중요</a:t>
            </a:r>
            <a:endParaRPr lang="en-US" altLang="ko-KR" dirty="0"/>
          </a:p>
          <a:p>
            <a:r>
              <a:rPr lang="ko-KR" altLang="en-US" dirty="0" err="1"/>
              <a:t>피의존</a:t>
            </a:r>
            <a:r>
              <a:rPr lang="ko-KR" altLang="en-US" dirty="0"/>
              <a:t> 객체를 변경하더라도 의존하는 객체에는 영향이 가지 않도록</a:t>
            </a:r>
            <a:endParaRPr lang="en-US" altLang="ko-KR" dirty="0"/>
          </a:p>
          <a:p>
            <a:r>
              <a:rPr lang="en-US" altLang="ko-KR" dirty="0"/>
              <a:t>Aggregation-Composition </a:t>
            </a:r>
            <a:r>
              <a:rPr lang="ko-KR" altLang="en-US" dirty="0"/>
              <a:t>관계 </a:t>
            </a:r>
            <a:r>
              <a:rPr lang="en-US" altLang="ko-KR" dirty="0"/>
              <a:t>-&gt; </a:t>
            </a:r>
            <a:r>
              <a:rPr lang="ko-KR" altLang="en-US" dirty="0"/>
              <a:t>결합</a:t>
            </a:r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/</a:t>
            </a:r>
            <a:r>
              <a:rPr lang="ko-KR" altLang="en-US" dirty="0"/>
              <a:t>구현 관계 </a:t>
            </a:r>
            <a:r>
              <a:rPr lang="en-US" altLang="ko-KR" dirty="0"/>
              <a:t>-&gt; </a:t>
            </a:r>
            <a:r>
              <a:rPr lang="ko-KR" altLang="en-US" dirty="0"/>
              <a:t>결합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C5EFE3-A0A1-45F4-97E8-236184FE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7F209-B2E1-4095-A05A-173BC307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 Coupling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22D18-7166-4827-9384-284DC9DD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RentVideo</a:t>
            </a:r>
            <a:r>
              <a:rPr lang="ko-KR" altLang="en-US" dirty="0"/>
              <a:t>가 두 클래스에게 의존하고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E7C1D-6A17-44B7-93DA-FBA5816E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FC8867-B79F-4823-BB5C-D1C05842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10" y="2985643"/>
            <a:ext cx="773538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75F43-0A0E-4D65-BC7B-DD710B2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 Coupling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F0E1A-D3E4-404C-852E-C8B81D8E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RentVideo</a:t>
            </a:r>
            <a:r>
              <a:rPr lang="ko-KR" altLang="en-US" dirty="0"/>
              <a:t>가 한 클래스에게 의존하고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9D610-8C57-4EB2-8AD0-43E88711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FB425-E9F7-4A49-BF86-7DBAA1D2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15" y="2383871"/>
            <a:ext cx="7478169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6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9A6A-E81E-47AE-879C-A6F97FC0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24222-A679-491E-9298-E12D1E6C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요청</a:t>
            </a:r>
            <a:r>
              <a:rPr lang="en-US" altLang="ko-KR" dirty="0"/>
              <a:t>(</a:t>
            </a:r>
            <a:r>
              <a:rPr lang="ko-KR" altLang="en-US" dirty="0"/>
              <a:t>주로 </a:t>
            </a:r>
            <a:r>
              <a:rPr lang="en-US" altLang="ko-KR" dirty="0"/>
              <a:t>UI 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어떻게 실제 논리를 가지고 있는 객체에 전달할 것인가</a:t>
            </a:r>
            <a:endParaRPr lang="en-US" altLang="ko-KR" dirty="0"/>
          </a:p>
          <a:p>
            <a:r>
              <a:rPr lang="ko-KR" altLang="en-US" dirty="0"/>
              <a:t>컨트롤러 객체가 </a:t>
            </a:r>
            <a:r>
              <a:rPr lang="en-US" altLang="ko-KR" dirty="0"/>
              <a:t>UI</a:t>
            </a:r>
            <a:r>
              <a:rPr lang="ko-KR" altLang="en-US" dirty="0"/>
              <a:t>계층과 논리 계층을 분리하는 역할을 담당</a:t>
            </a:r>
            <a:endParaRPr lang="en-US" altLang="ko-KR" dirty="0"/>
          </a:p>
          <a:p>
            <a:r>
              <a:rPr lang="ko-KR" altLang="en-US" dirty="0"/>
              <a:t>컨트롤러가 될 수 있는 객체들</a:t>
            </a:r>
            <a:endParaRPr lang="en-US" altLang="ko-KR" dirty="0"/>
          </a:p>
          <a:p>
            <a:pPr lvl="1"/>
            <a:r>
              <a:rPr lang="ko-KR" altLang="en-US" dirty="0"/>
              <a:t>전체 시스템을 대변</a:t>
            </a:r>
            <a:r>
              <a:rPr lang="en-US" altLang="ko-KR" dirty="0"/>
              <a:t>(façade controller)</a:t>
            </a:r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하나를 대변</a:t>
            </a:r>
            <a:r>
              <a:rPr lang="en-US" altLang="ko-KR" dirty="0"/>
              <a:t>(session controller)</a:t>
            </a:r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컨트롤러 재사용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유지보수 용이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BEFBA-C2FE-486E-B416-7B25213E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8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457B4-DE25-4DF5-BE8A-5C12AF25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0C33B-FB3C-4AEB-B1E4-C91142A4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ED721-0BE0-4B93-8502-8A339069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1401CE-1213-49E0-94A0-9AC4A32D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633287"/>
            <a:ext cx="862132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0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AD857-88A1-4324-8A9F-218E0EE6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9F6B1-81D0-40BD-BAA1-6E342B01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를</a:t>
            </a:r>
            <a:r>
              <a:rPr lang="en-US" altLang="ko-KR" dirty="0"/>
              <a:t> god </a:t>
            </a:r>
            <a:r>
              <a:rPr lang="ko-KR" altLang="en-US" dirty="0"/>
              <a:t>클래스로 만들지 말라</a:t>
            </a:r>
            <a:endParaRPr lang="en-US" altLang="ko-KR" dirty="0"/>
          </a:p>
          <a:p>
            <a:r>
              <a:rPr lang="ko-KR" altLang="en-US" dirty="0"/>
              <a:t>컨트롤러 하나에 과다한 책임이 지워지면 컨트롤러를 분할할 필요가 있음</a:t>
            </a:r>
            <a:endParaRPr lang="en-US" altLang="ko-KR" dirty="0"/>
          </a:p>
          <a:p>
            <a:r>
              <a:rPr lang="ko-KR" altLang="en-US" dirty="0"/>
              <a:t>컨트롤러를 조력하는 클래스 생성도 방편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2949E-99D2-44CB-AF15-7988A01A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1B55-D205-4615-9AC3-80023D5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90020-D295-41B3-9357-E52368BE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/>
              <a:t>S</a:t>
            </a:r>
            <a:r>
              <a:rPr lang="en-US" altLang="ko-KR" dirty="0"/>
              <a:t>ingle Responsibility Principle(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i="1" dirty="0"/>
              <a:t>A class should have only one </a:t>
            </a:r>
            <a:r>
              <a:rPr lang="en-US" altLang="ko-KR" i="1" dirty="0">
                <a:solidFill>
                  <a:srgbClr val="FF0000"/>
                </a:solidFill>
              </a:rPr>
              <a:t>reason to change.</a:t>
            </a:r>
          </a:p>
          <a:p>
            <a:r>
              <a:rPr lang="en-US" altLang="ko-KR" b="1" dirty="0"/>
              <a:t>O</a:t>
            </a:r>
            <a:r>
              <a:rPr lang="en-US" altLang="ko-KR" dirty="0"/>
              <a:t>CP (</a:t>
            </a:r>
            <a:r>
              <a:rPr lang="ko-KR" altLang="en-US" dirty="0"/>
              <a:t>개방폐쇄의 원칙</a:t>
            </a:r>
            <a:r>
              <a:rPr lang="en-US" altLang="ko-KR" dirty="0"/>
              <a:t>: Open Close Principle)</a:t>
            </a:r>
          </a:p>
          <a:p>
            <a:pPr lvl="1"/>
            <a:r>
              <a:rPr lang="en-US" altLang="ko-KR" i="1" dirty="0"/>
              <a:t>YOU SHOULD BE ABLE TO </a:t>
            </a:r>
            <a:r>
              <a:rPr lang="en-US" altLang="ko-KR" i="1" dirty="0">
                <a:solidFill>
                  <a:srgbClr val="FF0000"/>
                </a:solidFill>
              </a:rPr>
              <a:t>EXTEND</a:t>
            </a:r>
            <a:r>
              <a:rPr lang="en-US" altLang="ko-KR" i="1" dirty="0"/>
              <a:t> A CLASSES BEHAVIOR, </a:t>
            </a:r>
            <a:r>
              <a:rPr lang="en-US" altLang="ko-KR" i="1" dirty="0">
                <a:solidFill>
                  <a:srgbClr val="FF0000"/>
                </a:solidFill>
              </a:rPr>
              <a:t>WITHOUT</a:t>
            </a:r>
            <a:r>
              <a:rPr lang="en-US" altLang="ko-KR" i="1" dirty="0"/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MODIFYING</a:t>
            </a:r>
            <a:r>
              <a:rPr lang="en-US" altLang="ko-KR" i="1" dirty="0"/>
              <a:t> IT.</a:t>
            </a:r>
          </a:p>
          <a:p>
            <a:r>
              <a:rPr lang="en-US" altLang="ko-KR" b="1" dirty="0"/>
              <a:t>L</a:t>
            </a:r>
            <a:r>
              <a:rPr lang="en-US" altLang="ko-KR" dirty="0"/>
              <a:t>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: The </a:t>
            </a:r>
            <a:r>
              <a:rPr lang="en-US" altLang="ko-KR" dirty="0" err="1"/>
              <a:t>Liskov</a:t>
            </a:r>
            <a:r>
              <a:rPr lang="en-US" altLang="ko-KR" dirty="0"/>
              <a:t> Substitution Principle)</a:t>
            </a:r>
          </a:p>
          <a:p>
            <a:pPr lvl="1"/>
            <a:r>
              <a:rPr lang="en-US" altLang="ko-KR" i="1" dirty="0"/>
              <a:t>FUNCTIONS THAT USE POINTERS OR REFERENCES TO BASE CLASSES MUST BE ABLE TO USE </a:t>
            </a:r>
            <a:r>
              <a:rPr lang="en-US" altLang="ko-KR" i="1" dirty="0">
                <a:solidFill>
                  <a:srgbClr val="FF0000"/>
                </a:solidFill>
              </a:rPr>
              <a:t>OBJECTS OF DERIVED CLASSES WITHOUT KNOWING IT</a:t>
            </a:r>
            <a:r>
              <a:rPr lang="en-US" altLang="ko-KR" i="1" dirty="0"/>
              <a:t>.</a:t>
            </a:r>
          </a:p>
          <a:p>
            <a:r>
              <a:rPr lang="en-US" altLang="ko-KR" b="1" dirty="0"/>
              <a:t>I</a:t>
            </a:r>
            <a:r>
              <a:rPr lang="en-US" altLang="ko-KR" dirty="0"/>
              <a:t>SP (</a:t>
            </a:r>
            <a:r>
              <a:rPr lang="ko-KR" altLang="en-US" dirty="0"/>
              <a:t>인터페이스 분리의 원칙</a:t>
            </a:r>
            <a:r>
              <a:rPr lang="en-US" altLang="ko-KR" dirty="0"/>
              <a:t>: Interface Segregation Principle)</a:t>
            </a:r>
          </a:p>
          <a:p>
            <a:pPr lvl="1"/>
            <a:r>
              <a:rPr lang="en-US" altLang="ko-KR" i="1" dirty="0"/>
              <a:t>CLIENTS </a:t>
            </a:r>
            <a:r>
              <a:rPr lang="en-US" altLang="ko-KR" i="1" dirty="0">
                <a:solidFill>
                  <a:srgbClr val="FF0000"/>
                </a:solidFill>
              </a:rPr>
              <a:t>SHOULD NOT BE FORCED TO DEPEND UPON INTERFACES </a:t>
            </a:r>
            <a:r>
              <a:rPr lang="en-US" altLang="ko-KR" i="1" dirty="0"/>
              <a:t>THAT THEY DO NOT USE.</a:t>
            </a:r>
          </a:p>
          <a:p>
            <a:r>
              <a:rPr lang="en-US" altLang="ko-KR" b="1" dirty="0"/>
              <a:t>D</a:t>
            </a:r>
            <a:r>
              <a:rPr lang="en-US" altLang="ko-KR" dirty="0"/>
              <a:t>IP (</a:t>
            </a:r>
            <a:r>
              <a:rPr lang="ko-KR" altLang="en-US" dirty="0"/>
              <a:t>의존성역전의 원칙</a:t>
            </a:r>
            <a:r>
              <a:rPr lang="en-US" altLang="ko-KR" dirty="0"/>
              <a:t>: Dependency Inversion Principle)</a:t>
            </a:r>
          </a:p>
          <a:p>
            <a:pPr lvl="1"/>
            <a:r>
              <a:rPr lang="en-US" altLang="ko-KR" i="1" dirty="0"/>
              <a:t>A. HIGH LEVEL MODULES SHOULD NOT DEPEND UPON LOW LEVEL MODULES. BOTH SHOULD DEPEND UPON ABSTRACTIONS.</a:t>
            </a:r>
          </a:p>
          <a:p>
            <a:pPr lvl="1"/>
            <a:r>
              <a:rPr lang="en-US" altLang="ko-KR" i="1" dirty="0"/>
              <a:t>B. </a:t>
            </a:r>
            <a:r>
              <a:rPr lang="en-US" altLang="ko-KR" i="1" dirty="0">
                <a:solidFill>
                  <a:srgbClr val="FF0000"/>
                </a:solidFill>
              </a:rPr>
              <a:t>ABSTRACTIONS SHOULD NOT DEPEND UPON DETAILS</a:t>
            </a:r>
            <a:r>
              <a:rPr lang="en-US" altLang="ko-KR" i="1" dirty="0"/>
              <a:t>. DETAILS SHOULD DEPEND UPON ABSTRACTIONS.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E22FF-B19B-4E3C-9730-FE368676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24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3B4B-1A81-439E-896A-D4A3FFEF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높은 </a:t>
            </a:r>
            <a:r>
              <a:rPr lang="ko-KR" altLang="en-US" dirty="0" err="1"/>
              <a:t>응집성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2E169-8F83-4604-B12C-2C84ADFD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동작들이 기능적으로 연관성 있게 </a:t>
            </a:r>
            <a:r>
              <a:rPr lang="ko-KR" altLang="en-US" dirty="0" err="1"/>
              <a:t>모여있는가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연관된</a:t>
            </a:r>
            <a:r>
              <a:rPr lang="en-US" altLang="ko-KR" dirty="0"/>
              <a:t>" </a:t>
            </a:r>
            <a:r>
              <a:rPr lang="ko-KR" altLang="en-US" dirty="0"/>
              <a:t>책임들을 묶어서 하나의 관리가능한 주체로 만드는 것</a:t>
            </a:r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이 클래스 뭐하는 </a:t>
            </a:r>
            <a:r>
              <a:rPr lang="ko-KR" altLang="en-US" dirty="0" err="1"/>
              <a:t>클래스에요</a:t>
            </a:r>
            <a:r>
              <a:rPr lang="en-US" altLang="ko-KR" dirty="0"/>
              <a:t>?"</a:t>
            </a:r>
            <a:r>
              <a:rPr lang="ko-KR" altLang="en-US" dirty="0"/>
              <a:t>라는 질문에 답이 한 문장으로 나오게끔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코드 재사용</a:t>
            </a:r>
            <a:endParaRPr lang="en-US" altLang="ko-KR" dirty="0"/>
          </a:p>
          <a:p>
            <a:pPr lvl="1"/>
            <a:r>
              <a:rPr lang="ko-KR" altLang="en-US" dirty="0"/>
              <a:t>유지보수성</a:t>
            </a:r>
            <a:r>
              <a:rPr lang="en-US" altLang="ko-KR" dirty="0"/>
              <a:t>, </a:t>
            </a:r>
            <a:r>
              <a:rPr lang="ko-KR" altLang="en-US" dirty="0"/>
              <a:t>가독성</a:t>
            </a:r>
            <a:endParaRPr lang="en-US" altLang="ko-KR" dirty="0"/>
          </a:p>
          <a:p>
            <a:pPr lvl="1"/>
            <a:r>
              <a:rPr lang="ko-KR" altLang="en-US" dirty="0"/>
              <a:t>자연스럽게 낮아지는 </a:t>
            </a:r>
            <a:r>
              <a:rPr lang="ko-KR" altLang="en-US" dirty="0" err="1"/>
              <a:t>결합성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704E8B-36C5-4061-9062-B1FBF5D5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17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7FA9-6205-405A-875B-BE76048C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높은 </a:t>
            </a:r>
            <a:r>
              <a:rPr lang="ko-KR" altLang="en-US" dirty="0" err="1"/>
              <a:t>응집성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C29C1-9B51-4524-A6B3-B0F97501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나은 설계는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525AD-81FA-4D6D-BEA6-4B86A862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42965-3FE7-4AA1-8BD7-B3C8D065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0" y="2495419"/>
            <a:ext cx="2438740" cy="18671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E1A090-3E94-4ADA-A909-40EB3EA0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212" y="2679187"/>
            <a:ext cx="758295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06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144-8736-4DDA-8C0C-415F4E26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A4924-3779-4131-9570-B8A6692A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연관성이 있지만 조금씩 다른 요소들을 어떻게 </a:t>
            </a:r>
            <a:r>
              <a:rPr lang="ko-KR" altLang="en-US" dirty="0" err="1"/>
              <a:t>관리할것인가</a:t>
            </a:r>
            <a:endParaRPr lang="en-US" altLang="ko-KR" dirty="0"/>
          </a:p>
          <a:p>
            <a:r>
              <a:rPr lang="ko-KR" altLang="en-US" dirty="0"/>
              <a:t>새로운 요소의 추가가 </a:t>
            </a:r>
            <a:r>
              <a:rPr lang="ko-KR" altLang="en-US" dirty="0" err="1"/>
              <a:t>쉬워짐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5A230-FB4D-4108-8248-5FF5DBF4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F26D40-B4E4-457F-AE07-A1C4DEFE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01" y="3166728"/>
            <a:ext cx="5715798" cy="2400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56C8F-B151-434E-BF39-92B7DA47E7EF}"/>
              </a:ext>
            </a:extLst>
          </p:cNvPr>
          <p:cNvSpPr txBox="1"/>
          <p:nvPr/>
        </p:nvSpPr>
        <p:spPr>
          <a:xfrm>
            <a:off x="5969000" y="6070600"/>
            <a:ext cx="380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 err="1"/>
              <a:t>getArea</a:t>
            </a:r>
            <a:r>
              <a:rPr lang="en-US" altLang="ko-KR" dirty="0"/>
              <a:t>()</a:t>
            </a:r>
            <a:r>
              <a:rPr lang="ko-KR" altLang="en-US" dirty="0"/>
              <a:t>를 수행하는 책임은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883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F4C9-ACEC-4B3B-B2D8-7C0B88BD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Pure fabrication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AFFC-94E1-43BB-B776-2A03C351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도메인 객체와 무관한</a:t>
            </a:r>
            <a:r>
              <a:rPr lang="en-US" altLang="ko-KR" dirty="0"/>
              <a:t>(</a:t>
            </a:r>
            <a:r>
              <a:rPr lang="ko-KR" altLang="en-US" dirty="0"/>
              <a:t>도메인 모델에 없는</a:t>
            </a:r>
            <a:r>
              <a:rPr lang="en-US" altLang="ko-KR" dirty="0"/>
              <a:t>) </a:t>
            </a:r>
            <a:r>
              <a:rPr lang="ko-KR" altLang="en-US" dirty="0"/>
              <a:t>객체들을 만들어서 역할을 맡겨라</a:t>
            </a:r>
            <a:endParaRPr lang="en-US" altLang="ko-KR" dirty="0"/>
          </a:p>
          <a:p>
            <a:r>
              <a:rPr lang="ko-KR" altLang="en-US" dirty="0"/>
              <a:t>특정한 행위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r>
              <a:rPr lang="ko-KR" altLang="en-US" dirty="0"/>
              <a:t>을 담당하는 객체들</a:t>
            </a:r>
            <a:endParaRPr lang="en-US" altLang="ko-KR" dirty="0"/>
          </a:p>
          <a:p>
            <a:pPr lvl="1"/>
            <a:r>
              <a:rPr lang="en-US" altLang="ko-KR" dirty="0"/>
              <a:t>Adapter, Strategy, …</a:t>
            </a:r>
          </a:p>
          <a:p>
            <a:r>
              <a:rPr lang="en-US" altLang="ko-KR" dirty="0" err="1"/>
              <a:t>DBStore</a:t>
            </a:r>
            <a:r>
              <a:rPr lang="en-US" altLang="ko-KR" dirty="0"/>
              <a:t>, Logger </a:t>
            </a:r>
            <a:r>
              <a:rPr lang="ko-KR" altLang="en-US" dirty="0"/>
              <a:t>객체가 현실에 존재하나요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DCEAF-F8CE-457B-BB2A-0CE69879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32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4A500-170A-41B0-9E45-1042A3D8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Indirection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8DF6-09B2-4D18-AFE0-2A56CE02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 이상의 객체가 직접적으로 결합하는 것을 막기 위한 패턴</a:t>
            </a:r>
            <a:endParaRPr lang="en-US" altLang="ko-KR" dirty="0"/>
          </a:p>
          <a:p>
            <a:r>
              <a:rPr lang="ko-KR" altLang="en-US" dirty="0"/>
              <a:t>중간자를 </a:t>
            </a:r>
            <a:r>
              <a:rPr lang="ko-KR" altLang="en-US" dirty="0" err="1"/>
              <a:t>끼워넣어</a:t>
            </a:r>
            <a:r>
              <a:rPr lang="ko-KR" altLang="en-US" dirty="0"/>
              <a:t> 결합도를 떨어뜨림</a:t>
            </a:r>
            <a:endParaRPr lang="en-US" altLang="ko-KR" dirty="0"/>
          </a:p>
          <a:p>
            <a:r>
              <a:rPr lang="en-US" altLang="ko-KR" dirty="0"/>
              <a:t>Adapter, Façade, Observer, …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BF8448-0656-4973-8860-D5C9CF9B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9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BAE65-5008-4AED-A8EE-FD13ECF6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Patterns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53E65-D9A6-47B3-9CC3-A2E959E2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패턴은 의사소통에 도움을 준다</a:t>
            </a:r>
            <a:endParaRPr lang="en-US" altLang="ko-KR" dirty="0"/>
          </a:p>
          <a:p>
            <a:r>
              <a:rPr lang="ko-KR" altLang="en-US" dirty="0"/>
              <a:t>디자인 패턴을 알고 있는 설계자들은 특정 문제에 대해 공통적으로 알고 있는 패턴을 이용해 해결책에 대한 논의를 할 수 있기 때문에 보다 원활하게 의사소통을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검증된 지식인 패턴을 사용하면 높은 완성도의 디자인을 빠른 시간에 만들어 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좋은 설계나 아키텍처가 패턴이라는 이름으로 명명되어 있어 개발자는 그 패턴의 이름만으로도 그 소프트웨어의 구조를 알 수 있다 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1001C-2AF4-48DC-9BF1-05EB225E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08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39A8-41D2-48E5-8DF7-842C791C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br>
              <a:rPr lang="en-US" altLang="ko-KR" dirty="0"/>
            </a:br>
            <a:r>
              <a:rPr lang="ko-KR" altLang="en-US" dirty="0"/>
              <a:t>전략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ED84D-0FF3-4037-A5E9-487A3207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Strategy pattern allows choosing the best-suited algorithm at runtime.</a:t>
            </a:r>
          </a:p>
          <a:p>
            <a:r>
              <a:rPr lang="en-US" altLang="ko-KR" dirty="0">
                <a:hlinkClick r:id="rId2"/>
              </a:rPr>
              <a:t>https://docs.oracle.com/javase/7/docs/api/java/util/Collections.html#sort(java.util.List)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ko-KR" altLang="en-US" dirty="0"/>
              <a:t>리스트도</a:t>
            </a:r>
            <a:r>
              <a:rPr lang="en-US" altLang="ko-KR" dirty="0"/>
              <a:t>/ Student List</a:t>
            </a:r>
            <a:r>
              <a:rPr lang="ko-KR" altLang="en-US" dirty="0"/>
              <a:t>도 다 정렬해버린다 </a:t>
            </a:r>
            <a:r>
              <a:rPr lang="en-US" altLang="ko-KR" dirty="0"/>
              <a:t>– How?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33197-E3E0-43C0-BE0C-D9066F87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34071D-A4E9-4165-B5CC-A3A5C251DED3}"/>
              </a:ext>
            </a:extLst>
          </p:cNvPr>
          <p:cNvSpPr/>
          <p:nvPr/>
        </p:nvSpPr>
        <p:spPr>
          <a:xfrm>
            <a:off x="10198100" y="266700"/>
            <a:ext cx="14732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Behavorial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185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39A8-41D2-48E5-8DF7-842C791C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br>
              <a:rPr lang="en-US" altLang="ko-KR" dirty="0"/>
            </a:br>
            <a:r>
              <a:rPr lang="ko-KR" altLang="en-US" dirty="0"/>
              <a:t>전략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ED84D-0FF3-4037-A5E9-487A3207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상황 </a:t>
            </a:r>
            <a:r>
              <a:rPr lang="en-US" altLang="ko-KR" dirty="0"/>
              <a:t>(</a:t>
            </a:r>
            <a:r>
              <a:rPr lang="ko-KR" altLang="en-US" dirty="0"/>
              <a:t>첨부된 </a:t>
            </a:r>
            <a:r>
              <a:rPr lang="en-US" altLang="ko-KR" dirty="0"/>
              <a:t>Strategy.zip 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Item, </a:t>
            </a:r>
            <a:r>
              <a:rPr lang="en-US" altLang="ko-KR" dirty="0" err="1"/>
              <a:t>ShoppingCart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en-US" altLang="ko-KR" dirty="0" err="1"/>
              <a:t>ShoppingCart.pay</a:t>
            </a:r>
            <a:r>
              <a:rPr lang="en-US" altLang="ko-KR" dirty="0"/>
              <a:t>() </a:t>
            </a:r>
            <a:r>
              <a:rPr lang="ko-KR" altLang="en-US" dirty="0"/>
              <a:t>호출을 통해 결제 처리</a:t>
            </a:r>
            <a:endParaRPr lang="en-US" altLang="ko-KR" dirty="0"/>
          </a:p>
          <a:p>
            <a:pPr lvl="1"/>
            <a:r>
              <a:rPr lang="ko-KR" altLang="en-US" dirty="0"/>
              <a:t>카드 외 카카오페이</a:t>
            </a:r>
            <a:r>
              <a:rPr lang="en-US" altLang="ko-KR" dirty="0"/>
              <a:t>(id, password)</a:t>
            </a:r>
            <a:r>
              <a:rPr lang="ko-KR" altLang="en-US" dirty="0"/>
              <a:t>로 결제 가능하게 하고 싶다면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33197-E3E0-43C0-BE0C-D9066F87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34071D-A4E9-4165-B5CC-A3A5C251DED3}"/>
              </a:ext>
            </a:extLst>
          </p:cNvPr>
          <p:cNvSpPr/>
          <p:nvPr/>
        </p:nvSpPr>
        <p:spPr>
          <a:xfrm>
            <a:off x="10198100" y="266700"/>
            <a:ext cx="14732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Behavorial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109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FFE0C-0E24-4C43-BDD3-AA3E4E83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br>
              <a:rPr lang="en-US" altLang="ko-KR" dirty="0"/>
            </a:br>
            <a:r>
              <a:rPr lang="ko-KR" altLang="en-US" dirty="0"/>
              <a:t>전략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03182-B802-4F74-8FFC-8A03C27B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결제의 책임은 어디에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결제의 책임은 어디에 있어야 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결제 방식에 따른 변경점과 불변점은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7ABB48-1E04-4C5B-8788-F321CC22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6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31483-56BA-4040-826E-950B2B9A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br>
              <a:rPr lang="en-US" altLang="ko-KR" dirty="0"/>
            </a:br>
            <a:r>
              <a:rPr lang="ko-KR" altLang="en-US" dirty="0"/>
              <a:t>전략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6F238-83C6-4D09-91B2-8E70F5BA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1. </a:t>
            </a:r>
            <a:r>
              <a:rPr lang="ko-KR" altLang="en-US" dirty="0"/>
              <a:t>결제 책임을 분리한다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2. </a:t>
            </a:r>
            <a:r>
              <a:rPr lang="ko-KR" altLang="en-US" dirty="0"/>
              <a:t>결제 책임을 다양화한다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 3. </a:t>
            </a:r>
            <a:r>
              <a:rPr lang="ko-KR" altLang="en-US" dirty="0"/>
              <a:t>결합성을 떨어뜨린다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DDE3C-3AA3-4F7B-9AF8-B21AF63D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7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AFCEF-505C-4656-8693-A9A62033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SRP(Single Responsibility Principle)</a:t>
            </a:r>
            <a:br>
              <a:rPr lang="en-US" altLang="ko-KR" dirty="0"/>
            </a:br>
            <a:r>
              <a:rPr lang="ko-KR" altLang="en-US" dirty="0"/>
              <a:t>단일책임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0B02C-5E97-472D-9569-951A1D58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클래스가 하나의 기능만 가지고 있도록 설계하라 </a:t>
            </a:r>
            <a:r>
              <a:rPr lang="en-US" altLang="ko-KR" dirty="0"/>
              <a:t>- </a:t>
            </a:r>
            <a:r>
              <a:rPr lang="ko-KR" altLang="en-US" dirty="0"/>
              <a:t>독립성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하나의 </a:t>
            </a:r>
            <a:r>
              <a:rPr lang="ko-KR" altLang="en-US" dirty="0" err="1"/>
              <a:t>기능＇이라는</a:t>
            </a:r>
            <a:r>
              <a:rPr lang="ko-KR" altLang="en-US" dirty="0"/>
              <a:t> 단어가 너무 추상적인데요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하나의 책임</a:t>
            </a:r>
            <a:r>
              <a:rPr lang="en-US" altLang="ko-KR" dirty="0"/>
              <a:t>’, </a:t>
            </a:r>
            <a:r>
              <a:rPr lang="ko-KR" altLang="en-US" dirty="0"/>
              <a:t>혹은 </a:t>
            </a:r>
            <a:r>
              <a:rPr lang="en-US" altLang="ko-KR" dirty="0"/>
              <a:t>‘</a:t>
            </a:r>
            <a:r>
              <a:rPr lang="ko-KR" altLang="en-US" dirty="0"/>
              <a:t>하나의 변경 이유＇ 만을 갖도록 설계하라</a:t>
            </a:r>
            <a:endParaRPr lang="en-US" altLang="ko-KR" dirty="0"/>
          </a:p>
          <a:p>
            <a:pPr lvl="2"/>
            <a:r>
              <a:rPr lang="en-US" altLang="ko-KR" dirty="0"/>
              <a:t>“The Audience”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가장 기본적인 원칙이지만 가장 직접 구현하기 어려운 원칙</a:t>
            </a:r>
          </a:p>
        </p:txBody>
      </p:sp>
    </p:spTree>
    <p:extLst>
      <p:ext uri="{BB962C8B-B14F-4D97-AF65-F5344CB8AC3E}">
        <p14:creationId xmlns:p14="http://schemas.microsoft.com/office/powerpoint/2010/main" val="516501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FC1A-86DA-495F-A597-A8EB26ED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br>
              <a:rPr lang="en-US" altLang="ko-KR" dirty="0"/>
            </a:br>
            <a:r>
              <a:rPr lang="ko-KR" altLang="en-US" dirty="0"/>
              <a:t>전략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870B9-DB01-497C-9968-4EB97639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제가 제시한 전략에 따라 실제 전략 패턴을 구현해보세요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Postmortem : </a:t>
            </a:r>
            <a:r>
              <a:rPr lang="ko-KR" altLang="en-US" dirty="0"/>
              <a:t>이후 수표 결제도 추가해달라는 요청이 왔습니다</a:t>
            </a:r>
            <a:r>
              <a:rPr lang="en-US" altLang="ko-KR" dirty="0"/>
              <a:t>. </a:t>
            </a:r>
            <a:r>
              <a:rPr lang="ko-KR" altLang="en-US" dirty="0"/>
              <a:t>문제를 쉽게 처리할 수 있나요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4C7B6-4D7C-4ED4-9C68-DB004402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63DD-3827-4F43-A769-2A7F05EABFB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AFCEF-505C-4656-8693-A9A62033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SRP(Single Responsibility Principle)</a:t>
            </a:r>
            <a:br>
              <a:rPr lang="en-US" altLang="ko-KR" dirty="0"/>
            </a:br>
            <a:r>
              <a:rPr lang="ko-KR" altLang="en-US" dirty="0"/>
              <a:t>단일책임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0B02C-5E97-472D-9569-951A1D58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적용방법</a:t>
            </a:r>
            <a:endParaRPr lang="en-US" altLang="ko-KR" dirty="0"/>
          </a:p>
          <a:p>
            <a:pPr lvl="1"/>
            <a:r>
              <a:rPr lang="en-US" altLang="ko-KR" dirty="0"/>
              <a:t>Extract Class</a:t>
            </a:r>
          </a:p>
          <a:p>
            <a:pPr lvl="2"/>
            <a:r>
              <a:rPr lang="ko-KR" altLang="en-US" dirty="0"/>
              <a:t>한 클래스 안에 이의 구조를 </a:t>
            </a:r>
            <a:r>
              <a:rPr lang="ko-KR" altLang="en-US" dirty="0" err="1"/>
              <a:t>변경토록</a:t>
            </a:r>
            <a:r>
              <a:rPr lang="ko-KR" altLang="en-US" dirty="0"/>
              <a:t> 하는 이유가 둘 이상 존재하는 경우</a:t>
            </a:r>
            <a:endParaRPr lang="en-US" altLang="ko-KR" dirty="0"/>
          </a:p>
          <a:p>
            <a:pPr lvl="2"/>
            <a:r>
              <a:rPr lang="ko-KR" altLang="en-US" dirty="0"/>
              <a:t>학생 클래스 </a:t>
            </a:r>
            <a:r>
              <a:rPr lang="en-US" altLang="ko-KR" dirty="0"/>
              <a:t>: </a:t>
            </a:r>
            <a:r>
              <a:rPr lang="ko-KR" altLang="en-US" dirty="0"/>
              <a:t>성적정보</a:t>
            </a:r>
            <a:r>
              <a:rPr lang="en-US" altLang="ko-KR" dirty="0"/>
              <a:t>, </a:t>
            </a:r>
            <a:r>
              <a:rPr lang="ko-KR" altLang="en-US" dirty="0"/>
              <a:t>재학 및 졸업정보</a:t>
            </a:r>
            <a:r>
              <a:rPr lang="en-US" altLang="ko-KR" dirty="0"/>
              <a:t>, </a:t>
            </a:r>
            <a:r>
              <a:rPr lang="ko-KR" altLang="en-US" dirty="0"/>
              <a:t>등록금 납입정보</a:t>
            </a:r>
            <a:endParaRPr lang="en-US" altLang="ko-KR" dirty="0"/>
          </a:p>
          <a:p>
            <a:pPr lvl="1"/>
            <a:r>
              <a:rPr lang="en-US" altLang="ko-KR" dirty="0"/>
              <a:t>Extract Superclass</a:t>
            </a:r>
          </a:p>
          <a:p>
            <a:pPr lvl="2"/>
            <a:r>
              <a:rPr lang="ko-KR" altLang="en-US" dirty="0"/>
              <a:t>클래스를 나누고 보니 유사한 책임을 나눠 맡고 있는 경우</a:t>
            </a:r>
            <a:endParaRPr lang="en-US" altLang="ko-KR" dirty="0"/>
          </a:p>
          <a:p>
            <a:pPr lvl="2"/>
            <a:r>
              <a:rPr lang="ko-KR" altLang="en-US" dirty="0"/>
              <a:t>대학생 성적정보</a:t>
            </a:r>
            <a:r>
              <a:rPr lang="en-US" altLang="ko-KR" dirty="0"/>
              <a:t>, </a:t>
            </a:r>
            <a:r>
              <a:rPr lang="ko-KR" altLang="en-US" dirty="0"/>
              <a:t>대학원생 성적정보 클래스 </a:t>
            </a:r>
            <a:r>
              <a:rPr lang="en-US" altLang="ko-KR" dirty="0"/>
              <a:t>: </a:t>
            </a:r>
            <a:r>
              <a:rPr lang="ko-KR" altLang="en-US" dirty="0"/>
              <a:t>성적정보 클래스를 상속하도록</a:t>
            </a:r>
            <a:endParaRPr lang="en-US" altLang="ko-KR" dirty="0"/>
          </a:p>
          <a:p>
            <a:pPr lvl="1"/>
            <a:r>
              <a:rPr lang="en-US" altLang="ko-KR" dirty="0"/>
              <a:t>Shotgun Surgery</a:t>
            </a:r>
          </a:p>
          <a:p>
            <a:pPr lvl="2"/>
            <a:r>
              <a:rPr lang="ko-KR" altLang="en-US" dirty="0"/>
              <a:t>흩어진 메소드들과 필드를 한 클래스로 합침</a:t>
            </a:r>
            <a:endParaRPr lang="en-US" altLang="ko-KR" dirty="0"/>
          </a:p>
          <a:p>
            <a:pPr lvl="2"/>
            <a:r>
              <a:rPr lang="ko-KR" altLang="en-US" dirty="0"/>
              <a:t>필요하다면 새 클래스를 만들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9792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B71E1D-02A5-4CA5-80E2-35B5C719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24" y="791141"/>
            <a:ext cx="7968152" cy="52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9034-459F-4DE4-B461-15CB5925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07F95-7B2F-4D7B-A414-78F7D731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5BE61-69E1-4D51-BFA8-E6830048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79" y="326570"/>
            <a:ext cx="10595242" cy="62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1D602-5ECF-4D89-90B7-DB314C9A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111" y="343535"/>
            <a:ext cx="5582331" cy="3335511"/>
          </a:xfrm>
        </p:spPr>
        <p:txBody>
          <a:bodyPr/>
          <a:lstStyle/>
          <a:p>
            <a:r>
              <a:rPr lang="en-US" altLang="ko-KR" dirty="0"/>
              <a:t>Audiences:</a:t>
            </a:r>
          </a:p>
          <a:p>
            <a:pPr lvl="1"/>
            <a:r>
              <a:rPr lang="ko-KR" altLang="en-US" dirty="0"/>
              <a:t>책 관리자</a:t>
            </a:r>
            <a:endParaRPr lang="en-US" altLang="ko-KR" dirty="0"/>
          </a:p>
          <a:p>
            <a:pPr lvl="1"/>
            <a:r>
              <a:rPr lang="ko-KR" altLang="en-US" dirty="0"/>
              <a:t>책 표현 객체</a:t>
            </a:r>
            <a:endParaRPr lang="en-US" altLang="ko-KR" dirty="0"/>
          </a:p>
          <a:p>
            <a:pPr lvl="1"/>
            <a:r>
              <a:rPr lang="ko-KR" altLang="en-US" dirty="0"/>
              <a:t>책 파일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B47683-659A-4DB0-8FEA-93140309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8" y="343535"/>
            <a:ext cx="5991225" cy="3019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32BF3C-7670-4116-85A3-88715D90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8" y="3679046"/>
            <a:ext cx="5915025" cy="304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628380-EADE-45C6-99BC-1E09F7DD5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836" y="3619500"/>
            <a:ext cx="5924550" cy="32385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65D81F-221E-487D-8A04-2B0540F7DF25}"/>
              </a:ext>
            </a:extLst>
          </p:cNvPr>
          <p:cNvCxnSpPr/>
          <p:nvPr/>
        </p:nvCxnSpPr>
        <p:spPr>
          <a:xfrm flipH="1">
            <a:off x="6383111" y="1393371"/>
            <a:ext cx="1178832" cy="269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A2CBF78-BFFD-4F3A-8A0D-FC612C271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415" y="3699585"/>
            <a:ext cx="5695950" cy="14668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64371F-8DEE-489C-9F6A-C7A2EA3E67BD}"/>
              </a:ext>
            </a:extLst>
          </p:cNvPr>
          <p:cNvCxnSpPr/>
          <p:nvPr/>
        </p:nvCxnSpPr>
        <p:spPr>
          <a:xfrm>
            <a:off x="8157029" y="2011290"/>
            <a:ext cx="1857828" cy="166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69194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용" id="{2C44A29C-DA69-43D1-98DC-754AA0C8641A}" vid="{70FE3DF6-9D72-43BF-A997-86A5CBD79B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452B7FEF76FA94B96578ED905D4994A" ma:contentTypeVersion="2" ma:contentTypeDescription="새 문서를 만듭니다." ma:contentTypeScope="" ma:versionID="a7771bbe26982ba551ce0433d7099a86">
  <xsd:schema xmlns:xsd="http://www.w3.org/2001/XMLSchema" xmlns:xs="http://www.w3.org/2001/XMLSchema" xmlns:p="http://schemas.microsoft.com/office/2006/metadata/properties" xmlns:ns3="128de1dc-06d6-42c7-b7df-40591fe0a381" targetNamespace="http://schemas.microsoft.com/office/2006/metadata/properties" ma:root="true" ma:fieldsID="13c78b21e39ecbd335e01bd3a26403d0" ns3:_="">
    <xsd:import namespace="128de1dc-06d6-42c7-b7df-40591fe0a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de1dc-06d6-42c7-b7df-40591fe0a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8DBAA5-77A8-441B-9240-03F58731E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de1dc-06d6-42c7-b7df-40591fe0a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7C4029-B429-4830-998E-81B5F492B6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308F4-2866-444B-81D7-FC1AF552134C}">
  <ds:schemaRefs>
    <ds:schemaRef ds:uri="128de1dc-06d6-42c7-b7df-40591fe0a38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강의용</Template>
  <TotalTime>5708</TotalTime>
  <Words>1525</Words>
  <Application>Microsoft Office PowerPoint</Application>
  <PresentationFormat>와이드스크린</PresentationFormat>
  <Paragraphs>256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Helvetica Neue</vt:lpstr>
      <vt:lpstr>NanumGothic</vt:lpstr>
      <vt:lpstr>맑은 고딕</vt:lpstr>
      <vt:lpstr>맑은 고딕</vt:lpstr>
      <vt:lpstr>Arial</vt:lpstr>
      <vt:lpstr>강의용</vt:lpstr>
      <vt:lpstr>객체지향의 원칙들</vt:lpstr>
      <vt:lpstr>"좋은" 설계를 위하여</vt:lpstr>
      <vt:lpstr>좋은 객체지향 설계를 위한 원칙</vt:lpstr>
      <vt:lpstr>SOLID Principle</vt:lpstr>
      <vt:lpstr>SRP(Single Responsibility Principle) 단일책임 원칙</vt:lpstr>
      <vt:lpstr>SRP(Single Responsibility Principle) 단일책임 원칙</vt:lpstr>
      <vt:lpstr>PowerPoint 프레젠테이션</vt:lpstr>
      <vt:lpstr>PowerPoint 프레젠테이션</vt:lpstr>
      <vt:lpstr>PowerPoint 프레젠테이션</vt:lpstr>
      <vt:lpstr>OCP (개방/폐쇄의 원칙: Open Close Principle) </vt:lpstr>
      <vt:lpstr>PowerPoint 프레젠테이션</vt:lpstr>
      <vt:lpstr>PowerPoint 프레젠테이션</vt:lpstr>
      <vt:lpstr>PowerPoint 프레젠테이션</vt:lpstr>
      <vt:lpstr>PowerPoint 프레젠테이션</vt:lpstr>
      <vt:lpstr>LSP (리스코프 치환 원칙: The Liskov Substitution Principle) </vt:lpstr>
      <vt:lpstr>Override 주의보</vt:lpstr>
      <vt:lpstr>PowerPoint 프레젠테이션</vt:lpstr>
      <vt:lpstr>PowerPoint 프레젠테이션</vt:lpstr>
      <vt:lpstr>PowerPoint 프레젠테이션</vt:lpstr>
      <vt:lpstr>ISP (인터페이스 분리의 원칙: Interface Segregation Principle) </vt:lpstr>
      <vt:lpstr>ISP (인터페이스 분리의 원칙: Interface Segregation Principle) </vt:lpstr>
      <vt:lpstr>PowerPoint 프레젠테이션</vt:lpstr>
      <vt:lpstr>PowerPoint 프레젠테이션</vt:lpstr>
      <vt:lpstr>PowerPoint 프레젠테이션</vt:lpstr>
      <vt:lpstr>PowerPoint 프레젠테이션</vt:lpstr>
      <vt:lpstr>DIP (의존성역전의 원칙: Dependency Inversion Principle) </vt:lpstr>
      <vt:lpstr>PowerPoint 프레젠테이션</vt:lpstr>
      <vt:lpstr>PowerPoint 프레젠테이션</vt:lpstr>
      <vt:lpstr>좋은 설계 훈련하기</vt:lpstr>
      <vt:lpstr>GRASP principle</vt:lpstr>
      <vt:lpstr>Responsibility? </vt:lpstr>
      <vt:lpstr>Creator</vt:lpstr>
      <vt:lpstr>Expert</vt:lpstr>
      <vt:lpstr>Low Coupling</vt:lpstr>
      <vt:lpstr>Low Coupling</vt:lpstr>
      <vt:lpstr>Low Coupling</vt:lpstr>
      <vt:lpstr>Controller</vt:lpstr>
      <vt:lpstr>PowerPoint 프레젠테이션</vt:lpstr>
      <vt:lpstr>Controller</vt:lpstr>
      <vt:lpstr>높은 응집성</vt:lpstr>
      <vt:lpstr>높은 응집성</vt:lpstr>
      <vt:lpstr>Polymorphism</vt:lpstr>
      <vt:lpstr>Pure fabrication</vt:lpstr>
      <vt:lpstr>Indirection</vt:lpstr>
      <vt:lpstr>Design Patterns</vt:lpstr>
      <vt:lpstr>Strategy Pattern 전략 패턴</vt:lpstr>
      <vt:lpstr>Strategy Pattern 전략 패턴</vt:lpstr>
      <vt:lpstr>Strategy Pattern 전략 패턴</vt:lpstr>
      <vt:lpstr>Strategy Pattern 전략 패턴</vt:lpstr>
      <vt:lpstr>Strategy Pattern 전략 패턴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OO-Analysis and Design</dc:title>
  <dc:creator>한종대</dc:creator>
  <cp:lastModifiedBy>Jongdae Han</cp:lastModifiedBy>
  <cp:revision>43</cp:revision>
  <dcterms:created xsi:type="dcterms:W3CDTF">2021-07-23T19:07:44Z</dcterms:created>
  <dcterms:modified xsi:type="dcterms:W3CDTF">2022-06-01T13:48:32Z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0x010100C452B7FEF76FA94B96578ED905D4994A</vt:lpwstr>
  </property>
</Properties>
</file>