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54"/>
  </p:notesMasterIdLst>
  <p:handoutMasterIdLst>
    <p:handoutMasterId r:id="rId55"/>
  </p:handoutMasterIdLst>
  <p:sldIdLst>
    <p:sldId id="325" r:id="rId2"/>
    <p:sldId id="256" r:id="rId3"/>
    <p:sldId id="316" r:id="rId4"/>
    <p:sldId id="317" r:id="rId5"/>
    <p:sldId id="258" r:id="rId6"/>
    <p:sldId id="260" r:id="rId7"/>
    <p:sldId id="318" r:id="rId8"/>
    <p:sldId id="265" r:id="rId9"/>
    <p:sldId id="266" r:id="rId10"/>
    <p:sldId id="267" r:id="rId11"/>
    <p:sldId id="327" r:id="rId12"/>
    <p:sldId id="268" r:id="rId13"/>
    <p:sldId id="269" r:id="rId14"/>
    <p:sldId id="346" r:id="rId15"/>
    <p:sldId id="322" r:id="rId16"/>
    <p:sldId id="330" r:id="rId17"/>
    <p:sldId id="272" r:id="rId18"/>
    <p:sldId id="323" r:id="rId19"/>
    <p:sldId id="273" r:id="rId20"/>
    <p:sldId id="274" r:id="rId21"/>
    <p:sldId id="278" r:id="rId22"/>
    <p:sldId id="279" r:id="rId23"/>
    <p:sldId id="280" r:id="rId24"/>
    <p:sldId id="281" r:id="rId25"/>
    <p:sldId id="284" r:id="rId26"/>
    <p:sldId id="335" r:id="rId27"/>
    <p:sldId id="319" r:id="rId28"/>
    <p:sldId id="286" r:id="rId29"/>
    <p:sldId id="287" r:id="rId30"/>
    <p:sldId id="336" r:id="rId31"/>
    <p:sldId id="290" r:id="rId32"/>
    <p:sldId id="292" r:id="rId33"/>
    <p:sldId id="296" r:id="rId34"/>
    <p:sldId id="338" r:id="rId35"/>
    <p:sldId id="297" r:id="rId36"/>
    <p:sldId id="298" r:id="rId37"/>
    <p:sldId id="299" r:id="rId38"/>
    <p:sldId id="340" r:id="rId39"/>
    <p:sldId id="341" r:id="rId40"/>
    <p:sldId id="347" r:id="rId41"/>
    <p:sldId id="348" r:id="rId42"/>
    <p:sldId id="349" r:id="rId43"/>
    <p:sldId id="350" r:id="rId44"/>
    <p:sldId id="351" r:id="rId45"/>
    <p:sldId id="453" r:id="rId46"/>
    <p:sldId id="454" r:id="rId47"/>
    <p:sldId id="456" r:id="rId48"/>
    <p:sldId id="457" r:id="rId49"/>
    <p:sldId id="458" r:id="rId50"/>
    <p:sldId id="459" r:id="rId51"/>
    <p:sldId id="460" r:id="rId52"/>
    <p:sldId id="461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pos="12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4434"/>
    <p:restoredTop sz="89999"/>
  </p:normalViewPr>
  <p:slideViewPr>
    <p:cSldViewPr snapToGrid="0" snapToObjects="1" showGuides="1">
      <p:cViewPr varScale="1">
        <p:scale>
          <a:sx n="130" d="100"/>
          <a:sy n="130" d="100"/>
        </p:scale>
        <p:origin x="1032" y="88"/>
      </p:cViewPr>
      <p:guideLst>
        <p:guide orient="horz" pos="928"/>
        <p:guide pos="1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382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345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8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1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092280" y="630189"/>
            <a:ext cx="1800000" cy="300000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2334409" y="630189"/>
            <a:ext cx="4475181" cy="5597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372B4EA-2901-47D2-A925-EA039EC3B7D8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3C9E07-9825-477A-9D73-2610B04A7490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272E2-CA37-407D-9BFE-0BEF5A8693BD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545DD11-FA7E-4C48-9BF1-D705C3F36034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71367C4-9AF6-4458-985E-99DE25E46854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992403E-B2DC-425B-937F-926FD9571E80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62455-2E29-4C0A-9CFE-082C0046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01C386B-2E37-41A4-A249-9D271C91AE05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5424D-110E-4CC5-BBDA-FFA38252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9813E-569E-43E9-9663-5A6A492A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F8DF410F-FFBC-4EA4-80E7-B89639CABEA8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5075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3625965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934900" indent="-592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/>
        <p:txBody>
          <a:bodyPr/>
          <a:lstStyle/>
          <a:p>
            <a:pPr lvl="0">
              <a:defRPr/>
            </a:pPr>
            <a:fld id="{DB7BB2B6-36A1-4DFB-9502-49201C9C801C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preserve="1">
  <p:cSld name="1_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2674469"/>
            <a:ext cx="9144000" cy="75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Thank you!</a:t>
            </a:r>
          </a:p>
        </p:txBody>
      </p:sp>
      <p:sp>
        <p:nvSpPr>
          <p:cNvPr id="9" name="Coypyright ⓒ 2022 Sehong Park…"/>
          <p:cNvSpPr txBox="1"/>
          <p:nvPr userDrawn="1"/>
        </p:nvSpPr>
        <p:spPr>
          <a:xfrm>
            <a:off x="0" y="5800416"/>
            <a:ext cx="9144000" cy="1057584"/>
          </a:xfrm>
          <a:prstGeom prst="rect">
            <a:avLst/>
          </a:prstGeom>
          <a:solidFill>
            <a:schemeClr val="lt1"/>
          </a:solidFill>
          <a:ln w="12700">
            <a:miter/>
          </a:ln>
        </p:spPr>
        <p:txBody>
          <a:bodyPr wrap="square" lIns="71437" tIns="71437" rIns="71437" bIns="71437" anchor="ctr">
            <a:noAutofit/>
          </a:bodyPr>
          <a:lstStyle/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 dirty="0" err="1">
                <a:solidFill>
                  <a:srgbClr val="3A3C84"/>
                </a:solidFill>
              </a:rPr>
              <a:t>Copyright</a:t>
            </a:r>
            <a:r>
              <a:rPr lang="ko-KR" altLang="en-US" dirty="0">
                <a:solidFill>
                  <a:srgbClr val="3A3C84"/>
                </a:solidFill>
              </a:rPr>
              <a:t> ⓒ 202</a:t>
            </a:r>
            <a:r>
              <a:rPr lang="en-US" altLang="ko-KR" dirty="0">
                <a:solidFill>
                  <a:srgbClr val="3A3C84"/>
                </a:solidFill>
              </a:rPr>
              <a:t>2</a:t>
            </a:r>
            <a:r>
              <a:rPr lang="ko-KR" altLang="en-US" dirty="0">
                <a:solidFill>
                  <a:srgbClr val="3A3C84"/>
                </a:solidFill>
              </a:rPr>
              <a:t> </a:t>
            </a:r>
            <a:r>
              <a:rPr lang="en-US" altLang="ko-KR" dirty="0" err="1">
                <a:solidFill>
                  <a:srgbClr val="3A3C84"/>
                </a:solidFill>
              </a:rPr>
              <a:t>Hanbit</a:t>
            </a:r>
            <a:r>
              <a:rPr lang="en-US" altLang="ko-KR" dirty="0">
                <a:solidFill>
                  <a:srgbClr val="3A3C84"/>
                </a:solidFill>
              </a:rPr>
              <a:t> Academy, Inc.</a:t>
            </a:r>
          </a:p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 dirty="0">
                <a:solidFill>
                  <a:srgbClr val="3A3C84"/>
                </a:solidFill>
              </a:rPr>
              <a:t>All </a:t>
            </a:r>
            <a:r>
              <a:rPr lang="ko-KR" altLang="en-US" dirty="0" err="1">
                <a:solidFill>
                  <a:srgbClr val="3A3C84"/>
                </a:solidFill>
              </a:rPr>
              <a:t>rights</a:t>
            </a:r>
            <a:r>
              <a:rPr lang="ko-KR" altLang="en-US" dirty="0">
                <a:solidFill>
                  <a:srgbClr val="3A3C84"/>
                </a:solidFill>
              </a:rPr>
              <a:t> </a:t>
            </a:r>
            <a:r>
              <a:rPr lang="ko-KR" altLang="en-US" dirty="0" err="1">
                <a:solidFill>
                  <a:srgbClr val="3A3C84"/>
                </a:solidFill>
              </a:rPr>
              <a:t>reserved</a:t>
            </a:r>
            <a:r>
              <a:rPr lang="ko-KR" altLang="en-US" dirty="0">
                <a:solidFill>
                  <a:srgbClr val="3A3C84"/>
                </a:solidFill>
              </a:rPr>
              <a:t>.</a:t>
            </a:r>
          </a:p>
        </p:txBody>
      </p:sp>
      <p:pic>
        <p:nvPicPr>
          <p:cNvPr id="10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092280" y="6179208"/>
            <a:ext cx="1800000" cy="300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C0AFE7D-BCC1-40E3-9036-2E3365CE0499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8EC918-A73D-4FE7-8E1D-744478955106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5579C665-FE2F-4A80-AAB1-BF4F2A02C87C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91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04A753-810C-49B4-9C8C-D78C9D59DADC}"/>
              </a:ext>
            </a:extLst>
          </p:cNvPr>
          <p:cNvSpPr txBox="1">
            <a:spLocks/>
          </p:cNvSpPr>
          <p:nvPr/>
        </p:nvSpPr>
        <p:spPr>
          <a:xfrm>
            <a:off x="418840" y="5710576"/>
            <a:ext cx="8306320" cy="8098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4000" b="1" dirty="0" err="1">
                <a:latin typeface="+mj-ea"/>
              </a:rPr>
              <a:t>Numpy</a:t>
            </a:r>
            <a:r>
              <a:rPr lang="en-US" altLang="ko-KR" sz="4000" b="1" dirty="0">
                <a:latin typeface="+mj-ea"/>
              </a:rPr>
              <a:t>(</a:t>
            </a:r>
            <a:r>
              <a:rPr lang="ko-KR" altLang="en-US" sz="4000" b="1" dirty="0" err="1">
                <a:latin typeface="+mj-ea"/>
              </a:rPr>
              <a:t>넘파이</a:t>
            </a:r>
            <a:r>
              <a:rPr lang="en-US" altLang="ko-KR" sz="4000" b="1" dirty="0">
                <a:latin typeface="+mj-ea"/>
              </a:rPr>
              <a:t>)</a:t>
            </a:r>
            <a:endParaRPr lang="ko-KR" altLang="en-US" sz="4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83111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1.1</a:t>
            </a:r>
            <a:r>
              <a:rPr lang="ko-KR" altLang="en-US" b="1" dirty="0">
                <a:solidFill>
                  <a:schemeClr val="dk2"/>
                </a:solidFill>
              </a:rPr>
              <a:t> 배열의 구조</a:t>
            </a:r>
            <a:r>
              <a:rPr lang="en-US" altLang="ko-KR" b="1" dirty="0">
                <a:solidFill>
                  <a:schemeClr val="dk2"/>
                </a:solidFill>
              </a:rPr>
              <a:t>(shape)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8172" y="2405815"/>
            <a:ext cx="6351709" cy="1811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1.1</a:t>
            </a:r>
            <a:r>
              <a:rPr lang="ko-KR" altLang="en-US" b="1" dirty="0">
                <a:solidFill>
                  <a:schemeClr val="dk2"/>
                </a:solidFill>
              </a:rPr>
              <a:t> 배열의 구조</a:t>
            </a:r>
            <a:r>
              <a:rPr lang="en-US" altLang="ko-KR" b="1" dirty="0">
                <a:solidFill>
                  <a:schemeClr val="dk2"/>
                </a:solidFill>
              </a:rPr>
              <a:t>(shape)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BF95C89-0B38-4048-80E3-925D62DB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06780"/>
              </p:ext>
            </p:extLst>
          </p:nvPr>
        </p:nvGraphicFramePr>
        <p:xfrm>
          <a:off x="832555" y="2023616"/>
          <a:ext cx="7478887" cy="1097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[[1,2,5,8], [1,2,5,8], [1,2,5,8]], 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float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en-US" altLang="ko-KR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test_array.shape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  <a:endParaRPr lang="en-US" altLang="ko-KR" sz="20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F9EDAC2-6587-42F0-95BA-5406B6341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3776" y="3429000"/>
            <a:ext cx="5396446" cy="24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1.2</a:t>
            </a:r>
            <a:r>
              <a:rPr lang="ko-KR" altLang="en-US" b="1" dirty="0">
                <a:solidFill>
                  <a:schemeClr val="dk2"/>
                </a:solidFill>
              </a:rPr>
              <a:t> </a:t>
            </a:r>
            <a:r>
              <a:rPr lang="en-US" altLang="ko-KR" b="1" dirty="0" err="1">
                <a:solidFill>
                  <a:schemeClr val="dk2"/>
                </a:solidFill>
              </a:rPr>
              <a:t>dtype</a:t>
            </a:r>
            <a:endParaRPr lang="en-US" altLang="ko-KR" b="1" dirty="0">
              <a:solidFill>
                <a:schemeClr val="dk2"/>
              </a:solidFill>
            </a:endParaRP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dtype으로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배열의 데이터 타입 지정</a:t>
            </a:r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marL="1143000" lvl="2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/>
            </a:pPr>
            <a:endParaRPr lang="en-US" altLang="ko-KR" sz="1100" dirty="0"/>
          </a:p>
          <a:p>
            <a:pPr lvl="2">
              <a:buClr>
                <a:schemeClr val="accent1"/>
              </a:buClr>
              <a:buSzPct val="100000"/>
              <a:defRPr/>
            </a:pPr>
            <a:r>
              <a:rPr lang="en-US" altLang="ko-KR" dirty="0" err="1"/>
              <a:t>dtype</a:t>
            </a:r>
            <a:r>
              <a:rPr lang="ko-KR" altLang="en-US" dirty="0"/>
              <a:t>을 </a:t>
            </a:r>
            <a:r>
              <a:rPr lang="ko-KR" altLang="en-US" dirty="0" err="1"/>
              <a:t>실수형인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으로 지정한다면 모든 데이터가 실수형으로 저장되는 것을 확인 가능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E2060A-8853-4BEE-8048-AD1F6C84C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33518"/>
              </p:ext>
            </p:extLst>
          </p:nvPr>
        </p:nvGraphicFramePr>
        <p:xfrm>
          <a:off x="832555" y="2610416"/>
          <a:ext cx="7478887" cy="1097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  <a:endParaRPr lang="en-US" altLang="ko-KR" sz="1600" b="0" dirty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 [1, 2, 3.5], [4, 5, 6.5]], </a:t>
                      </a:r>
                      <a:r>
                        <a:rPr lang="en-US" altLang="ko-KR" sz="2000" b="0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=int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  <a:endParaRPr lang="en-US" altLang="ko-KR" sz="20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  <a:endParaRPr lang="ko-KR" altLang="en-US" sz="1600" dirty="0">
                        <a:solidFill>
                          <a:schemeClr val="accent4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array([[1, 2, 3],</a:t>
                      </a:r>
                    </a:p>
                    <a:p>
                      <a:r>
                        <a:rPr lang="en-US" altLang="ko-K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0D5B4E8-892F-4155-A406-48EBCCEF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037"/>
              </p:ext>
            </p:extLst>
          </p:nvPr>
        </p:nvGraphicFramePr>
        <p:xfrm>
          <a:off x="850194" y="5119409"/>
          <a:ext cx="7478887" cy="1097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 [1, 2, 3.5], [4, 5, 6.5]], </a:t>
                      </a:r>
                      <a:r>
                        <a:rPr lang="en-US" altLang="ko-KR" sz="2000" b="0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=float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  <a:endParaRPr lang="en-US" altLang="ko-KR" sz="20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array([[1. , 2. , 3.5],</a:t>
                      </a:r>
                    </a:p>
                    <a:p>
                      <a:r>
                        <a:rPr lang="en-US" altLang="ko-K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[4. , 5. , 6.5]])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270593"/>
            <a:ext cx="8229598" cy="5156840"/>
          </a:xfrm>
        </p:spPr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배열의 구조 다루기</a:t>
            </a:r>
          </a:p>
          <a:p>
            <a:pPr lvl="1">
              <a:defRPr/>
            </a:pPr>
            <a:r>
              <a:rPr lang="en-US" altLang="ko-KR" dirty="0" err="1"/>
              <a:t>rehape</a:t>
            </a:r>
            <a:r>
              <a:rPr lang="ko-KR" altLang="en-US" dirty="0"/>
              <a:t> 함수로 배열의 구조를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93911"/>
              </p:ext>
            </p:extLst>
          </p:nvPr>
        </p:nvGraphicFramePr>
        <p:xfrm>
          <a:off x="938912" y="2523442"/>
          <a:ext cx="7470069" cy="22213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([[1, 2, 5, 8], [1, 2, 5, 8]])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  <a:r>
                        <a:rPr lang="en-US" altLang="ko-KR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  <a:endParaRPr lang="ko-KR" altLang="en-US" sz="20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x= </a:t>
                      </a:r>
                      <a:r>
                        <a:rPr lang="en-US" altLang="ko-KR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(-1,)      </a:t>
                      </a:r>
                      <a:r>
                        <a:rPr lang="en-US" altLang="ko-KR" sz="200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en-US" altLang="ko-KR" sz="200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200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(8,)</a:t>
                      </a:r>
                      <a:r>
                        <a:rPr lang="ko-KR" altLang="en-US" sz="200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와</a:t>
                      </a:r>
                      <a:r>
                        <a:rPr lang="en-US" altLang="ko-KR" sz="200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동일함</a:t>
                      </a:r>
                      <a:endParaRPr lang="en-US" altLang="ko-KR" sz="200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  <a:r>
                        <a:rPr lang="en-US" altLang="ko-KR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  <a:endParaRPr lang="en-US" altLang="ko-KR" sz="200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16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(8,)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3337" y="4903096"/>
            <a:ext cx="6895388" cy="1524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02194"/>
              </p:ext>
            </p:extLst>
          </p:nvPr>
        </p:nvGraphicFramePr>
        <p:xfrm>
          <a:off x="859012" y="1547306"/>
          <a:ext cx="7471010" cy="35307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444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(range(8))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print(x)</a:t>
                      </a:r>
                      <a:endParaRPr lang="ko-KR" altLang="en-US" sz="20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 1 2 3 4 5 6 7]</a:t>
                      </a:r>
                      <a:endParaRPr lang="ko-KR" altLang="en-US" sz="20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44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x= </a:t>
                      </a:r>
                      <a:r>
                        <a:rPr lang="en-US" altLang="ko-KR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print(x)</a:t>
                      </a:r>
                      <a:endParaRPr lang="ko-KR" altLang="en-US" sz="20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1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[[0 1 2 3] [4 5 6 7]]</a:t>
                      </a:r>
                      <a:endParaRPr lang="en-US" altLang="ko-KR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9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 dirty="0"/>
              <a:t>반드시 전체 요소의 개수는 통일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8006"/>
              </p:ext>
            </p:extLst>
          </p:nvPr>
        </p:nvGraphicFramePr>
        <p:xfrm>
          <a:off x="859012" y="2026700"/>
          <a:ext cx="7471010" cy="32379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(range(8))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0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5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latin typeface="Cascadia Code"/>
                          <a:cs typeface="Cascadia Code"/>
                        </a:rPr>
                        <a:t>array([0, 1, 2, 3, 4, 5, 6, 7])</a:t>
                      </a:r>
                      <a:endParaRPr lang="ko-KR" altLang="en-US" sz="20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x= </a:t>
                      </a:r>
                      <a:r>
                        <a:rPr lang="en-US" altLang="ko-KR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(2,2)</a:t>
                      </a:r>
                      <a:endParaRPr lang="ko-KR" altLang="en-US" sz="20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Traceback (most recent call last)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&lt;ipython-input-2-31f07738c8d3&gt; in &lt;module&gt;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----&gt; 1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x.reshape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(2,2)</a:t>
                      </a:r>
                    </a:p>
                    <a:p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cannot reshape array of size 8 into shape (2,2)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 dirty="0"/>
              <a:t>-1을 </a:t>
            </a:r>
            <a:r>
              <a:rPr lang="en-US" altLang="ko-KR" dirty="0" err="1"/>
              <a:t>사용</a:t>
            </a:r>
            <a:r>
              <a:rPr lang="ko-KR" altLang="en-US" dirty="0"/>
              <a:t>하면 나머지 차원의 크기를 지정했을 때 전체 요소의 개수를 고려하여 마지막 차원이 자동으로 지정됨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41451"/>
              </p:ext>
            </p:extLst>
          </p:nvPr>
        </p:nvGraphicFramePr>
        <p:xfrm>
          <a:off x="859012" y="2304984"/>
          <a:ext cx="7471010" cy="3108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range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(8))</a:t>
                      </a:r>
                      <a:endParaRPr lang="en-US" altLang="ko-KR" sz="18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x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.</a:t>
                      </a: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</a:t>
                      </a:r>
                      <a:r>
                        <a:rPr lang="en-US" altLang="ko-KR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</a:t>
                      </a: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hape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8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5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800" dirty="0">
                          <a:latin typeface="Cascadia Code"/>
                          <a:cs typeface="Cascadia Code"/>
                        </a:rPr>
                        <a:t>([[0,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dirty="0"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800" dirty="0">
                          <a:latin typeface="Cascadia Code"/>
                          <a:cs typeface="Cascadia Code"/>
                        </a:rPr>
                        <a:t>[</a:t>
                      </a:r>
                      <a:r>
                        <a:rPr lang="ko-KR" altLang="en-US" sz="1800" dirty="0">
                          <a:latin typeface="Cascadia Code"/>
                          <a:cs typeface="Cascadia Code"/>
                        </a:rPr>
                        <a:t>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dirty="0">
                          <a:latin typeface="Cascadia Code"/>
                          <a:cs typeface="Cascadia Code"/>
                        </a:rPr>
                        <a:t>       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dirty="0">
                          <a:latin typeface="Cascadia Code"/>
                          <a:cs typeface="Cascadia Code"/>
                        </a:rPr>
                        <a:t>       [6, 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800" dirty="0">
                          <a:latin typeface="Cascadia Code"/>
                          <a:cs typeface="Cascadia Code"/>
                        </a:rPr>
                        <a:t>([[0, 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dirty="0">
                          <a:latin typeface="Cascadia Code"/>
                          <a:cs typeface="Cascadia Code"/>
                        </a:rPr>
                        <a:t>       [4, 5, 6, 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0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3.</a:t>
            </a:r>
            <a:r>
              <a:rPr lang="ko-KR" altLang="en-US" dirty="0"/>
              <a:t> 인덱싱과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3.1</a:t>
            </a:r>
            <a:r>
              <a:rPr lang="ko-KR" altLang="en-US" b="1" dirty="0">
                <a:solidFill>
                  <a:schemeClr val="dk2"/>
                </a:solidFill>
              </a:rPr>
              <a:t> 인덱싱</a:t>
            </a:r>
          </a:p>
          <a:p>
            <a:pPr lvl="1">
              <a:defRPr/>
            </a:pPr>
            <a:r>
              <a:rPr lang="ko-KR" altLang="en-US" dirty="0"/>
              <a:t>인덱싱</a:t>
            </a:r>
            <a:r>
              <a:rPr lang="en-US" altLang="ko-KR" dirty="0"/>
              <a:t>(indexing) : </a:t>
            </a:r>
            <a:r>
              <a:rPr lang="ko-KR" altLang="en-US" dirty="0"/>
              <a:t>리스트에</a:t>
            </a:r>
            <a:r>
              <a:rPr lang="en-US" altLang="ko-KR" dirty="0"/>
              <a:t> </a:t>
            </a:r>
            <a:r>
              <a:rPr lang="ko-KR" altLang="en-US" dirty="0"/>
              <a:t>있는 값의 상대적인 주소</a:t>
            </a:r>
            <a:r>
              <a:rPr lang="en-US" altLang="ko-KR" dirty="0"/>
              <a:t>(offset)</a:t>
            </a:r>
            <a:r>
              <a:rPr lang="ko-KR" altLang="en-US" dirty="0"/>
              <a:t>로 값에 접근</a:t>
            </a:r>
          </a:p>
          <a:p>
            <a:pPr lvl="1">
              <a:defRPr/>
            </a:pPr>
            <a:r>
              <a:rPr lang="ko-KR" altLang="en-US" dirty="0" err="1"/>
              <a:t>넘파이</a:t>
            </a:r>
            <a:r>
              <a:rPr lang="ko-KR" altLang="en-US" dirty="0"/>
              <a:t> 배열의 인덱스 표현에는 </a:t>
            </a:r>
            <a:r>
              <a:rPr lang="en-US" altLang="ko-KR" dirty="0"/>
              <a:t>‘,’</a:t>
            </a:r>
            <a:r>
              <a:rPr lang="ko-KR" altLang="en-US" dirty="0"/>
              <a:t>을 지원</a:t>
            </a:r>
          </a:p>
          <a:p>
            <a:pPr lvl="2">
              <a:defRPr/>
            </a:pPr>
            <a:r>
              <a:rPr lang="en-US" altLang="ko-KR" dirty="0"/>
              <a:t>‘[</a:t>
            </a:r>
            <a:r>
              <a:rPr lang="ko-KR" altLang="en-US" dirty="0"/>
              <a:t>행</a:t>
            </a:r>
            <a:r>
              <a:rPr lang="en-US" altLang="ko-KR" dirty="0"/>
              <a:t>][</a:t>
            </a:r>
            <a:r>
              <a:rPr lang="ko-KR" altLang="en-US" dirty="0"/>
              <a:t>열</a:t>
            </a:r>
            <a:r>
              <a:rPr lang="en-US" altLang="ko-KR" dirty="0"/>
              <a:t>]’</a:t>
            </a:r>
            <a:r>
              <a:rPr lang="ko-KR" altLang="en-US" dirty="0"/>
              <a:t> 또는 </a:t>
            </a:r>
            <a:r>
              <a:rPr lang="en-US" altLang="ko-KR" dirty="0"/>
              <a:t>‘[</a:t>
            </a:r>
            <a:r>
              <a:rPr lang="ko-KR" altLang="en-US" dirty="0"/>
              <a:t>행</a:t>
            </a:r>
            <a:r>
              <a:rPr lang="en-US" altLang="ko-KR" dirty="0"/>
              <a:t>,</a:t>
            </a:r>
            <a:r>
              <a:rPr lang="ko-KR" altLang="en-US" dirty="0"/>
              <a:t>열</a:t>
            </a:r>
            <a:r>
              <a:rPr lang="en-US" altLang="ko-KR" dirty="0"/>
              <a:t>]’</a:t>
            </a:r>
            <a:r>
              <a:rPr lang="ko-KR" altLang="en-US" dirty="0"/>
              <a:t> 형태</a:t>
            </a:r>
          </a:p>
          <a:p>
            <a:pPr lvl="0">
              <a:defRPr/>
            </a:pPr>
            <a:endParaRPr lang="ko-KR" altLang="en-US" b="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75685"/>
              </p:ext>
            </p:extLst>
          </p:nvPr>
        </p:nvGraphicFramePr>
        <p:xfrm>
          <a:off x="824405" y="1347638"/>
          <a:ext cx="7463419" cy="140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([[1, 2, 3], [4, 5, 6]], 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0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000" dirty="0">
                          <a:latin typeface="Cascadia Code"/>
                          <a:cs typeface="Cascadia Code"/>
                        </a:rPr>
                        <a:t>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>
                          <a:latin typeface="Cascadia Code"/>
                          <a:cs typeface="Cascadia Code"/>
                        </a:rPr>
                        <a:t> 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59534"/>
              </p:ext>
            </p:extLst>
          </p:nvPr>
        </p:nvGraphicFramePr>
        <p:xfrm>
          <a:off x="840290" y="2747200"/>
          <a:ext cx="7463420" cy="1638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dirty="0">
                          <a:latin typeface="Cascadia Code"/>
                          <a:cs typeface="Cascadia Code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8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18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[0,2]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dirty="0">
                          <a:latin typeface="Cascadia Code"/>
                          <a:cs typeface="Cascadia Code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11D2EC-AA54-44A7-9DEE-8E84907A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8971"/>
              </p:ext>
            </p:extLst>
          </p:nvPr>
        </p:nvGraphicFramePr>
        <p:xfrm>
          <a:off x="840708" y="4385780"/>
          <a:ext cx="7478887" cy="140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x[0, 1] = 100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en-US" altLang="ko-KR" sz="20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array([[ 1, 100, 3],</a:t>
                      </a:r>
                    </a:p>
                    <a:p>
                      <a:r>
                        <a:rPr lang="en-US" altLang="ko-K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[ 4,    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3.2</a:t>
            </a:r>
            <a:r>
              <a:rPr lang="ko-KR" altLang="en-US" b="1" dirty="0">
                <a:solidFill>
                  <a:schemeClr val="dk2"/>
                </a:solidFill>
              </a:rPr>
              <a:t> </a:t>
            </a:r>
            <a:r>
              <a:rPr lang="ko-KR" altLang="en-US" b="1" dirty="0" err="1">
                <a:solidFill>
                  <a:schemeClr val="dk2"/>
                </a:solidFill>
              </a:rPr>
              <a:t>슬라이싱</a:t>
            </a:r>
            <a:endParaRPr lang="ko-KR" altLang="en-US" b="1" dirty="0">
              <a:solidFill>
                <a:schemeClr val="dk2"/>
              </a:solidFill>
            </a:endParaRPr>
          </a:p>
          <a:p>
            <a:pPr lvl="1">
              <a:defRPr/>
            </a:pPr>
            <a:r>
              <a:rPr lang="ko-KR" altLang="en-US" dirty="0" err="1"/>
              <a:t>슬라이싱</a:t>
            </a:r>
            <a:r>
              <a:rPr lang="en-US" altLang="ko-KR" dirty="0"/>
              <a:t>(slicing) : </a:t>
            </a:r>
            <a:r>
              <a:rPr lang="ko-KR" altLang="en-US" dirty="0"/>
              <a:t>인덱스를 사용하여 리스트 일부를 잘라내어 반환</a:t>
            </a:r>
          </a:p>
          <a:p>
            <a:pPr lvl="1">
              <a:defRPr/>
            </a:pPr>
            <a:r>
              <a:rPr lang="ko-KR" altLang="en-US" dirty="0" err="1"/>
              <a:t>넘파이</a:t>
            </a:r>
            <a:r>
              <a:rPr lang="ko-KR" altLang="en-US" dirty="0"/>
              <a:t> 배열은 행과 열을 나눠 </a:t>
            </a:r>
            <a:r>
              <a:rPr lang="ko-KR" altLang="en-US" dirty="0" err="1"/>
              <a:t>슬라이싱할</a:t>
            </a:r>
            <a:r>
              <a:rPr lang="ko-KR" altLang="en-US" dirty="0"/>
              <a:t> 수 있음</a:t>
            </a:r>
          </a:p>
          <a:p>
            <a:pPr lvl="2">
              <a:defRPr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5781" y="3534345"/>
            <a:ext cx="4792436" cy="2962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err="1"/>
              <a:t>넘파이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rgbClr val="3A3C84"/>
                </a:solidFill>
              </a:rPr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02</a:t>
            </a:r>
            <a:r>
              <a:rPr lang="ko-KR" altLang="en-US"/>
              <a:t> 넘파이 배열 객체 다루기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03</a:t>
            </a:r>
            <a:r>
              <a:rPr lang="ko-KR" altLang="en-US"/>
              <a:t> 넘파이 배열 연산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04</a:t>
            </a:r>
            <a:r>
              <a:rPr lang="ko-KR" altLang="en-US"/>
              <a:t> 비교 연산과 데이터 추출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18101"/>
              </p:ext>
            </p:extLst>
          </p:nvPr>
        </p:nvGraphicFramePr>
        <p:xfrm>
          <a:off x="749955" y="1161339"/>
          <a:ext cx="7962359" cy="140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3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 = np.array([[1, 2, 3, 4, 5],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[6, 7, 8, 9, 10]], int)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x[:,2:] </a:t>
                      </a:r>
                      <a:r>
                        <a:rPr lang="en-US" altLang="ko-KR" sz="20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전체 행의 2열 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28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array([[ 3, 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[ 8, 9, 10]])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80110"/>
              </p:ext>
            </p:extLst>
          </p:nvPr>
        </p:nvGraphicFramePr>
        <p:xfrm>
          <a:off x="811478" y="3937384"/>
          <a:ext cx="7644088" cy="792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[1,1:3]</a:t>
                      </a:r>
                      <a:r>
                        <a:rPr lang="ko-KR" altLang="en-US" sz="2000" b="0" dirty="0"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1행의 1열 ~ 2열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29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array([7,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5" y="2657637"/>
            <a:ext cx="8067889" cy="743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x는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2행 5열인 행렬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[:,2:]는 행 부분은 행 전체, 열 부분은 인덱스가 2 이후의 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433" y="4819178"/>
            <a:ext cx="7037017" cy="5602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[1,1:3]은 행 부분은 첫 번째 </a:t>
            </a:r>
            <a:r>
              <a:rPr lang="ko-KR" altLang="en-US" sz="1600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행만을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의미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열 부분 1:3은 열이 1부터 2까지의 값을 추출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02 </a:t>
            </a:r>
            <a:r>
              <a:rPr lang="ko-KR" altLang="en-US" dirty="0" err="1"/>
              <a:t>넘파이</a:t>
            </a:r>
            <a:r>
              <a:rPr lang="ko-KR" altLang="en-US" dirty="0"/>
              <a:t>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7875877" cy="5156840"/>
          </a:xfrm>
        </p:spPr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4.</a:t>
            </a:r>
            <a:r>
              <a:rPr lang="ko-KR" altLang="en-US" dirty="0"/>
              <a:t> 배열 생성 함수</a:t>
            </a:r>
          </a:p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4.1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arange</a:t>
            </a:r>
            <a:endParaRPr lang="en-US" altLang="ko-KR" b="1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lvl="1">
              <a:defRPr/>
            </a:pPr>
            <a:r>
              <a:rPr lang="en-US" altLang="ko-KR" dirty="0"/>
              <a:t>range</a:t>
            </a:r>
            <a:r>
              <a:rPr lang="ko-KR" altLang="en-US" dirty="0"/>
              <a:t> 함수와 같이 차례대로 값을 생성</a:t>
            </a:r>
          </a:p>
          <a:p>
            <a:pPr lvl="1">
              <a:defRPr/>
            </a:pPr>
            <a:r>
              <a:rPr lang="ko-KR" altLang="en-US" dirty="0"/>
              <a:t> ‘(시작 인덱스, 마지막 인덱스, </a:t>
            </a:r>
            <a:r>
              <a:rPr lang="ko-KR" altLang="en-US" dirty="0" err="1"/>
              <a:t>증가값</a:t>
            </a:r>
            <a:r>
              <a:rPr lang="ko-KR" altLang="en-US" dirty="0"/>
              <a:t>)’</a:t>
            </a:r>
            <a:r>
              <a:rPr lang="ko-KR" altLang="en-US" dirty="0" err="1"/>
              <a:t>으로</a:t>
            </a:r>
            <a:r>
              <a:rPr lang="ko-KR" altLang="en-US" dirty="0"/>
              <a:t> 구성</a:t>
            </a:r>
          </a:p>
          <a:p>
            <a:pPr lvl="1">
              <a:defRPr/>
            </a:pPr>
            <a:r>
              <a:rPr lang="en-US" altLang="ko-KR" spc="-100" dirty="0">
                <a:solidFill>
                  <a:srgbClr val="002060"/>
                </a:solidFill>
              </a:rPr>
              <a:t>range </a:t>
            </a:r>
            <a:r>
              <a:rPr lang="ko-KR" altLang="en-US" spc="-100" dirty="0">
                <a:solidFill>
                  <a:srgbClr val="002060"/>
                </a:solidFill>
              </a:rPr>
              <a:t>함수와 달리 </a:t>
            </a:r>
            <a:r>
              <a:rPr lang="ko-KR" altLang="en-US" spc="-100" dirty="0" err="1">
                <a:solidFill>
                  <a:srgbClr val="002060"/>
                </a:solidFill>
              </a:rPr>
              <a:t>증가값에</a:t>
            </a:r>
            <a:r>
              <a:rPr lang="ko-KR" altLang="en-US" spc="-100" dirty="0">
                <a:solidFill>
                  <a:srgbClr val="002060"/>
                </a:solidFill>
              </a:rPr>
              <a:t> 실수형이 입력되어도 값을 생성할 수 있음</a:t>
            </a:r>
          </a:p>
          <a:p>
            <a:pPr lvl="1">
              <a:defRPr/>
            </a:pPr>
            <a:r>
              <a:rPr lang="ko-KR" altLang="en-US" dirty="0"/>
              <a:t>소수점 값을 주기적으로 생성할 때 유용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16724"/>
              </p:ext>
            </p:extLst>
          </p:nvPr>
        </p:nvGraphicFramePr>
        <p:xfrm>
          <a:off x="775587" y="1436182"/>
          <a:ext cx="7809120" cy="32355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51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0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1, 2, 3, 4, 5, 6, 7, 8, 9])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1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</a:t>
                      </a:r>
                      <a:r>
                        <a:rPr lang="ko-KR" altLang="en-US" sz="20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p.arange(-5, 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0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array([-5, -4, -3, -2, -1, 0, 1, 2, 3, 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51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(0, 5, 0.5)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0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36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array([0. , 0.5, 1. , 1.5, 2. , 2.5, 3. , 3.5, 4. , 4.5])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4982847"/>
            <a:ext cx="7037017" cy="79989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증가값에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실수형이 입력되어도 값을 생성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소수점 값을 주기적으로 생성할 때 유용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179" y="1269406"/>
            <a:ext cx="8229598" cy="5156840"/>
          </a:xfrm>
        </p:spPr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4.2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ones, zeros, empty</a:t>
            </a:r>
          </a:p>
          <a:p>
            <a:pPr lvl="1">
              <a:defRPr/>
            </a:pPr>
            <a:r>
              <a:rPr lang="ko-KR" altLang="en-US" dirty="0" err="1"/>
              <a:t>ones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1로만 구성된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</a:t>
            </a:r>
          </a:p>
          <a:p>
            <a:pPr lvl="2">
              <a:defRPr/>
            </a:pPr>
            <a:r>
              <a:rPr lang="ko-KR" altLang="en-US" dirty="0"/>
              <a:t>사전에 </a:t>
            </a:r>
            <a:r>
              <a:rPr lang="en-US" altLang="ko-KR" dirty="0"/>
              <a:t>shape</a:t>
            </a:r>
            <a:r>
              <a:rPr lang="ko-KR" altLang="en-US" dirty="0"/>
              <a:t> 값을 넣어서 원하는 크기의 </a:t>
            </a:r>
            <a:r>
              <a:rPr lang="ko-KR" altLang="en-US" dirty="0" err="1"/>
              <a:t>넘파이</a:t>
            </a:r>
            <a:r>
              <a:rPr lang="ko-KR" altLang="en-US" dirty="0"/>
              <a:t> 배열 생성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zeros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0으로만 구성된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</a:t>
            </a:r>
          </a:p>
          <a:p>
            <a:pPr lvl="2">
              <a:defRPr/>
            </a:pPr>
            <a:r>
              <a:rPr lang="ko-KR" altLang="en-US" dirty="0"/>
              <a:t>사전에 </a:t>
            </a:r>
            <a:r>
              <a:rPr lang="en-US" altLang="ko-KR" dirty="0"/>
              <a:t>shape</a:t>
            </a:r>
            <a:r>
              <a:rPr lang="ko-KR" altLang="en-US" dirty="0"/>
              <a:t> 값을 넣어서 원하는 크기의 </a:t>
            </a:r>
            <a:r>
              <a:rPr lang="ko-KR" altLang="en-US" dirty="0" err="1"/>
              <a:t>넘파이</a:t>
            </a:r>
            <a:r>
              <a:rPr lang="ko-KR" altLang="en-US" dirty="0"/>
              <a:t> 배열 생성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empty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en-US" altLang="ko-KR" dirty="0" err="1"/>
              <a:t>활용</a:t>
            </a:r>
            <a:r>
              <a:rPr lang="en-US" altLang="ko-KR" dirty="0"/>
              <a:t> </a:t>
            </a:r>
            <a:r>
              <a:rPr lang="en-US" altLang="ko-KR" dirty="0" err="1"/>
              <a:t>가능한</a:t>
            </a:r>
            <a:r>
              <a:rPr lang="en-US" altLang="ko-KR" dirty="0"/>
              <a:t> </a:t>
            </a:r>
            <a:r>
              <a:rPr lang="en-US" altLang="ko-KR" dirty="0" err="1"/>
              <a:t>메모리</a:t>
            </a:r>
            <a:r>
              <a:rPr lang="en-US" altLang="ko-KR" dirty="0"/>
              <a:t> </a:t>
            </a:r>
            <a:r>
              <a:rPr lang="en-US" altLang="ko-KR" dirty="0" err="1"/>
              <a:t>공간</a:t>
            </a:r>
            <a:r>
              <a:rPr lang="en-US" altLang="ko-KR" dirty="0"/>
              <a:t> </a:t>
            </a:r>
            <a:r>
              <a:rPr lang="en-US" altLang="ko-KR" dirty="0" err="1"/>
              <a:t>확보하여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생성 시점에서 </a:t>
            </a:r>
            <a:r>
              <a:rPr lang="ko-KR" altLang="en-US" dirty="0" err="1"/>
              <a:t>dtype을</a:t>
            </a:r>
            <a:r>
              <a:rPr lang="ko-KR" altLang="en-US" dirty="0"/>
              <a:t> 지정해주면 해당 데이터 타입으로 배열 생성</a:t>
            </a:r>
          </a:p>
          <a:p>
            <a:pPr marL="1143000" lvl="2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474"/>
              </p:ext>
            </p:extLst>
          </p:nvPr>
        </p:nvGraphicFramePr>
        <p:xfrm>
          <a:off x="624667" y="1446174"/>
          <a:ext cx="7614259" cy="472892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np.ones</a:t>
                      </a:r>
                      <a:r>
                        <a:rPr lang="ko-KR" altLang="en-US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shape</a:t>
                      </a:r>
                      <a:r>
                        <a:rPr lang="ko-KR" altLang="en-US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=(5,2), </a:t>
                      </a: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=np.int8)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1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37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1]], </a:t>
                      </a:r>
                      <a:r>
                        <a:rPr lang="en-US" altLang="ko-KR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1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np.zeros</a:t>
                      </a: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shape</a:t>
                      </a: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=(2,2), </a:t>
                      </a:r>
                      <a:r>
                        <a:rPr lang="ko-KR" altLang="en-US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[0., 0.]], </a:t>
                      </a:r>
                      <a:r>
                        <a:rPr lang="en-US" altLang="ko-KR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np.empty</a:t>
                      </a: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(shape=(2,4), </a:t>
                      </a:r>
                      <a:r>
                        <a:rPr lang="en-US" altLang="ko-KR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array([[0.000e+00, 1.401e-45, 0.000e+00, 5.689e-43],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[1.530e-42, 0.000e+00, 1.076e-42, 0.000e+00]],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</a:t>
                      </a:r>
                      <a:r>
                        <a:rPr lang="en-US" altLang="ko-KR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5. </a:t>
            </a:r>
            <a:r>
              <a:rPr lang="ko-KR" altLang="en-US" dirty="0"/>
              <a:t>통계 분석 함수</a:t>
            </a:r>
          </a:p>
          <a:p>
            <a:pPr lvl="1">
              <a:defRPr/>
            </a:pPr>
            <a:r>
              <a:rPr lang="en-US" altLang="ko-KR" dirty="0"/>
              <a:t>uniform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균등분포 함수</a:t>
            </a:r>
          </a:p>
          <a:p>
            <a:pPr lvl="2">
              <a:defRPr/>
            </a:pPr>
            <a:r>
              <a:rPr lang="ko-KR" altLang="en-US" dirty="0"/>
              <a:t>‘</a:t>
            </a:r>
            <a:r>
              <a:rPr lang="ko-KR" altLang="en-US" dirty="0" err="1"/>
              <a:t>np.random.uniform</a:t>
            </a:r>
            <a:r>
              <a:rPr lang="ko-KR" altLang="en-US" dirty="0"/>
              <a:t>(</a:t>
            </a:r>
            <a:r>
              <a:rPr lang="ko-KR" altLang="en-US" dirty="0" err="1"/>
              <a:t>시작값</a:t>
            </a:r>
            <a:r>
              <a:rPr lang="ko-KR" altLang="en-US" dirty="0"/>
              <a:t>, </a:t>
            </a:r>
            <a:r>
              <a:rPr lang="ko-KR" altLang="en-US" dirty="0" err="1"/>
              <a:t>끝값</a:t>
            </a:r>
            <a:r>
              <a:rPr lang="ko-KR" altLang="en-US" dirty="0"/>
              <a:t>, 데이터개수)’</a:t>
            </a:r>
          </a:p>
          <a:p>
            <a:pPr lvl="0">
              <a:defRPr/>
            </a:pPr>
            <a:endParaRPr lang="ko-KR" altLang="en-US" dirty="0"/>
          </a:p>
          <a:p>
            <a:pPr marL="34290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73447"/>
              </p:ext>
            </p:extLst>
          </p:nvPr>
        </p:nvGraphicFramePr>
        <p:xfrm>
          <a:off x="855486" y="3205857"/>
          <a:ext cx="7915652" cy="14154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np.random.uniform(0, 5,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([3.87101195, 0.12263269, 0.80780157, 0.65361498, 0.55792293, 3.64577442, 0.93322468, 3.1913397, 1.82159678, 3.64401469])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7. </a:t>
            </a:r>
            <a:r>
              <a:rPr lang="ko-KR" altLang="en-US" dirty="0"/>
              <a:t>통계 분석 함수</a:t>
            </a:r>
          </a:p>
          <a:p>
            <a:pPr lvl="1">
              <a:defRPr/>
            </a:pPr>
            <a:r>
              <a:rPr lang="en-US" altLang="ko-KR" dirty="0"/>
              <a:t>normal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정규분포 함수</a:t>
            </a:r>
          </a:p>
          <a:p>
            <a:pPr lvl="2">
              <a:defRPr/>
            </a:pPr>
            <a:r>
              <a:rPr lang="en-US" altLang="ko-KR" dirty="0"/>
              <a:t>‘</a:t>
            </a:r>
            <a:r>
              <a:rPr lang="ko-KR" altLang="en-US" dirty="0" err="1"/>
              <a:t>np.random.normal</a:t>
            </a:r>
            <a:r>
              <a:rPr lang="ko-KR" altLang="en-US" dirty="0"/>
              <a:t>(평균값, 분산, 데이터개수)’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25680"/>
              </p:ext>
            </p:extLst>
          </p:nvPr>
        </p:nvGraphicFramePr>
        <p:xfrm>
          <a:off x="855486" y="3131588"/>
          <a:ext cx="7831312" cy="140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np.random.normal</a:t>
                      </a:r>
                      <a:r>
                        <a:rPr lang="ko-KR" altLang="en-US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(0, 2, 10)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86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0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([ 4.92446265, -2.4753182 , -2.12734589, </a:t>
                      </a:r>
                      <a:br>
                        <a:rPr lang="ko-KR" altLang="en-US" sz="20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20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-2.75839296, </a:t>
                      </a:r>
                      <a:r>
                        <a:rPr lang="en-US" altLang="ko-KR" sz="20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-</a:t>
                      </a:r>
                      <a:r>
                        <a:rPr lang="ko-KR" altLang="en-US" sz="20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0.22365806, -0.93325909, 1.81593553, 1.74506567, 2.20788194, 1.42156357])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87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넘파이 배열 연산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3 넘파이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연산 함수</a:t>
            </a:r>
          </a:p>
          <a:p>
            <a:pPr lvl="1">
              <a:defRPr/>
            </a:pPr>
            <a:r>
              <a:rPr lang="ko-KR" altLang="en-US"/>
              <a:t>연산 함수</a:t>
            </a:r>
            <a:r>
              <a:rPr lang="en-US" altLang="ko-KR"/>
              <a:t>(operation function)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배열 내부 연산을 지원하는</a:t>
            </a:r>
            <a:r>
              <a:rPr lang="en-US" altLang="ko-KR"/>
              <a:t> </a:t>
            </a:r>
            <a:r>
              <a:rPr lang="ko-KR" altLang="en-US"/>
              <a:t>함수</a:t>
            </a:r>
          </a:p>
          <a:p>
            <a:pPr lvl="1">
              <a:defRPr/>
            </a:pPr>
            <a:r>
              <a:rPr lang="ko-KR" altLang="en-US" spc="-100"/>
              <a:t>축</a:t>
            </a:r>
            <a:r>
              <a:rPr lang="en-US" altLang="ko-KR" spc="-100"/>
              <a:t>(axis) : </a:t>
            </a:r>
            <a:r>
              <a:rPr lang="ko-KR" altLang="en-US" spc="-100"/>
              <a:t>배열의 </a:t>
            </a:r>
            <a:r>
              <a:rPr lang="en-US" altLang="ko-KR" spc="-100"/>
              <a:t>랭크가 증가할 때마다 새로운 </a:t>
            </a:r>
            <a:r>
              <a:rPr lang="ko-KR" altLang="en-US" spc="-100"/>
              <a:t>축</a:t>
            </a:r>
            <a:r>
              <a:rPr lang="en-US" altLang="ko-KR" spc="-100"/>
              <a:t>이 </a:t>
            </a:r>
            <a:r>
              <a:rPr lang="ko-KR" altLang="en-US" spc="-100"/>
              <a:t>추가되어 차원 증가</a:t>
            </a:r>
          </a:p>
          <a:p>
            <a:pPr lvl="1">
              <a:defRPr/>
            </a:pPr>
            <a:r>
              <a:rPr lang="en-US" altLang="ko-KR"/>
              <a:t>sum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각 요소의 합을 반환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33594"/>
              </p:ext>
            </p:extLst>
          </p:nvPr>
        </p:nvGraphicFramePr>
        <p:xfrm>
          <a:off x="863007" y="4612846"/>
          <a:ext cx="7823791" cy="118582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test_array.sum</a:t>
                      </a:r>
                      <a:r>
                        <a:rPr lang="ko-KR" altLang="en-US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73114" y="1290281"/>
            <a:ext cx="8229598" cy="5156840"/>
          </a:xfrm>
        </p:spPr>
        <p:txBody>
          <a:bodyPr/>
          <a:lstStyle/>
          <a:p>
            <a:pPr lvl="2">
              <a:defRPr/>
            </a:pPr>
            <a:r>
              <a:rPr lang="en-US" altLang="ko-KR" dirty="0"/>
              <a:t>sum </a:t>
            </a:r>
            <a:r>
              <a:rPr lang="ko-KR" altLang="en-US" dirty="0"/>
              <a:t>함수를 랭크가 </a:t>
            </a:r>
            <a:r>
              <a:rPr lang="en-US" altLang="ko-KR" dirty="0"/>
              <a:t>2</a:t>
            </a:r>
            <a:r>
              <a:rPr lang="ko-KR" altLang="en-US" dirty="0"/>
              <a:t> 이상인 배열에 적용할 때 축으로 연산의 방향을 설정</a:t>
            </a:r>
          </a:p>
          <a:p>
            <a:pPr lvl="1">
              <a:defRPr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87913"/>
              </p:ext>
            </p:extLst>
          </p:nvPr>
        </p:nvGraphicFramePr>
        <p:xfrm>
          <a:off x="855485" y="2223868"/>
          <a:ext cx="7660441" cy="3291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</a:t>
                      </a:r>
                      <a:r>
                        <a:rPr lang="ko-KR" altLang="en-US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(1,13).</a:t>
                      </a: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reshape</a:t>
                      </a:r>
                      <a:r>
                        <a:rPr lang="ko-KR" altLang="en-US" sz="20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(3,4)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ko-KR" altLang="en-US" sz="20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[ 9, 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20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est_array.sum(axis=0)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array([15, 18, 21, 24])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test_array.sum(axis=1)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array([10, 26, 42])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0509" y="3429000"/>
            <a:ext cx="2953513" cy="3018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936952"/>
            <a:ext cx="7772398" cy="27410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넘파이의</a:t>
            </a:r>
            <a:r>
              <a:rPr lang="ko-KR" altLang="en-US" dirty="0"/>
              <a:t> 개념과 특징에 대해 알아보고, 모듈을 설치한다.</a:t>
            </a:r>
          </a:p>
          <a:p>
            <a:pPr>
              <a:defRPr/>
            </a:pPr>
            <a:r>
              <a:rPr lang="ko-KR" altLang="en-US" dirty="0" err="1"/>
              <a:t>넘파이를</a:t>
            </a:r>
            <a:r>
              <a:rPr lang="ko-KR" altLang="en-US" dirty="0"/>
              <a:t> 이용하여 </a:t>
            </a:r>
            <a:r>
              <a:rPr lang="ko-KR" altLang="en-US" dirty="0" err="1"/>
              <a:t>넘파이</a:t>
            </a:r>
            <a:r>
              <a:rPr lang="ko-KR" altLang="en-US" dirty="0"/>
              <a:t> 배열 객체를 다루는 다양한 방법에 대해 실습한다.</a:t>
            </a:r>
          </a:p>
          <a:p>
            <a:pPr>
              <a:defRPr/>
            </a:pPr>
            <a:r>
              <a:rPr lang="ko-KR" altLang="en-US" dirty="0" err="1"/>
              <a:t>넘파이를</a:t>
            </a:r>
            <a:r>
              <a:rPr lang="ko-KR" altLang="en-US" dirty="0"/>
              <a:t> 이용하여 </a:t>
            </a:r>
            <a:r>
              <a:rPr lang="ko-KR" altLang="en-US" dirty="0" err="1"/>
              <a:t>넘파일</a:t>
            </a:r>
            <a:r>
              <a:rPr lang="ko-KR" altLang="en-US" dirty="0"/>
              <a:t> 배열 연산을 수행한다.</a:t>
            </a:r>
          </a:p>
          <a:p>
            <a:pPr>
              <a:defRPr/>
            </a:pPr>
            <a:r>
              <a:rPr lang="ko-KR" altLang="en-US" dirty="0" err="1"/>
              <a:t>넘파이를</a:t>
            </a:r>
            <a:r>
              <a:rPr lang="ko-KR" altLang="en-US" dirty="0"/>
              <a:t> 이용하여 비교 연산과 데이터 추출 방법을 이해한다.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72429"/>
              </p:ext>
            </p:extLst>
          </p:nvPr>
        </p:nvGraphicFramePr>
        <p:xfrm>
          <a:off x="615786" y="1970082"/>
          <a:ext cx="8084331" cy="331497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15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87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13).reshape(3, 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ko-KR" altLang="en-US" sz="20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array([[ 1,  2,  3, 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[ 5,  6,  7, 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[ 9, 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7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test_array.mean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(axis=1) </a:t>
                      </a:r>
                      <a:r>
                        <a:rPr lang="en-US" altLang="ko-KR" sz="2000" b="0" dirty="0">
                          <a:solidFill>
                            <a:srgbClr val="009900"/>
                          </a:solidFill>
                          <a:latin typeface="Cascadia Code"/>
                          <a:cs typeface="Cascadia Code"/>
                        </a:rPr>
                        <a:t># axis=1 </a:t>
                      </a:r>
                      <a:r>
                        <a:rPr lang="ko-KR" altLang="en-US" sz="2000" b="0" dirty="0">
                          <a:solidFill>
                            <a:srgbClr val="009900"/>
                          </a:solidFill>
                          <a:latin typeface="Cascadia Code"/>
                          <a:cs typeface="Cascadia Code"/>
                        </a:rPr>
                        <a:t>축을 기준으로 평균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array([ 2.5, 6.5, 10.5])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 </a:t>
                      </a:r>
                      <a:r>
                        <a:rPr lang="en-US" altLang="ko-KR" sz="20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ko-KR" altLang="en-US" sz="20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전체 값에 대한 표준편차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98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3.452052529534663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2722"/>
            <a:ext cx="8344252" cy="5156840"/>
          </a:xfrm>
        </p:spPr>
        <p:txBody>
          <a:bodyPr/>
          <a:lstStyle/>
          <a:p>
            <a:pPr marL="342900" lvl="0" indent="0"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연결 함수</a:t>
            </a:r>
          </a:p>
          <a:p>
            <a:pPr lvl="1">
              <a:defRPr/>
            </a:pPr>
            <a:r>
              <a:rPr lang="ko-KR" altLang="en-US" spc="-100" dirty="0"/>
              <a:t>연결 함</a:t>
            </a:r>
            <a:r>
              <a:rPr lang="en-US" altLang="ko-KR" spc="-100" dirty="0"/>
              <a:t>수(concatenation functions) : 두 </a:t>
            </a:r>
            <a:r>
              <a:rPr lang="en-US" altLang="ko-KR" spc="-100" dirty="0" err="1"/>
              <a:t>객체</a:t>
            </a:r>
            <a:r>
              <a:rPr lang="en-US" altLang="ko-KR" spc="-100" dirty="0"/>
              <a:t> 간</a:t>
            </a:r>
            <a:r>
              <a:rPr lang="ko-KR" altLang="en-US" spc="-100" dirty="0"/>
              <a:t>의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결합을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지원</a:t>
            </a:r>
            <a:r>
              <a:rPr lang="ko-KR" altLang="en-US" spc="-100" dirty="0"/>
              <a:t>하는 함수</a:t>
            </a:r>
            <a:endParaRPr lang="en-US" altLang="ko-KR" spc="-100" dirty="0"/>
          </a:p>
          <a:p>
            <a:pPr lvl="1">
              <a:defRPr/>
            </a:pPr>
            <a:r>
              <a:rPr lang="en-US" altLang="ko-KR" dirty="0" err="1"/>
              <a:t>vstack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배열을 수직으로 붙여 하나의 행렬을 생성</a:t>
            </a:r>
          </a:p>
          <a:p>
            <a:pPr lvl="1">
              <a:defRPr/>
            </a:pPr>
            <a:r>
              <a:rPr lang="en-US" altLang="ko-KR" dirty="0" err="1"/>
              <a:t>hstack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배열을 수평으로 붙여 하나의 행렬을 생성</a:t>
            </a:r>
          </a:p>
          <a:p>
            <a:pPr lvl="1">
              <a:defRPr/>
            </a:pPr>
            <a:endParaRPr lang="ko-KR" altLang="en-US" spc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F71EBE-BA2A-4D73-B9A0-46B156259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5548" y="4163219"/>
            <a:ext cx="3307556" cy="2193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41736"/>
              </p:ext>
            </p:extLst>
          </p:nvPr>
        </p:nvGraphicFramePr>
        <p:xfrm>
          <a:off x="855486" y="2626304"/>
          <a:ext cx="7831312" cy="25452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7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</a:t>
                      </a:r>
                      <a:r>
                        <a:rPr lang="ko-KR" altLang="en-US" sz="20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2, 3])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</a:t>
                      </a:r>
                      <a:r>
                        <a:rPr lang="ko-KR" altLang="en-US" sz="20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5, 6])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np.vstack</a:t>
                      </a: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((v1, 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000" dirty="0">
                          <a:latin typeface="Cascadia Code"/>
                          <a:cs typeface="Cascadia Code"/>
                        </a:rPr>
                        <a:t>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>
                          <a:latin typeface="Cascadia Code"/>
                          <a:cs typeface="Cascadia Code"/>
                        </a:rPr>
                        <a:t> 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 err="1">
                          <a:latin typeface="Cascadia Code"/>
                          <a:cs typeface="Cascadia Code"/>
                        </a:rPr>
                        <a:t>np.hstack</a:t>
                      </a:r>
                      <a:r>
                        <a:rPr lang="ko-KR" altLang="en-US" sz="2000" dirty="0">
                          <a:latin typeface="Cascadia Code"/>
                          <a:cs typeface="Cascadia Code"/>
                        </a:rPr>
                        <a:t>((v1,v2))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000" dirty="0">
                          <a:latin typeface="Cascadia Code"/>
                          <a:cs typeface="Cascadia Code"/>
                        </a:rPr>
                        <a:t>([1, 2, 3, 4, 5, 6])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맑은 고딕"/>
                <a:ea typeface="+mn-ea"/>
                <a:cs typeface="+mn-cs"/>
              </a:rPr>
              <a:t>0</a:t>
            </a:r>
            <a:r>
              <a:rPr lang="ko-KR" altLang="en-US" dirty="0">
                <a:latin typeface="맑은 고딕"/>
                <a:ea typeface="+mn-ea"/>
                <a:cs typeface="+mn-cs"/>
              </a:rPr>
              <a:t>3 </a:t>
            </a:r>
            <a:r>
              <a:rPr lang="ko-KR" altLang="en-US" dirty="0" err="1"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dirty="0">
                <a:latin typeface="맑은 고딕"/>
                <a:ea typeface="+mn-ea"/>
                <a:cs typeface="+mn-cs"/>
              </a:rPr>
              <a:t> 배열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사칙연산 함수</a:t>
            </a:r>
          </a:p>
          <a:p>
            <a:pPr lvl="1">
              <a:defRPr/>
            </a:pPr>
            <a:r>
              <a:rPr lang="ko-KR" altLang="en-US"/>
              <a:t>넘파이는 파이썬과 동일하게 배열 간 사칙연산 지원</a:t>
            </a:r>
          </a:p>
          <a:p>
            <a:pPr lvl="2">
              <a:defRPr/>
            </a:pPr>
            <a:r>
              <a:rPr lang="ko-KR" altLang="en-US"/>
              <a:t>행렬과 행렬</a:t>
            </a:r>
            <a:r>
              <a:rPr lang="en-US" altLang="ko-KR"/>
              <a:t>,</a:t>
            </a:r>
            <a:r>
              <a:rPr lang="ko-KR" altLang="en-US"/>
              <a:t> 벡터와 백터 간 사칙연산이 가능</a:t>
            </a:r>
          </a:p>
          <a:p>
            <a:pPr lvl="1">
              <a:defRPr/>
            </a:pPr>
            <a:r>
              <a:rPr lang="ko-KR" altLang="en-US"/>
              <a:t>같은 배열의 구조일 때 요소별 연산</a:t>
            </a:r>
            <a:r>
              <a:rPr lang="en-US" altLang="ko-KR"/>
              <a:t>(element-wise operation)</a:t>
            </a:r>
          </a:p>
          <a:p>
            <a:pPr lvl="2">
              <a:defRPr/>
            </a:pPr>
            <a:r>
              <a:rPr lang="ko-KR" altLang="en-US"/>
              <a:t>요소별 연산 </a:t>
            </a:r>
            <a:r>
              <a:rPr lang="en-US" altLang="ko-KR"/>
              <a:t>:</a:t>
            </a:r>
            <a:r>
              <a:rPr lang="ko-KR" altLang="en-US"/>
              <a:t> 두 배열의 구조가 동일할 경우 같은 인덱스 요소들끼리 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0909" y="4710738"/>
            <a:ext cx="6022180" cy="1521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3AF1C2-E6E5-4D97-A769-8283BC0A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04806"/>
              </p:ext>
            </p:extLst>
          </p:nvPr>
        </p:nvGraphicFramePr>
        <p:xfrm>
          <a:off x="854187" y="1269542"/>
          <a:ext cx="7744868" cy="3108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7).reshape(2,3)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[4, 5, 6]])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+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array([[ 2,  4, 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[ 8, 10, 12]])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-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[0, 0, 0]])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F32893-C4CC-48E3-9A37-22179E75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1143"/>
              </p:ext>
            </p:extLst>
          </p:nvPr>
        </p:nvGraphicFramePr>
        <p:xfrm>
          <a:off x="855485" y="4378502"/>
          <a:ext cx="7743569" cy="20464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/ 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array([[1., 1., 1.],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[1., 1., 1.]])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**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  1,    4,    27],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 [ 256, 3125, 46656]],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735120"/>
            <a:ext cx="8229598" cy="5156840"/>
          </a:xfrm>
        </p:spPr>
        <p:txBody>
          <a:bodyPr/>
          <a:lstStyle/>
          <a:p>
            <a:pPr lvl="0">
              <a:defRPr/>
            </a:pPr>
            <a:endParaRPr lang="ko-KR" altLang="en-US" spc="-100" dirty="0"/>
          </a:p>
          <a:p>
            <a:pPr lvl="1">
              <a:defRPr/>
            </a:pPr>
            <a:r>
              <a:rPr lang="ko-KR" altLang="en-US" spc="-100" dirty="0"/>
              <a:t>배열 간의 곱셈에서는 요소별 연산과 벡터의 내적(</a:t>
            </a:r>
            <a:r>
              <a:rPr lang="ko-KR" altLang="en-US" spc="-100" dirty="0" err="1"/>
              <a:t>dot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product</a:t>
            </a:r>
            <a:r>
              <a:rPr lang="ko-KR" altLang="en-US" spc="-100" dirty="0"/>
              <a:t>) 연산 가능</a:t>
            </a:r>
          </a:p>
          <a:p>
            <a:pPr lvl="2">
              <a:defRPr/>
            </a:pPr>
            <a:r>
              <a:rPr lang="ko-KR" altLang="en-US" spc="100" dirty="0"/>
              <a:t>벡터의 내적 </a:t>
            </a:r>
            <a:r>
              <a:rPr lang="en-US" altLang="ko-KR" spc="100" dirty="0"/>
              <a:t>:</a:t>
            </a:r>
            <a:r>
              <a:rPr lang="ko-KR" altLang="en-US" spc="100" dirty="0"/>
              <a:t> 두 배열 간의 곱셈</a:t>
            </a:r>
          </a:p>
          <a:p>
            <a:pPr lvl="2">
              <a:defRPr/>
            </a:pPr>
            <a:r>
              <a:rPr lang="ko-KR" altLang="en-US" spc="100" dirty="0"/>
              <a:t>두 개의 행렬에서 첫 번째 행렬의 열 크기와 두 번째 행렬의 행 크기가 동일해야 함</a:t>
            </a:r>
          </a:p>
          <a:p>
            <a:pPr lvl="2">
              <a:defRPr/>
            </a:pPr>
            <a:r>
              <a:rPr lang="en-US" altLang="ko-KR" spc="100" dirty="0" err="1"/>
              <a:t>m×n</a:t>
            </a:r>
            <a:r>
              <a:rPr lang="en-US" altLang="ko-KR" spc="100" dirty="0"/>
              <a:t> </a:t>
            </a:r>
            <a:r>
              <a:rPr lang="en-US" altLang="ko-KR" spc="100" dirty="0" err="1"/>
              <a:t>행렬과</a:t>
            </a:r>
            <a:r>
              <a:rPr lang="en-US" altLang="ko-KR" spc="100" dirty="0"/>
              <a:t> </a:t>
            </a:r>
            <a:r>
              <a:rPr lang="en-US" altLang="ko-KR" spc="100" dirty="0" err="1"/>
              <a:t>n×l</a:t>
            </a:r>
            <a:r>
              <a:rPr lang="en-US" altLang="ko-KR" spc="100" dirty="0"/>
              <a:t> </a:t>
            </a:r>
            <a:r>
              <a:rPr lang="en-US" altLang="ko-KR" spc="100" dirty="0" err="1"/>
              <a:t>행렬</a:t>
            </a:r>
            <a:r>
              <a:rPr lang="en-US" altLang="ko-KR" spc="100" dirty="0"/>
              <a:t>, </a:t>
            </a:r>
            <a:r>
              <a:rPr lang="ko-KR" altLang="en-US" spc="100" dirty="0"/>
              <a:t>벡터의 내적 연산하면 </a:t>
            </a:r>
            <a:r>
              <a:rPr lang="ko-KR" altLang="en-US" spc="100" dirty="0" err="1"/>
              <a:t>m×l의</a:t>
            </a:r>
            <a:r>
              <a:rPr lang="ko-KR" altLang="en-US" spc="100" dirty="0"/>
              <a:t> 행렬 생성</a:t>
            </a:r>
          </a:p>
          <a:p>
            <a:pPr lvl="2">
              <a:defRPr/>
            </a:pPr>
            <a:endParaRPr lang="ko-KR" altLang="en-US" spc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6955" y="4508576"/>
            <a:ext cx="2586037" cy="1135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3518" y="5105079"/>
            <a:ext cx="3393281" cy="1107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dot</a:t>
            </a:r>
            <a:r>
              <a:rPr lang="ko-KR" altLang="en-US"/>
              <a:t> 함수 </a:t>
            </a:r>
            <a:r>
              <a:rPr lang="en-US" altLang="ko-KR"/>
              <a:t>:</a:t>
            </a:r>
            <a:r>
              <a:rPr lang="ko-KR" altLang="en-US"/>
              <a:t> 벡터의 내적 연산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66735"/>
              </p:ext>
            </p:extLst>
          </p:nvPr>
        </p:nvGraphicFramePr>
        <p:xfrm>
          <a:off x="854188" y="1869170"/>
          <a:ext cx="7832610" cy="36940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14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x_1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7).reshape(2,3)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x_2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7).reshape(3,2)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x_2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14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29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    [3,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    [5,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x_1.dot(x_2)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4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array([[22, 28],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     [49, 64]])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2980" y="5563176"/>
            <a:ext cx="7037017" cy="2965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2×3 행렬과 3×2 행렬의 연산 결과는 2×2 행렬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40427"/>
            <a:ext cx="8247238" cy="5156840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/>
              <a:t>브로드캐스팅</a:t>
            </a:r>
            <a:r>
              <a:rPr lang="ko-KR" altLang="en-US" dirty="0"/>
              <a:t> 연산(</a:t>
            </a:r>
            <a:r>
              <a:rPr lang="ko-KR" altLang="en-US" dirty="0" err="1"/>
              <a:t>broadcasting</a:t>
            </a:r>
            <a:r>
              <a:rPr lang="ko-KR" altLang="en-US" dirty="0"/>
              <a:t> </a:t>
            </a:r>
            <a:r>
              <a:rPr lang="ko-KR" altLang="en-US" dirty="0" err="1"/>
              <a:t>operations</a:t>
            </a:r>
            <a:r>
              <a:rPr lang="ko-KR" altLang="en-US" dirty="0"/>
              <a:t>)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하나의 행렬과 스칼라 값들 간의 연산이나 행렬과 벡터 간의 연산</a:t>
            </a:r>
          </a:p>
          <a:p>
            <a:pPr lvl="2">
              <a:defRPr/>
            </a:pPr>
            <a:r>
              <a:rPr lang="ko-KR" altLang="en-US" spc="0" dirty="0"/>
              <a:t>방송국의 전파가 퍼지듯 뒤에 있는 스칼라 값이 모든 요소에 퍼지듯이 연산</a:t>
            </a:r>
          </a:p>
          <a:p>
            <a:pPr lvl="2">
              <a:defRPr/>
            </a:pPr>
            <a:endParaRPr lang="ko-KR" altLang="en-US" spc="0" dirty="0"/>
          </a:p>
          <a:p>
            <a:pPr lvl="2">
              <a:defRPr/>
            </a:pPr>
            <a:endParaRPr lang="ko-KR" altLang="en-US" spc="0" dirty="0"/>
          </a:p>
          <a:p>
            <a:pPr lvl="2">
              <a:defRPr/>
            </a:pPr>
            <a:endParaRPr lang="ko-KR" altLang="en-US" spc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6338" y="3900375"/>
            <a:ext cx="4808960" cy="1127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1BD28-163F-4B1F-A754-C3021DE93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67078"/>
              </p:ext>
            </p:extLst>
          </p:nvPr>
        </p:nvGraphicFramePr>
        <p:xfrm>
          <a:off x="854187" y="1851433"/>
          <a:ext cx="7864940" cy="3886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10).reshape(3,3)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[4, 5,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[7, 8, 9]])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+ 10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array([[11, 12, 13],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[14, 15, 16],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[17, 18, 19]])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- 2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array([[-1,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 [ 2,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 [ 5, 6, 7]])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927398-3389-4D31-A464-3D436588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65762"/>
              </p:ext>
            </p:extLst>
          </p:nvPr>
        </p:nvGraphicFramePr>
        <p:xfrm>
          <a:off x="855486" y="1866211"/>
          <a:ext cx="7771278" cy="24978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// 3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array([[0,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[1, 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[2, 2, 3]],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** 2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35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array([[ 1,  4, 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[16, 25, 36],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    [49, 64, 81]],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01</a:t>
            </a:r>
            <a:br>
              <a:rPr lang="ko-KR" altLang="en-US" dirty="0"/>
            </a:br>
            <a:r>
              <a:rPr lang="ko-KR" altLang="en-US" dirty="0" err="1"/>
              <a:t>넘파이란</a:t>
            </a:r>
            <a:r>
              <a:rPr lang="en-US" altLang="ko-KR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04</a:t>
            </a:r>
            <a:br>
              <a:rPr lang="ko-KR" altLang="en-US" dirty="0"/>
            </a:br>
            <a:r>
              <a:rPr lang="ko-KR" altLang="en-US" dirty="0"/>
              <a:t>파일 저장</a:t>
            </a:r>
            <a:r>
              <a:rPr lang="en-US" altLang="ko-KR" dirty="0"/>
              <a:t>, </a:t>
            </a:r>
            <a:r>
              <a:rPr lang="ko-KR" altLang="en-US" dirty="0"/>
              <a:t>불러오기</a:t>
            </a:r>
          </a:p>
        </p:txBody>
      </p:sp>
    </p:spTree>
    <p:extLst>
      <p:ext uri="{BB962C8B-B14F-4D97-AF65-F5344CB8AC3E}">
        <p14:creationId xmlns:p14="http://schemas.microsoft.com/office/powerpoint/2010/main" val="32626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맑은 고딕"/>
                <a:ea typeface="+mn-ea"/>
                <a:cs typeface="+mn-cs"/>
              </a:rPr>
              <a:t>04</a:t>
            </a:r>
            <a:r>
              <a:rPr lang="ko-KR" altLang="en-US" dirty="0">
                <a:latin typeface="맑은 고딕"/>
                <a:ea typeface="+mn-ea"/>
                <a:cs typeface="+mn-cs"/>
              </a:rPr>
              <a:t> </a:t>
            </a:r>
            <a:r>
              <a:rPr lang="ko-KR" altLang="en-US" dirty="0">
                <a:ea typeface="+mn-ea"/>
                <a:cs typeface="+mn-cs"/>
              </a:rPr>
              <a:t>파일 저장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927398-3389-4D31-A464-3D436588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3596"/>
              </p:ext>
            </p:extLst>
          </p:nvPr>
        </p:nvGraphicFramePr>
        <p:xfrm>
          <a:off x="525780" y="2529151"/>
          <a:ext cx="8453628" cy="24290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8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np.random.normal</a:t>
                      </a:r>
                      <a:r>
                        <a:rPr lang="en-US" altLang="ko-KR" sz="18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(0, 2, 10)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8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18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(2,5)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print(x)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[[-0.54247836 -0.20617086 2.16177673 -0.29178963 -0.94647402] [ 0.96220869 4.22803048 -0.54043433 -2.53214727 3.31040861]]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np.savetxt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("drive/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MyDrive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pythontest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/save.txt", </a:t>
                      </a:r>
                      <a:r>
                        <a:rPr lang="en-US" altLang="ko-KR" sz="1800" b="1" kern="1200" dirty="0">
                          <a:solidFill>
                            <a:srgbClr val="009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='%</a:t>
                      </a:r>
                      <a:r>
                        <a:rPr lang="en-US" altLang="ko-KR" sz="18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delimiter=',')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np.savetxt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("drive/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MyDrive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pythontest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/save.txt", </a:t>
                      </a:r>
                      <a:r>
                        <a:rPr lang="en-US" altLang="ko-KR" sz="1800" b="1" kern="1200" dirty="0">
                          <a:solidFill>
                            <a:srgbClr val="009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=‘%</a:t>
                      </a:r>
                      <a:r>
                        <a:rPr lang="en-US" altLang="ko-KR" sz="18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delimiter=',')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917798-2654-8E9C-FB46-6C72B8271586}"/>
              </a:ext>
            </a:extLst>
          </p:cNvPr>
          <p:cNvSpPr txBox="1"/>
          <p:nvPr/>
        </p:nvSpPr>
        <p:spPr>
          <a:xfrm>
            <a:off x="566928" y="1193399"/>
            <a:ext cx="7712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E06C75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b="1" i="0" dirty="0" err="1">
                <a:solidFill>
                  <a:srgbClr val="D19A66"/>
                </a:solidFill>
                <a:effectLst/>
                <a:latin typeface="Courier New" panose="02070309020205020404" pitchFamily="49" charset="0"/>
              </a:rPr>
              <a:t>.savetxt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파일이름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ko-KR" b="1" dirty="0">
                <a:solidFill>
                  <a:srgbClr val="ABB2BF"/>
                </a:solidFill>
                <a:latin typeface="Courier New" panose="02070309020205020404" pitchFamily="49" charset="0"/>
              </a:rPr>
              <a:t>              </a:t>
            </a:r>
            <a:r>
              <a:rPr lang="ko-KR" altLang="en-US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데이터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ko-KR" b="1" dirty="0">
                <a:solidFill>
                  <a:srgbClr val="ABB2BF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ko-KR" b="1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ko-KR" altLang="en-US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데이터 형식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}, </a:t>
            </a:r>
          </a:p>
          <a:p>
            <a:r>
              <a:rPr lang="en-US" altLang="ko-KR" b="1" dirty="0">
                <a:solidFill>
                  <a:srgbClr val="ABB2BF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delimiter={</a:t>
            </a:r>
            <a:r>
              <a:rPr lang="ko-KR" altLang="en-US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데이터간 </a:t>
            </a:r>
            <a:r>
              <a:rPr lang="ko-KR" altLang="en-US" b="1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구분자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})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21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맑은 고딕"/>
                <a:ea typeface="+mn-ea"/>
                <a:cs typeface="+mn-cs"/>
              </a:rPr>
              <a:t>04</a:t>
            </a:r>
            <a:r>
              <a:rPr lang="ko-KR" altLang="en-US" dirty="0">
                <a:latin typeface="맑은 고딕"/>
                <a:ea typeface="+mn-ea"/>
                <a:cs typeface="+mn-cs"/>
              </a:rPr>
              <a:t> </a:t>
            </a:r>
            <a:r>
              <a:rPr lang="ko-KR" altLang="en-US" dirty="0">
                <a:ea typeface="+mn-ea"/>
                <a:cs typeface="+mn-cs"/>
              </a:rPr>
              <a:t>파일 불러오기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927398-3389-4D31-A464-3D436588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20401"/>
              </p:ext>
            </p:extLst>
          </p:nvPr>
        </p:nvGraphicFramePr>
        <p:xfrm>
          <a:off x="457199" y="1811347"/>
          <a:ext cx="8453628" cy="1805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68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= 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np.loadtxt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("drive/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MyDrive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pythontest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/save.txt", delimiter=",")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41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[[-0.54247836 -0.20617086 2.16177673 -0.29178963 -0.94647402] [ 0.96220869 4.22803048 -0.54043433 -2.53214727 3.31040861]]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917798-2654-8E9C-FB46-6C72B8271586}"/>
              </a:ext>
            </a:extLst>
          </p:cNvPr>
          <p:cNvSpPr txBox="1"/>
          <p:nvPr/>
        </p:nvSpPr>
        <p:spPr>
          <a:xfrm>
            <a:off x="566928" y="1193399"/>
            <a:ext cx="7712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E06C75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b="1" i="0" dirty="0" err="1">
                <a:solidFill>
                  <a:srgbClr val="D19A66"/>
                </a:solidFill>
                <a:effectLst/>
                <a:latin typeface="Courier New" panose="02070309020205020404" pitchFamily="49" charset="0"/>
              </a:rPr>
              <a:t>.loadtxt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파일 이름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, delimiter=</a:t>
            </a:r>
            <a:r>
              <a:rPr lang="en-US" altLang="ko-KR" b="1" i="0" dirty="0"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36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맑은 고딕"/>
                <a:ea typeface="+mn-ea"/>
                <a:cs typeface="+mn-cs"/>
              </a:rPr>
              <a:t>04</a:t>
            </a:r>
            <a:r>
              <a:rPr lang="ko-KR" altLang="en-US" dirty="0">
                <a:latin typeface="맑은 고딕"/>
                <a:ea typeface="+mn-ea"/>
                <a:cs typeface="+mn-cs"/>
              </a:rPr>
              <a:t> </a:t>
            </a:r>
            <a:r>
              <a:rPr lang="ko-KR" altLang="en-US" dirty="0">
                <a:ea typeface="+mn-ea"/>
                <a:cs typeface="+mn-cs"/>
              </a:rPr>
              <a:t>파일 불러오기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927398-3389-4D31-A464-3D436588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63068"/>
              </p:ext>
            </p:extLst>
          </p:nvPr>
        </p:nvGraphicFramePr>
        <p:xfrm>
          <a:off x="457199" y="1811347"/>
          <a:ext cx="8453628" cy="1805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68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np.genfromtxt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("drive/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MyDrive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pythontest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/save.txt", delimiter=",")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41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[[-0.54247836 -0.20617086 2.16177673 -0.29178963 -0.94647402] [ 0.96220869 4.22803048 -0.54043433 -2.53214727 3.31040861]]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917798-2654-8E9C-FB46-6C72B8271586}"/>
              </a:ext>
            </a:extLst>
          </p:cNvPr>
          <p:cNvSpPr txBox="1"/>
          <p:nvPr/>
        </p:nvSpPr>
        <p:spPr>
          <a:xfrm>
            <a:off x="566928" y="1193399"/>
            <a:ext cx="7712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E06C75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b="1" i="0" dirty="0" err="1">
                <a:solidFill>
                  <a:srgbClr val="D19A66"/>
                </a:solidFill>
                <a:effectLst/>
                <a:latin typeface="Courier New" panose="02070309020205020404" pitchFamily="49" charset="0"/>
              </a:rPr>
              <a:t>.genfromtxt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파일 이름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, delimiter=</a:t>
            </a:r>
            <a:r>
              <a:rPr lang="en-US" altLang="ko-KR" b="1" i="0" dirty="0"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altLang="ko-KR" b="1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48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05</a:t>
            </a:r>
            <a:br>
              <a:rPr lang="ko-KR" altLang="en-US" dirty="0"/>
            </a:b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2556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05</a:t>
            </a:r>
            <a:r>
              <a:rPr lang="ko-KR" altLang="en-US" dirty="0"/>
              <a:t> 실습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26871"/>
              </p:ext>
            </p:extLst>
          </p:nvPr>
        </p:nvGraphicFramePr>
        <p:xfrm>
          <a:off x="457199" y="1211541"/>
          <a:ext cx="8522201" cy="55763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62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        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8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8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load the data file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data_file = np.genfromtxt('drive/MyDrive/pythontest/data_file.txt’,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                            delimiter=',’)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8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8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print(data_file.shape)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s-E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print(data_file[0:2,:])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4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6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8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(1200, 9)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[[1.39848889e+09 4.06821114e+02 4.14730400e+02 3.73126443e+02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3.75749231e+02            nan           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nan]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[1.39848889e+09 3.93779605e+02 3.90730400e+02 3.63568921e+02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3.65364615e+02            nan           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nan]]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45</a:t>
            </a:fld>
            <a:r>
              <a:rPr lang="en-US" altLang="ko-KR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40724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05</a:t>
            </a:r>
            <a:r>
              <a:rPr lang="ko-KR" altLang="en-US" dirty="0"/>
              <a:t> 실습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12745"/>
              </p:ext>
            </p:extLst>
          </p:nvPr>
        </p:nvGraphicFramePr>
        <p:xfrm>
          <a:off x="457199" y="1065707"/>
          <a:ext cx="8522201" cy="56097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1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time data from imported data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time = </a:t>
                      </a:r>
                      <a:r>
                        <a:rPr lang="en-US" altLang="ko-KR" sz="18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data_file</a:t>
                      </a: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[:,0]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time = time - time[0]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8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en-US" altLang="ko-KR" sz="18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time.shape</a:t>
                      </a: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print(time[0:3])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8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sensor data from imported data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sensors = </a:t>
                      </a:r>
                      <a:r>
                        <a:rPr lang="en-US" altLang="ko-KR" sz="18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data_file</a:t>
                      </a: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[:,1:5]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8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en-US" altLang="ko-KR" sz="18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sensors.shape</a:t>
                      </a: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print(sensors[0:3])          </a:t>
                      </a:r>
                      <a:r>
                        <a:rPr lang="en-US" altLang="ko-KR" sz="18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sensor[0:3] =  sensor[0:3, :]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s-ES" altLang="ko-KR" sz="16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1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(1200,)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         0.99900007 2.98600006]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(1200, 4)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[[406.82111396 414.7304     373.12644278 375.74923062]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[393.77960451 390.7304     363.56892074 365.36461518]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[370.95696296 378.7304     360.38308006 358.44153823]]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46</a:t>
            </a:fld>
            <a:r>
              <a:rPr lang="en-US" altLang="ko-KR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2990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4B1E8-B28F-8D65-F272-B31345BC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086625-CB0E-6004-C879-251635DF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" y="1203320"/>
            <a:ext cx="8941367" cy="3858718"/>
          </a:xfrm>
          <a:prstGeom prst="rect">
            <a:avLst/>
          </a:prstGeom>
        </p:spPr>
      </p:pic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C557EDD2-766B-C616-A7FA-9B0B06F29842}"/>
              </a:ext>
            </a:extLst>
          </p:cNvPr>
          <p:cNvSpPr/>
          <p:nvPr/>
        </p:nvSpPr>
        <p:spPr>
          <a:xfrm rot="5400000">
            <a:off x="823465" y="4518094"/>
            <a:ext cx="308168" cy="1485268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607FE98B-17E4-939A-A6CB-02EEB6DA2F35}"/>
              </a:ext>
            </a:extLst>
          </p:cNvPr>
          <p:cNvSpPr/>
          <p:nvPr/>
        </p:nvSpPr>
        <p:spPr>
          <a:xfrm rot="5400000">
            <a:off x="4709645" y="2279665"/>
            <a:ext cx="344411" cy="601853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BD3E4-F122-D73A-1EDA-4330936CB9B7}"/>
              </a:ext>
            </a:extLst>
          </p:cNvPr>
          <p:cNvSpPr txBox="1"/>
          <p:nvPr/>
        </p:nvSpPr>
        <p:spPr>
          <a:xfrm>
            <a:off x="670413" y="545941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363F1-26E9-5215-EDAC-7C481A29BEAA}"/>
              </a:ext>
            </a:extLst>
          </p:cNvPr>
          <p:cNvSpPr txBox="1"/>
          <p:nvPr/>
        </p:nvSpPr>
        <p:spPr>
          <a:xfrm>
            <a:off x="4511099" y="5428245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8610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05</a:t>
            </a:r>
            <a:r>
              <a:rPr lang="ko-KR" altLang="en-US" dirty="0"/>
              <a:t> 실습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00887"/>
              </p:ext>
            </p:extLst>
          </p:nvPr>
        </p:nvGraphicFramePr>
        <p:xfrm>
          <a:off x="457199" y="1211541"/>
          <a:ext cx="8522201" cy="53718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00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calculate the average of the sensor readings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8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avg = </a:t>
                      </a:r>
                      <a:r>
                        <a:rPr lang="en-US" altLang="ko-KR" sz="18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np.mean</a:t>
                      </a: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(sensors,1) # over the 2nd dimension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8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print(avg[0:3])</a:t>
                      </a:r>
                      <a:endParaRPr lang="es-ES" altLang="ko-KR" sz="20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8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[392.60679684 378.36088511 367.12799531]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48</a:t>
            </a:fld>
            <a:r>
              <a:rPr lang="en-US" altLang="ko-KR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15220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4B1E8-B28F-8D65-F272-B31345BC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086625-CB0E-6004-C879-251635DF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" y="1203320"/>
            <a:ext cx="8941367" cy="3858718"/>
          </a:xfrm>
          <a:prstGeom prst="rect">
            <a:avLst/>
          </a:prstGeom>
        </p:spPr>
      </p:pic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C557EDD2-766B-C616-A7FA-9B0B06F29842}"/>
              </a:ext>
            </a:extLst>
          </p:cNvPr>
          <p:cNvSpPr/>
          <p:nvPr/>
        </p:nvSpPr>
        <p:spPr>
          <a:xfrm rot="5400000">
            <a:off x="823465" y="4518094"/>
            <a:ext cx="308168" cy="1485268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607FE98B-17E4-939A-A6CB-02EEB6DA2F35}"/>
              </a:ext>
            </a:extLst>
          </p:cNvPr>
          <p:cNvSpPr/>
          <p:nvPr/>
        </p:nvSpPr>
        <p:spPr>
          <a:xfrm rot="5400000">
            <a:off x="4709645" y="2279665"/>
            <a:ext cx="344411" cy="601853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BD3E4-F122-D73A-1EDA-4330936CB9B7}"/>
              </a:ext>
            </a:extLst>
          </p:cNvPr>
          <p:cNvSpPr txBox="1"/>
          <p:nvPr/>
        </p:nvSpPr>
        <p:spPr>
          <a:xfrm>
            <a:off x="670413" y="545941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363F1-26E9-5215-EDAC-7C481A29BEAA}"/>
              </a:ext>
            </a:extLst>
          </p:cNvPr>
          <p:cNvSpPr txBox="1"/>
          <p:nvPr/>
        </p:nvSpPr>
        <p:spPr>
          <a:xfrm>
            <a:off x="4511099" y="5428245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E9519B-8442-2534-C240-6FA39609D233}"/>
              </a:ext>
            </a:extLst>
          </p:cNvPr>
          <p:cNvSpPr/>
          <p:nvPr/>
        </p:nvSpPr>
        <p:spPr>
          <a:xfrm>
            <a:off x="7992159" y="1158714"/>
            <a:ext cx="989624" cy="3858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BBE1260-3428-CA31-4607-1453FEBC14E1}"/>
              </a:ext>
            </a:extLst>
          </p:cNvPr>
          <p:cNvSpPr/>
          <p:nvPr/>
        </p:nvSpPr>
        <p:spPr>
          <a:xfrm rot="5400000">
            <a:off x="8338349" y="4771378"/>
            <a:ext cx="298084" cy="988784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85F5B-7DA2-2FD8-5B97-68C50DAA2FE2}"/>
              </a:ext>
            </a:extLst>
          </p:cNvPr>
          <p:cNvSpPr txBox="1"/>
          <p:nvPr/>
        </p:nvSpPr>
        <p:spPr>
          <a:xfrm>
            <a:off x="8125566" y="539597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average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306C6-B329-12C5-A59A-8C78C6472526}"/>
              </a:ext>
            </a:extLst>
          </p:cNvPr>
          <p:cNvSpPr txBox="1"/>
          <p:nvPr/>
        </p:nvSpPr>
        <p:spPr>
          <a:xfrm>
            <a:off x="8320009" y="1031498"/>
            <a:ext cx="466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……………………………………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650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179" y="1189506"/>
            <a:ext cx="8229598" cy="5156840"/>
          </a:xfrm>
        </p:spPr>
        <p:txBody>
          <a:bodyPr/>
          <a:lstStyle/>
          <a:p>
            <a:pPr marL="342900" indent="0">
              <a:buNone/>
              <a:defRPr/>
            </a:pPr>
            <a:r>
              <a:rPr lang="ko-KR" altLang="en-US" b="1" dirty="0" err="1"/>
              <a:t>넘파이의</a:t>
            </a:r>
            <a:r>
              <a:rPr lang="ko-KR" altLang="en-US" b="1" dirty="0"/>
              <a:t> 개념</a:t>
            </a:r>
          </a:p>
          <a:p>
            <a:pPr lvl="1">
              <a:defRPr/>
            </a:pPr>
            <a:r>
              <a:rPr lang="ko-KR" altLang="en-US" b="0" dirty="0" err="1"/>
              <a:t>파이썬의</a:t>
            </a:r>
            <a:r>
              <a:rPr lang="ko-KR" altLang="en-US" b="0" dirty="0"/>
              <a:t> 과학 계산용 라이브러리</a:t>
            </a:r>
          </a:p>
          <a:p>
            <a:pPr lvl="1">
              <a:defRPr/>
            </a:pPr>
            <a:r>
              <a:rPr lang="ko-KR" altLang="en-US" b="0" dirty="0"/>
              <a:t>벡터나 행렬 같은 선형대수의 표현법을 코드로 처리</a:t>
            </a:r>
          </a:p>
          <a:p>
            <a:pPr lvl="1">
              <a:defRPr/>
            </a:pPr>
            <a:r>
              <a:rPr lang="ko-KR" altLang="en-US" b="1" dirty="0">
                <a:solidFill>
                  <a:srgbClr val="0070C0"/>
                </a:solidFill>
              </a:rPr>
              <a:t>사실상의 표준 라이브러리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b="1" dirty="0">
                <a:solidFill>
                  <a:srgbClr val="0070C0"/>
                </a:solidFill>
              </a:rPr>
              <a:t>다양한 선형대수 관련 함수 제공</a:t>
            </a:r>
          </a:p>
          <a:p>
            <a:pPr lvl="1">
              <a:defRPr/>
            </a:pPr>
            <a:r>
              <a:rPr lang="ko-KR" altLang="en-US" b="0" dirty="0"/>
              <a:t>다차원 리스트나 크기가 큰 데이터 처리에 유리</a:t>
            </a:r>
          </a:p>
          <a:p>
            <a:pPr lvl="1">
              <a:defRPr/>
            </a:pPr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9474" y="4484596"/>
            <a:ext cx="4870932" cy="2098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05</a:t>
            </a:r>
            <a:r>
              <a:rPr lang="ko-KR" altLang="en-US" dirty="0"/>
              <a:t> 실습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3142"/>
              </p:ext>
            </p:extLst>
          </p:nvPr>
        </p:nvGraphicFramePr>
        <p:xfrm>
          <a:off x="457199" y="1211541"/>
          <a:ext cx="8522201" cy="28130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00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export data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stack time and avg as column vectors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my_data</a:t>
                      </a: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np.vstack</a:t>
                      </a: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((time, </a:t>
                      </a: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sensors.T</a:t>
                      </a: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avg))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my_data</a:t>
                      </a: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my_data.T</a:t>
                      </a:r>
                      <a:endParaRPr lang="en-US" altLang="ko-KR" sz="20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20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save text file with comma delimiter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np.savetxt</a:t>
                      </a: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('drive/</a:t>
                      </a: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MyDrive</a:t>
                      </a: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/</a:t>
                      </a: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pythontest</a:t>
                      </a: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/export_from_python.txt’,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  </a:t>
                      </a:r>
                      <a:r>
                        <a:rPr lang="en-US" altLang="ko-KR" sz="20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my_data</a:t>
                      </a:r>
                      <a:r>
                        <a:rPr lang="en-US" altLang="ko-KR" sz="20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delimiter=',')</a:t>
                      </a:r>
                      <a:endParaRPr lang="es-ES" altLang="ko-KR" sz="2400" b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50</a:t>
            </a:fld>
            <a:r>
              <a:rPr lang="en-US" altLang="ko-KR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152301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4B1E8-B28F-8D65-F272-B31345BC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C557EDD2-766B-C616-A7FA-9B0B06F29842}"/>
              </a:ext>
            </a:extLst>
          </p:cNvPr>
          <p:cNvSpPr/>
          <p:nvPr/>
        </p:nvSpPr>
        <p:spPr>
          <a:xfrm rot="5400000">
            <a:off x="823465" y="4518094"/>
            <a:ext cx="308168" cy="1485268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607FE98B-17E4-939A-A6CB-02EEB6DA2F35}"/>
              </a:ext>
            </a:extLst>
          </p:cNvPr>
          <p:cNvSpPr/>
          <p:nvPr/>
        </p:nvSpPr>
        <p:spPr>
          <a:xfrm rot="5400000">
            <a:off x="4544222" y="2445087"/>
            <a:ext cx="311517" cy="5654799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BD3E4-F122-D73A-1EDA-4330936CB9B7}"/>
              </a:ext>
            </a:extLst>
          </p:cNvPr>
          <p:cNvSpPr txBox="1"/>
          <p:nvPr/>
        </p:nvSpPr>
        <p:spPr>
          <a:xfrm>
            <a:off x="670413" y="545941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363F1-26E9-5215-EDAC-7C481A29BEAA}"/>
              </a:ext>
            </a:extLst>
          </p:cNvPr>
          <p:cNvSpPr txBox="1"/>
          <p:nvPr/>
        </p:nvSpPr>
        <p:spPr>
          <a:xfrm>
            <a:off x="4511099" y="5428245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sensors</a:t>
            </a:r>
            <a:endParaRPr lang="ko-KR" altLang="en-US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BBE1260-3428-CA31-4607-1453FEBC14E1}"/>
              </a:ext>
            </a:extLst>
          </p:cNvPr>
          <p:cNvSpPr/>
          <p:nvPr/>
        </p:nvSpPr>
        <p:spPr>
          <a:xfrm rot="5400000">
            <a:off x="8196475" y="4629504"/>
            <a:ext cx="298084" cy="1272532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85F5B-7DA2-2FD8-5B97-68C50DAA2FE2}"/>
              </a:ext>
            </a:extLst>
          </p:cNvPr>
          <p:cNvSpPr txBox="1"/>
          <p:nvPr/>
        </p:nvSpPr>
        <p:spPr>
          <a:xfrm>
            <a:off x="7951367" y="5414812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average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1869A5-27B9-08E1-0C66-FA7BF2E5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7" y="1594815"/>
            <a:ext cx="8805521" cy="3419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ABD5C4-7981-C078-A882-BEFAC1272911}"/>
              </a:ext>
            </a:extLst>
          </p:cNvPr>
          <p:cNvSpPr txBox="1"/>
          <p:nvPr/>
        </p:nvSpPr>
        <p:spPr>
          <a:xfrm>
            <a:off x="312981" y="27140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spc="0" dirty="0">
                <a:solidFill>
                  <a:srgbClr val="000000"/>
                </a:solidFill>
                <a:latin typeface="Cascadia Code"/>
                <a:cs typeface="Cascadia Code"/>
              </a:rPr>
              <a:t>export_from_python.txt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800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05</a:t>
            </a:r>
            <a:r>
              <a:rPr lang="ko-KR" altLang="en-US" dirty="0"/>
              <a:t> 실습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7199" y="957539"/>
          <a:ext cx="8522201" cy="57867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03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generate a figure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(time/60.0, </a:t>
                      </a:r>
                      <a:r>
                        <a:rPr lang="en-US" altLang="ko-KR" sz="14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sensors[:,1]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'</a:t>
                      </a: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ro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', label="Sensor 2")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(time/60.0, </a:t>
                      </a:r>
                      <a:r>
                        <a:rPr lang="en-US" altLang="ko-KR" sz="14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sensors[:,2]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'</a:t>
                      </a: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gx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', label="Sensor 3")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(time/60.0, </a:t>
                      </a:r>
                      <a:r>
                        <a:rPr lang="en-US" altLang="ko-KR" sz="1400" b="0" spc="0" dirty="0">
                          <a:solidFill>
                            <a:srgbClr val="C00000"/>
                          </a:solidFill>
                          <a:latin typeface="Cascadia Code"/>
                          <a:cs typeface="Cascadia Code"/>
                        </a:rPr>
                        <a:t>avg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'b.', label="Average Sensors 1-4")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4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add text labels to the plot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plt.legend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plt.xlabel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('Time (min)')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plt.ylabel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('Sensor Values')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4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save the figure as a PNG file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plt.savefig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('drive/</a:t>
                      </a: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MyDrive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/</a:t>
                      </a: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pythontest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/my_Python_plot.png’)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4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plt.show</a:t>
                      </a:r>
                      <a:r>
                        <a:rPr lang="en-US" altLang="ko-KR" sz="14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5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1" y="6492875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52</a:t>
            </a:fld>
            <a:r>
              <a:rPr lang="en-US" altLang="ko-KR"/>
              <a:t>/61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8EC273-A456-D994-6FB0-170C88A0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99" y="3990902"/>
            <a:ext cx="3855056" cy="25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 사용</a:t>
            </a:r>
          </a:p>
          <a:p>
            <a:pPr lvl="1" indent="-342720">
              <a:buClr>
                <a:schemeClr val="dk1"/>
              </a:buClr>
              <a:defRPr/>
            </a:pPr>
            <a:r>
              <a:rPr lang="ko-KR" altLang="en-US" dirty="0"/>
              <a:t>일반적으로 별칭은 </a:t>
            </a:r>
            <a:r>
              <a:rPr lang="en-US" altLang="ko-KR" dirty="0"/>
              <a:t>‘np’</a:t>
            </a:r>
          </a:p>
          <a:p>
            <a:pPr marL="1186950" lvl="1" indent="-444000">
              <a:buClr>
                <a:schemeClr val="dk1"/>
              </a:buClr>
              <a:buAutoNum type="circleNumDbPlain" startAt="2"/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3595" y="2615419"/>
            <a:ext cx="5943244" cy="587468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2400">
                <a:latin typeface="Cascadia Code"/>
                <a:cs typeface="Cascadia Code"/>
              </a:rPr>
              <a:t>import numpy as np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857500"/>
            <a:ext cx="8229598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02</a:t>
            </a:r>
            <a:br>
              <a:rPr lang="ko-KR" altLang="en-US"/>
            </a:br>
            <a:r>
              <a:rPr lang="ko-KR" altLang="en-US"/>
              <a:t>넘파이 배열 객체 다루기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7322"/>
            <a:ext cx="8229598" cy="3909579"/>
          </a:xfrm>
        </p:spPr>
        <p:txBody>
          <a:bodyPr/>
          <a:lstStyle/>
          <a:p>
            <a:pPr marL="342900" lv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배열의 생성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59861"/>
              </p:ext>
            </p:extLst>
          </p:nvPr>
        </p:nvGraphicFramePr>
        <p:xfrm>
          <a:off x="829851" y="2130728"/>
          <a:ext cx="8056697" cy="1110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8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([1, 4, 5, 8], 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float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[1. 4. 5. 8.]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60758"/>
              </p:ext>
            </p:extLst>
          </p:nvPr>
        </p:nvGraphicFramePr>
        <p:xfrm>
          <a:off x="844550" y="4585702"/>
          <a:ext cx="7842248" cy="8272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3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7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type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[3]))</a:t>
                      </a:r>
                      <a:endParaRPr lang="ko-KR" altLang="en-US" sz="2000" b="0" spc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class</a:t>
                      </a: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'numpy.float64'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248" y="3285419"/>
            <a:ext cx="8229597" cy="108600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배열을 실수형으로 선언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배열을 출력해보면 값이 모두 실수형</a:t>
            </a:r>
            <a:endParaRPr lang="en-US" altLang="ko-KR" sz="160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b="0" spc="0" dirty="0">
                <a:solidFill>
                  <a:srgbClr val="1E7452"/>
                </a:solidFill>
                <a:latin typeface="Cascadia Code"/>
                <a:cs typeface="Cascadia Code"/>
              </a:rPr>
              <a:t># 실수형(</a:t>
            </a:r>
            <a:r>
              <a:rPr lang="ko-KR" altLang="en-US" sz="1600" b="0" spc="0" dirty="0" err="1">
                <a:solidFill>
                  <a:srgbClr val="1E7452"/>
                </a:solidFill>
                <a:latin typeface="Cascadia Code"/>
                <a:cs typeface="Cascadia Code"/>
              </a:rPr>
              <a:t>floating</a:t>
            </a:r>
            <a:r>
              <a:rPr lang="ko-KR" altLang="en-US" sz="1600" b="0" spc="0" dirty="0">
                <a:solidFill>
                  <a:srgbClr val="1E7452"/>
                </a:solidFill>
                <a:latin typeface="Cascadia Code"/>
                <a:cs typeface="Cascadia Code"/>
              </a:rPr>
              <a:t> </a:t>
            </a:r>
            <a:r>
              <a:rPr lang="ko-KR" altLang="en-US" sz="1600" b="0" spc="0" dirty="0" err="1">
                <a:solidFill>
                  <a:srgbClr val="1E7452"/>
                </a:solidFill>
                <a:latin typeface="Cascadia Code"/>
                <a:cs typeface="Cascadia Code"/>
              </a:rPr>
              <a:t>Type</a:t>
            </a:r>
            <a:r>
              <a:rPr lang="ko-KR" altLang="en-US" sz="1600" b="0" spc="0" dirty="0">
                <a:solidFill>
                  <a:srgbClr val="1E7452"/>
                </a:solidFill>
                <a:latin typeface="Cascadia Code"/>
                <a:cs typeface="Cascadia Code"/>
              </a:rPr>
              <a:t>)</a:t>
            </a:r>
            <a:r>
              <a:rPr lang="ko-KR" altLang="en-US" sz="1600" b="0" spc="0" dirty="0" err="1">
                <a:solidFill>
                  <a:srgbClr val="1E7452"/>
                </a:solidFill>
                <a:latin typeface="Cascadia Code"/>
                <a:cs typeface="Cascadia Code"/>
              </a:rPr>
              <a:t>으로</a:t>
            </a:r>
            <a:r>
              <a:rPr lang="ko-KR" altLang="en-US" sz="1600" b="0" spc="0" dirty="0">
                <a:solidFill>
                  <a:srgbClr val="1E7452"/>
                </a:solidFill>
                <a:latin typeface="Cascadia Code"/>
                <a:cs typeface="Cascadia Code"/>
              </a:rPr>
              <a:t> 자동 형 변환 실시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10678"/>
            <a:ext cx="8027004" cy="37529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개별 값 데이터 타입을 </a:t>
            </a:r>
            <a:r>
              <a:rPr lang="ko-KR" altLang="en-US" sz="1600" b="0" spc="0" dirty="0">
                <a:solidFill>
                  <a:srgbClr val="1E7452"/>
                </a:solidFill>
                <a:latin typeface="Cascadia Code"/>
                <a:cs typeface="Cascadia Code"/>
              </a:rPr>
              <a:t>실수형(</a:t>
            </a:r>
            <a:r>
              <a:rPr lang="ko-KR" altLang="en-US" sz="1600" b="0" spc="0" dirty="0" err="1">
                <a:solidFill>
                  <a:srgbClr val="1E7452"/>
                </a:solidFill>
                <a:latin typeface="Cascadia Code"/>
                <a:cs typeface="Cascadia Code"/>
              </a:rPr>
              <a:t>floating</a:t>
            </a:r>
            <a:r>
              <a:rPr lang="ko-KR" altLang="en-US" sz="1600" b="0" spc="0" dirty="0">
                <a:solidFill>
                  <a:srgbClr val="1E7452"/>
                </a:solidFill>
                <a:latin typeface="Cascadia Code"/>
                <a:cs typeface="Cascadia Code"/>
              </a:rPr>
              <a:t> </a:t>
            </a:r>
            <a:r>
              <a:rPr lang="ko-KR" altLang="en-US" sz="1600" b="0" spc="0" dirty="0" err="1">
                <a:solidFill>
                  <a:srgbClr val="1E7452"/>
                </a:solidFill>
                <a:latin typeface="Cascadia Code"/>
                <a:cs typeface="Cascadia Code"/>
              </a:rPr>
              <a:t>Type</a:t>
            </a:r>
            <a:r>
              <a:rPr lang="ko-KR" altLang="en-US" sz="1600" b="0" spc="0" dirty="0">
                <a:solidFill>
                  <a:srgbClr val="1E7452"/>
                </a:solidFill>
                <a:latin typeface="Cascadia Code"/>
                <a:cs typeface="Cascadia Code"/>
              </a:rPr>
              <a:t>)</a:t>
            </a:r>
            <a:r>
              <a:rPr lang="ko-KR" altLang="en-US" sz="1600" b="0" spc="0" dirty="0" err="1">
                <a:solidFill>
                  <a:srgbClr val="1E7452"/>
                </a:solidFill>
                <a:latin typeface="Cascadia Code"/>
                <a:cs typeface="Cascadia Code"/>
              </a:rPr>
              <a:t>으로</a:t>
            </a:r>
            <a:r>
              <a:rPr lang="ko-KR" altLang="en-US" sz="1600" b="0" spc="0" dirty="0">
                <a:solidFill>
                  <a:srgbClr val="1E7452"/>
                </a:solidFill>
                <a:latin typeface="Cascadia Code"/>
                <a:cs typeface="Cascadia Code"/>
              </a:rPr>
              <a:t> 자동 형 변환 실시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18215"/>
              </p:ext>
            </p:extLst>
          </p:nvPr>
        </p:nvGraphicFramePr>
        <p:xfrm>
          <a:off x="826684" y="1884222"/>
          <a:ext cx="7478887" cy="1638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en-US" altLang="ko-KR" sz="20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test_array.dtype</a:t>
                      </a:r>
                      <a:r>
                        <a:rPr lang="en-US" altLang="ko-KR" sz="20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 </a:t>
                      </a:r>
                      <a:r>
                        <a:rPr lang="en-US" altLang="ko-KR" sz="2000" b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en-US" altLang="ko-KR" sz="2000" b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배열</a:t>
                      </a:r>
                      <a:r>
                        <a:rPr lang="en-US" altLang="ko-KR" sz="2000" b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전체의</a:t>
                      </a:r>
                      <a:r>
                        <a:rPr lang="en-US" altLang="ko-KR" sz="2000" b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데이터</a:t>
                      </a:r>
                      <a:r>
                        <a:rPr lang="en-US" altLang="ko-KR" sz="2000" b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타입</a:t>
                      </a:r>
                      <a:r>
                        <a:rPr lang="en-US" altLang="ko-KR" sz="2000" b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반환</a:t>
                      </a:r>
                      <a:endParaRPr lang="en-US" altLang="ko-KR" sz="20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float64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en-US" altLang="ko-KR" sz="20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test_array.shape</a:t>
                      </a: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 </a:t>
                      </a:r>
                      <a:r>
                        <a:rPr lang="en-US" altLang="ko-KR" sz="200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en-US" altLang="ko-KR" sz="200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배열의</a:t>
                      </a:r>
                      <a:r>
                        <a:rPr lang="en-US" altLang="ko-KR" sz="200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구조</a:t>
                      </a:r>
                      <a:r>
                        <a:rPr lang="en-US" altLang="ko-KR" sz="200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(shape)를 </a:t>
                      </a:r>
                      <a:r>
                        <a:rPr lang="en-US" altLang="ko-KR" sz="200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반환함</a:t>
                      </a:r>
                      <a:endParaRPr lang="en-US" altLang="ko-KR" sz="200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0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891" y="3753354"/>
            <a:ext cx="8336132" cy="15436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142880" lvl="2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데이터 특징을 출력하는 요소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(property)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는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shape</a:t>
            </a:r>
          </a:p>
          <a:p>
            <a:pPr marL="1142880" lvl="2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en-US" altLang="ko-KR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은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배열의 데이터 타입을 반환</a:t>
            </a:r>
          </a:p>
          <a:p>
            <a:pPr marL="1142880" lvl="2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en-US" altLang="ko-KR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shape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는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배열에서 객체(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object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)의 차원(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dimension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)에 대한 구성 정보를 반환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3598</Words>
  <Application>Microsoft Office PowerPoint</Application>
  <PresentationFormat>화면 슬라이드 쇼(4:3)</PresentationFormat>
  <Paragraphs>526</Paragraphs>
  <Slides>52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Cascadia Code</vt:lpstr>
      <vt:lpstr>맑은 고딕</vt:lpstr>
      <vt:lpstr>한컴바탕</vt:lpstr>
      <vt:lpstr>함초롬바탕</vt:lpstr>
      <vt:lpstr>Arial</vt:lpstr>
      <vt:lpstr>Calibri</vt:lpstr>
      <vt:lpstr>Courier New</vt:lpstr>
      <vt:lpstr>Wingdings</vt:lpstr>
      <vt:lpstr>한컴오피스</vt:lpstr>
      <vt:lpstr>PowerPoint 프레젠테이션</vt:lpstr>
      <vt:lpstr>넘파이</vt:lpstr>
      <vt:lpstr>학습목표</vt:lpstr>
      <vt:lpstr>01 넘파이란?</vt:lpstr>
      <vt:lpstr>01 넘파이란?</vt:lpstr>
      <vt:lpstr>01 넘파이란?</vt:lpstr>
      <vt:lpstr>02 넘파이 배열 객체 다루기 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04 파일 저장, 불러오기</vt:lpstr>
      <vt:lpstr>04 파일 저장</vt:lpstr>
      <vt:lpstr>04 파일 불러오기</vt:lpstr>
      <vt:lpstr>04 파일 불러오기</vt:lpstr>
      <vt:lpstr>05 실습</vt:lpstr>
      <vt:lpstr>05 실습</vt:lpstr>
      <vt:lpstr>05 실습</vt:lpstr>
      <vt:lpstr>PowerPoint 프레젠테이션</vt:lpstr>
      <vt:lpstr>05 실습</vt:lpstr>
      <vt:lpstr>PowerPoint 프레젠테이션</vt:lpstr>
      <vt:lpstr>05 실습</vt:lpstr>
      <vt:lpstr>PowerPoint 프레젠테이션</vt:lpstr>
      <vt:lpstr>05 실습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BIDAN</dc:creator>
  <cp:lastModifiedBy>김종욱</cp:lastModifiedBy>
  <cp:revision>295</cp:revision>
  <dcterms:created xsi:type="dcterms:W3CDTF">2021-12-22T05:17:44Z</dcterms:created>
  <dcterms:modified xsi:type="dcterms:W3CDTF">2022-05-29T10:53:31Z</dcterms:modified>
  <cp:version>1100.0100.01</cp:version>
</cp:coreProperties>
</file>