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6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6" r:id="rId3"/>
    <p:sldId id="317" r:id="rId4"/>
    <p:sldId id="378" r:id="rId5"/>
    <p:sldId id="438" r:id="rId6"/>
    <p:sldId id="440" r:id="rId7"/>
    <p:sldId id="439" r:id="rId8"/>
    <p:sldId id="441" r:id="rId9"/>
    <p:sldId id="442" r:id="rId10"/>
    <p:sldId id="443" r:id="rId11"/>
    <p:sldId id="444" r:id="rId12"/>
    <p:sldId id="445" r:id="rId13"/>
    <p:sldId id="447" r:id="rId14"/>
    <p:sldId id="448" r:id="rId15"/>
    <p:sldId id="449" r:id="rId16"/>
    <p:sldId id="450" r:id="rId17"/>
    <p:sldId id="451" r:id="rId18"/>
    <p:sldId id="452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scadia Code" panose="020B0600000101010101" charset="0"/>
      <p:regular r:id="rId26"/>
      <p:bold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한컴바탕" panose="02030600000101010101" charset="2"/>
      <p:regular r:id="rId34"/>
    </p:embeddedFont>
    <p:embeddedFont>
      <p:font typeface="함초롬바탕" panose="02030604000101010101" pitchFamily="18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7">
          <p15:clr>
            <a:srgbClr val="A4A3A4"/>
          </p15:clr>
        </p15:guide>
        <p15:guide id="2" pos="21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6924"/>
    <p:restoredTop sz="98776"/>
  </p:normalViewPr>
  <p:slideViewPr>
    <p:cSldViewPr snapToGrid="0" snapToObjects="1" showGuides="1">
      <p:cViewPr varScale="1">
        <p:scale>
          <a:sx n="126" d="100"/>
          <a:sy n="126" d="100"/>
        </p:scale>
        <p:origin x="1012" y="7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3360" y="56"/>
      </p:cViewPr>
      <p:guideLst>
        <p:guide orient="horz" pos="2877"/>
        <p:guide pos="215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62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89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74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422D86A-5F52-4165-8473-F1B836277586}" type="datetime1">
              <a:rPr lang="ko-KR" altLang="en-US" smtClean="0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2">
            <a:extLst>
              <a:ext uri="{FF2B5EF4-FFF2-40B4-BE49-F238E27FC236}">
                <a16:creationId xmlns:a16="http://schemas.microsoft.com/office/drawing/2014/main" id="{9DA62455-2E29-4C0A-9CFE-082C00462094}"/>
              </a:ext>
            </a:extLst>
          </p:cNvPr>
          <p:cNvSpPr txBox="1">
            <a:spLocks/>
          </p:cNvSpPr>
          <p:nvPr userDrawn="1"/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422D86A-5F52-4165-8473-F1B836277586}" type="datetime1">
              <a:rPr lang="ko-KR" altLang="en-US" smtClean="0"/>
              <a:pPr>
                <a:defRPr/>
              </a:pPr>
              <a:t>2022-05-29</a:t>
            </a:fld>
            <a:endParaRPr lang="ko-KR" altLang="en-US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B7B9813E-569E-43E9-9663-5A6A492AD44C}"/>
              </a:ext>
            </a:extLst>
          </p:cNvPr>
          <p:cNvSpPr txBox="1">
            <a:spLocks/>
          </p:cNvSpPr>
          <p:nvPr userDrawn="1"/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D22CD3B-FDDF-4998-970C-76E6E0BEC65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F8DF410F-FFBC-4EA4-80E7-B89639CABEA8}"/>
              </a:ext>
            </a:extLst>
          </p:cNvPr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9072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643063"/>
            <a:ext cx="82295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7" y="2214563"/>
            <a:ext cx="4857766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90755" y="1414505"/>
            <a:ext cx="3625965" cy="269148"/>
          </a:xfrm>
          <a:noFill/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>
            <a:lvl1pPr marL="0" indent="0" algn="l" rtl="0" eaLnBrk="1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 kumimoji="0" sz="7000" b="1" i="0" u="none" strike="noStrike" cap="none" normalizeH="0" baseline="0">
                <a:solidFill>
                  <a:schemeClr val="tx1"/>
                </a:solidFill>
                <a:latin typeface="맑은 고딕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90756" y="2729916"/>
            <a:ext cx="7430836" cy="3349853"/>
          </a:xfrm>
          <a:noFill/>
        </p:spPr>
        <p:txBody>
          <a:bodyPr vert="horz" wrap="square" lIns="91440" tIns="45720" rIns="360045" bIns="45720" anchor="b" anchorCtr="0">
            <a:normAutofit/>
          </a:bodyPr>
          <a:lstStyle>
            <a:lvl1pPr marL="0" indent="0" algn="l" rtl="0" eaLnBrk="1" latinLnBrk="1" hangingPunct="1">
              <a:lnSpc>
                <a:spcPct val="150000"/>
              </a:lnSpc>
              <a:spcBef>
                <a:spcPts val="768"/>
              </a:spcBef>
              <a:spcAft>
                <a:spcPts val="0"/>
              </a:spcAft>
              <a:buNone/>
              <a:defRPr kumimoji="0" sz="2600" b="0" i="0" u="none" strike="noStrike" cap="none" normalizeH="0" baseline="0">
                <a:solidFill>
                  <a:schemeClr val="dk1"/>
                </a:solidFill>
                <a:effectLst/>
                <a:latin typeface="맑은 고딕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  <a:lvl3pPr marL="914400" indent="0" algn="ctr">
              <a:buNone/>
              <a:defRPr>
                <a:solidFill>
                  <a:srgbClr val="000000"/>
                </a:solidFill>
              </a:defRPr>
            </a:lvl3pPr>
            <a:lvl4pPr marL="1371600" indent="0" algn="ctr">
              <a:buNone/>
              <a:defRPr>
                <a:solidFill>
                  <a:srgbClr val="000000"/>
                </a:solidFill>
              </a:defRPr>
            </a:lvl4pPr>
            <a:lvl5pPr marL="1828800" indent="0" algn="ctr">
              <a:buNone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rgbClr val="000000"/>
                </a:solidFill>
              </a:defRPr>
            </a:lvl6pPr>
            <a:lvl7pPr marL="2743200" indent="0" algn="ctr">
              <a:buNone/>
              <a:defRPr>
                <a:solidFill>
                  <a:srgbClr val="000000"/>
                </a:solidFill>
              </a:defRPr>
            </a:lvl7pPr>
            <a:lvl8pPr marL="3200400" indent="0" algn="ctr">
              <a:buNone/>
              <a:defRPr>
                <a:solidFill>
                  <a:srgbClr val="000000"/>
                </a:solidFill>
              </a:defRPr>
            </a:lvl8pPr>
            <a:lvl9pPr marL="3657600" indent="0" algn="ctr">
              <a:buNone/>
              <a:defRPr>
                <a:solidFill>
                  <a:srgbClr val="000000"/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ㅇㅇㅇ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1401631"/>
            <a:ext cx="7772398" cy="68103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3332876"/>
            <a:ext cx="7772398" cy="2741058"/>
          </a:xfrm>
          <a:ln w="12700" cap="rnd"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marL="285600" indent="-285600" algn="l" rtl="0" eaLnBrk="1" latinLnBrk="1" hangingPunct="1">
              <a:lnSpc>
                <a:spcPct val="130000"/>
              </a:lnSpc>
              <a:spcBef>
                <a:spcPts val="576"/>
              </a:spcBef>
              <a:spcAft>
                <a:spcPts val="0"/>
              </a:spcAft>
              <a:buFont typeface="Arial"/>
              <a:buChar char="•"/>
              <a:defRPr kumimoji="0" sz="2400" b="0" i="0" u="none" strike="noStrike" cap="none" normalizeH="0" baseline="0">
                <a:solidFill>
                  <a:schemeClr val="dk1"/>
                </a:solidFill>
                <a:latin typeface="맑은 고딕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8249" y="2857500"/>
            <a:ext cx="8229598" cy="1143000"/>
          </a:xfrm>
        </p:spPr>
        <p:txBody>
          <a:bodyPr/>
          <a:lstStyle>
            <a:lvl1pPr>
              <a:defRPr sz="5500" b="1">
                <a:solidFill>
                  <a:schemeClr val="dk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섹션 제목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162799" cy="571500"/>
          </a:xfrm>
        </p:spPr>
        <p:txBody>
          <a:bodyPr/>
          <a:lstStyle>
            <a:lvl1pPr algn="l">
              <a:defRPr sz="3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8229598" cy="5156840"/>
          </a:xfrm>
        </p:spPr>
        <p:txBody>
          <a:bodyPr vert="horz" wrap="square" lIns="91440" tIns="45720" rIns="91440" bIns="45720" anchor="t">
            <a:noAutofit/>
          </a:bodyPr>
          <a:lstStyle>
            <a:lvl1pPr marL="860900" indent="-518000" algn="l" rtl="0" eaLnBrk="1" latinLnBrk="1" hangingPunct="1">
              <a:lnSpc>
                <a:spcPct val="125000"/>
              </a:lnSpc>
              <a:spcBef>
                <a:spcPts val="768"/>
              </a:spcBef>
              <a:spcAft>
                <a:spcPts val="0"/>
              </a:spcAft>
              <a:buClr>
                <a:srgbClr val="3A3C84"/>
              </a:buClr>
              <a:buSzPct val="100000"/>
              <a:buFont typeface="Arial"/>
              <a:buAutoNum type="arabicPeriod"/>
              <a:defRPr kumimoji="0" sz="2800" b="1" i="0" u="none" strike="noStrike" cap="none" normalizeH="0" baseline="0">
                <a:solidFill>
                  <a:srgbClr val="3A3C84"/>
                </a:solidFill>
                <a:latin typeface="+mn-lt"/>
                <a:ea typeface="+mn-ea"/>
                <a:cs typeface="+mn-cs"/>
              </a:defRPr>
            </a:lvl1pPr>
            <a:lvl2pPr marL="1142790" indent="-39984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 kumimoji="0" sz="2300" b="0" i="0" u="none" strike="noStrike" cap="none" normalizeH="0" baseline="0">
                <a:latin typeface="+mn-lt"/>
                <a:ea typeface="+mn-ea"/>
                <a:cs typeface="+mn-cs"/>
              </a:defRPr>
            </a:lvl2pPr>
            <a:lvl3pPr marL="1485720" indent="-342720" algn="l" rtl="0" eaLnBrk="1" latinLnBrk="1" hangingPunct="1">
              <a:lnSpc>
                <a:spcPct val="125000"/>
              </a:lnSpc>
              <a:spcAft>
                <a:spcPts val="0"/>
              </a:spcAft>
              <a:buFont typeface="Arial"/>
              <a:buChar char="•"/>
              <a:defRPr kumimoji="0" sz="2000" b="0" i="0" u="none" strike="noStrike" cap="none" normalizeH="0" baseline="0">
                <a:latin typeface="+mn-lt"/>
                <a:ea typeface="+mn-ea"/>
                <a:cs typeface="+mn-cs"/>
              </a:defRPr>
            </a:lvl3pPr>
            <a:lvl4pPr marL="18858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4pPr>
            <a:lvl5pPr marL="23430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5pPr>
            <a:lvl6pPr/>
            <a:lvl7pPr/>
            <a:lvl8pPr/>
            <a:lvl9pPr/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9488"/>
            <a:ext cx="9144000" cy="11476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 userDrawn="1">
            <p:ph type="dt" sz="half" idx="2"/>
          </p:nvPr>
        </p:nvSpPr>
        <p:spPr/>
        <p:txBody>
          <a:bodyPr/>
          <a:lstStyle/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 userDrawn="1"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preserve="1">
  <p:cSld name="1_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2674469"/>
            <a:ext cx="9144000" cy="75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rgbClr val="3A3C84"/>
                </a:solidFill>
                <a:latin typeface="맑은 고딕"/>
                <a:ea typeface="+mn-ea"/>
                <a:cs typeface="+mn-cs"/>
              </a:rPr>
              <a:t>Thank you!</a:t>
            </a:r>
          </a:p>
        </p:txBody>
      </p:sp>
      <p:sp>
        <p:nvSpPr>
          <p:cNvPr id="9" name="Coypyright ⓒ 2022 Sehong Park…"/>
          <p:cNvSpPr txBox="1"/>
          <p:nvPr userDrawn="1"/>
        </p:nvSpPr>
        <p:spPr>
          <a:xfrm>
            <a:off x="0" y="5800416"/>
            <a:ext cx="9144000" cy="1057584"/>
          </a:xfrm>
          <a:prstGeom prst="rect">
            <a:avLst/>
          </a:prstGeom>
          <a:solidFill>
            <a:schemeClr val="lt1"/>
          </a:solidFill>
          <a:ln w="12700">
            <a:miter/>
          </a:ln>
        </p:spPr>
        <p:txBody>
          <a:bodyPr wrap="square" lIns="71437" tIns="71437" rIns="71437" bIns="71437" anchor="ctr">
            <a:noAutofit/>
          </a:bodyPr>
          <a:lstStyle/>
          <a:p>
            <a:pPr algn="ctr">
              <a:defRPr>
                <a:solidFill>
                  <a:srgbClr val="F2F2F2"/>
                </a:solidFill>
              </a:defRPr>
            </a:pPr>
            <a:r>
              <a:rPr lang="ko-KR" altLang="en-US">
                <a:solidFill>
                  <a:srgbClr val="3A3C84"/>
                </a:solidFill>
              </a:rPr>
              <a:t>Coypyright ⓒ 202</a:t>
            </a:r>
            <a:r>
              <a:rPr lang="en-US" altLang="ko-KR">
                <a:solidFill>
                  <a:srgbClr val="3A3C84"/>
                </a:solidFill>
              </a:rPr>
              <a:t>2</a:t>
            </a:r>
            <a:r>
              <a:rPr lang="ko-KR" altLang="en-US">
                <a:solidFill>
                  <a:srgbClr val="3A3C84"/>
                </a:solidFill>
              </a:rPr>
              <a:t> </a:t>
            </a:r>
            <a:r>
              <a:rPr lang="en-US" altLang="ko-KR">
                <a:solidFill>
                  <a:srgbClr val="3A3C84"/>
                </a:solidFill>
              </a:rPr>
              <a:t>Sungchul</a:t>
            </a:r>
            <a:r>
              <a:rPr lang="ko-KR" altLang="en-US">
                <a:solidFill>
                  <a:srgbClr val="3A3C84"/>
                </a:solidFill>
              </a:rPr>
              <a:t> </a:t>
            </a:r>
            <a:r>
              <a:rPr lang="en-US" altLang="ko-KR">
                <a:solidFill>
                  <a:srgbClr val="3A3C84"/>
                </a:solidFill>
              </a:rPr>
              <a:t>Choi</a:t>
            </a:r>
          </a:p>
          <a:p>
            <a:pPr algn="ctr">
              <a:defRPr>
                <a:solidFill>
                  <a:srgbClr val="F2F2F2"/>
                </a:solidFill>
              </a:defRPr>
            </a:pPr>
            <a:r>
              <a:rPr lang="ko-KR" altLang="en-US">
                <a:solidFill>
                  <a:srgbClr val="3A3C84"/>
                </a:solidFill>
              </a:rPr>
              <a:t>All rights reserved.</a:t>
            </a:r>
          </a:p>
        </p:txBody>
      </p:sp>
      <p:pic>
        <p:nvPicPr>
          <p:cNvPr id="10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092280" y="6179208"/>
            <a:ext cx="1800000" cy="300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제목 개체 틀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5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  <p:sldLayoutId id="2147484165" r:id="rId12"/>
    <p:sldLayoutId id="2147484166" r:id="rId13"/>
    <p:sldLayoutId id="2147484167" r:id="rId14"/>
    <p:sldLayoutId id="2147484168" r:id="rId15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0755" y="1414505"/>
            <a:ext cx="5299776" cy="26914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데이터 시각화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3A3C84"/>
                </a:solidFill>
              </a:rPr>
              <a:t>01</a:t>
            </a:r>
            <a:r>
              <a:rPr lang="ko-KR" altLang="en-US" dirty="0"/>
              <a:t> </a:t>
            </a:r>
            <a:r>
              <a:rPr lang="ko-KR" altLang="en-US" dirty="0" err="1"/>
              <a:t>맷플롯립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01</a:t>
            </a:r>
            <a:r>
              <a:rPr lang="ko-KR" altLang="en-US" dirty="0"/>
              <a:t> 직선 그래프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7204"/>
              </p:ext>
            </p:extLst>
          </p:nvPr>
        </p:nvGraphicFramePr>
        <p:xfrm>
          <a:off x="854188" y="1429079"/>
          <a:ext cx="7948783" cy="44574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['Mon','Tue','Wed','Thur','Fri','Sat','Sun']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[13,16,15,18,16,17,16]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plt.plot(x,y)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plt.xlabel('Daily')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plt.ylabel('No. of Books Sold')</a:t>
                      </a:r>
                      <a:endParaRPr lang="es-E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38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10</a:t>
            </a:fld>
            <a:r>
              <a:rPr lang="en-US" altLang="ko-KR"/>
              <a:t>/61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398FC-4C9B-FE82-C75B-C1C667178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44" y="3057553"/>
            <a:ext cx="3692332" cy="254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8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01</a:t>
            </a:r>
            <a:r>
              <a:rPr lang="ko-KR" altLang="en-US" dirty="0"/>
              <a:t> 직선 그래프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18107"/>
              </p:ext>
            </p:extLst>
          </p:nvPr>
        </p:nvGraphicFramePr>
        <p:xfrm>
          <a:off x="854188" y="1429079"/>
          <a:ext cx="7948783" cy="51432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['Mon','Tue','Wed','Thur','Fri','Sat','Sun']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y1 = [13,16,15,18,16,17,16]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y2 = [12,11,11,13,14,16,18]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plt.plot(x,y1)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plt.plot(x,y2)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plt.xlabel('Daily')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plt.ylabel('No. of Books Sold')</a:t>
                      </a:r>
                      <a:endParaRPr lang="es-E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38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11</a:t>
            </a:fld>
            <a:r>
              <a:rPr lang="en-US" altLang="ko-KR"/>
              <a:t>/61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FD491C-7189-95FD-697B-DD4798C3E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13" y="3679517"/>
            <a:ext cx="3980530" cy="277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5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01</a:t>
            </a:r>
            <a:r>
              <a:rPr lang="ko-KR" altLang="en-US" dirty="0"/>
              <a:t> 직선 그래프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37425"/>
              </p:ext>
            </p:extLst>
          </p:nvPr>
        </p:nvGraphicFramePr>
        <p:xfrm>
          <a:off x="763253" y="1121054"/>
          <a:ext cx="7948783" cy="53718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['Mon','Tue','Wed','Thur','Fri','Sat','Sun']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y1 = [13,16,15,18,16,17,16]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y2 = [12,11,11,13,14,16,18]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plt.plot(x, y1, </a:t>
                      </a:r>
                      <a:r>
                        <a:rPr lang="es-ES" altLang="ko-KR" sz="1500" b="0" spc="0" dirty="0">
                          <a:solidFill>
                            <a:srgbClr val="C00000"/>
                          </a:solidFill>
                          <a:latin typeface="Cascadia Code"/>
                          <a:cs typeface="Cascadia Code"/>
                        </a:rPr>
                        <a:t>label='Sold'</a:t>
                      </a: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plt.plot(x, y2, </a:t>
                      </a:r>
                      <a:r>
                        <a:rPr lang="es-ES" altLang="ko-KR" sz="1500" b="0" spc="0" dirty="0">
                          <a:solidFill>
                            <a:srgbClr val="C00000"/>
                          </a:solidFill>
                          <a:latin typeface="Cascadia Code"/>
                          <a:cs typeface="Cascadia Code"/>
                        </a:rPr>
                        <a:t>label='On Shelves'</a:t>
                      </a: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plt.xlabel('Daily')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plt.ylabel('No. of Books Sold')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C00000"/>
                          </a:solidFill>
                          <a:latin typeface="Cascadia Code"/>
                          <a:cs typeface="Cascadia Code"/>
                        </a:rPr>
                        <a:t>plt.legend()</a:t>
                      </a:r>
                      <a:endParaRPr lang="es-ES" altLang="ko-KR" sz="18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38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12</a:t>
            </a:fld>
            <a:r>
              <a:rPr lang="en-US" altLang="ko-KR"/>
              <a:t>/61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3C2DA-7169-2853-1F8F-181C0E36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06" y="3529195"/>
            <a:ext cx="4202813" cy="29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5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02</a:t>
            </a:r>
            <a:r>
              <a:rPr lang="ko-KR" altLang="en-US" dirty="0"/>
              <a:t> 점선 그래프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66575"/>
              </p:ext>
            </p:extLst>
          </p:nvPr>
        </p:nvGraphicFramePr>
        <p:xfrm>
          <a:off x="763253" y="1121054"/>
          <a:ext cx="7948783" cy="40002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[1, 2, 3, 4, 5]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[1, 4, 9, 16, 25]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plt.plot(x, y, 'o')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plt.show()</a:t>
                      </a:r>
                      <a:endParaRPr lang="es-ES" altLang="ko-KR" sz="18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38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13</a:t>
            </a:fld>
            <a:r>
              <a:rPr lang="en-US" altLang="ko-KR"/>
              <a:t>/61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39B002-6141-D3F8-9254-A51F88BF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47" y="2302024"/>
            <a:ext cx="4006106" cy="2705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DCA303-F618-0703-7A61-DB4F41453F7D}"/>
              </a:ext>
            </a:extLst>
          </p:cNvPr>
          <p:cNvSpPr txBox="1"/>
          <p:nvPr/>
        </p:nvSpPr>
        <p:spPr>
          <a:xfrm>
            <a:off x="1023015" y="5367614"/>
            <a:ext cx="5751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latin typeface="맑은 고딕"/>
                <a:ea typeface="+mn-ea"/>
                <a:cs typeface="+mn-cs"/>
              </a:defRPr>
            </a:pPr>
            <a:r>
              <a:rPr lang="es-ES" altLang="ko-KR" sz="1800" b="0" spc="0" dirty="0">
                <a:solidFill>
                  <a:srgbClr val="000000"/>
                </a:solidFill>
                <a:latin typeface="Cascadia Code"/>
                <a:cs typeface="Cascadia Code"/>
              </a:rPr>
              <a:t>plt.plot(x, y, 'o’)</a:t>
            </a:r>
            <a:r>
              <a:rPr lang="en-US" altLang="ko-KR" sz="1800" b="0" spc="0" dirty="0">
                <a:solidFill>
                  <a:srgbClr val="000000"/>
                </a:solidFill>
                <a:latin typeface="Cascadia Code"/>
                <a:cs typeface="Cascadia Code"/>
              </a:rPr>
              <a:t>: </a:t>
            </a:r>
            <a:r>
              <a:rPr lang="es-ES" altLang="ko-KR" sz="1800" b="0" spc="0" dirty="0">
                <a:solidFill>
                  <a:srgbClr val="000000"/>
                </a:solidFill>
                <a:latin typeface="Cascadia Code"/>
                <a:cs typeface="Cascadia Code"/>
              </a:rPr>
              <a:t>'o’</a:t>
            </a:r>
            <a:r>
              <a:rPr lang="ko-KR" altLang="en-US" sz="1800" b="0" spc="0" dirty="0">
                <a:solidFill>
                  <a:srgbClr val="000000"/>
                </a:solidFill>
                <a:latin typeface="Cascadia Code"/>
                <a:cs typeface="Cascadia Code"/>
              </a:rPr>
              <a:t>모양으로 점을 표시</a:t>
            </a:r>
            <a:endParaRPr lang="es-ES" altLang="ko-KR" sz="1800" b="0" spc="0" dirty="0">
              <a:solidFill>
                <a:srgbClr val="000000"/>
              </a:solidFill>
              <a:latin typeface="Cascadia Code"/>
              <a:cs typeface="Cascadia Code"/>
            </a:endParaRPr>
          </a:p>
        </p:txBody>
      </p:sp>
    </p:spTree>
    <p:extLst>
      <p:ext uri="{BB962C8B-B14F-4D97-AF65-F5344CB8AC3E}">
        <p14:creationId xmlns:p14="http://schemas.microsoft.com/office/powerpoint/2010/main" val="381027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02</a:t>
            </a:r>
            <a:r>
              <a:rPr lang="ko-KR" altLang="en-US" dirty="0"/>
              <a:t> 점선 그래프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77590"/>
              </p:ext>
            </p:extLst>
          </p:nvPr>
        </p:nvGraphicFramePr>
        <p:xfrm>
          <a:off x="763253" y="1121054"/>
          <a:ext cx="7948783" cy="42288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[1, 2, 3, 4, 5]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[1, 4, 9, 16, 25]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plt.plot(x, y, 'o’)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C00000"/>
                          </a:solidFill>
                          <a:latin typeface="Cascadia Code"/>
                          <a:cs typeface="Cascadia Code"/>
                        </a:rPr>
                        <a:t>p</a:t>
                      </a:r>
                      <a:r>
                        <a:rPr lang="es-ES" altLang="ko-KR" sz="1500" b="0" spc="0" dirty="0">
                          <a:solidFill>
                            <a:srgbClr val="C00000"/>
                          </a:solidFill>
                          <a:latin typeface="Cascadia Code"/>
                          <a:cs typeface="Cascadia Code"/>
                        </a:rPr>
                        <a:t>lt.axis([0, 6, 0, 30])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plt.show()</a:t>
                      </a:r>
                      <a:endParaRPr lang="es-ES" altLang="ko-KR" sz="18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38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14</a:t>
            </a:fld>
            <a:r>
              <a:rPr lang="en-US" altLang="ko-KR"/>
              <a:t>/61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39B002-6141-D3F8-9254-A51F88BF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99" y="2499049"/>
            <a:ext cx="4006106" cy="2705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DCA303-F618-0703-7A61-DB4F41453F7D}"/>
              </a:ext>
            </a:extLst>
          </p:cNvPr>
          <p:cNvSpPr txBox="1"/>
          <p:nvPr/>
        </p:nvSpPr>
        <p:spPr>
          <a:xfrm>
            <a:off x="1023015" y="5552280"/>
            <a:ext cx="57516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800" b="0" spc="0" dirty="0">
                <a:latin typeface="Cascadia Code"/>
                <a:cs typeface="Cascadia Code"/>
              </a:rPr>
              <a:t>p</a:t>
            </a:r>
            <a:r>
              <a:rPr lang="es-ES" altLang="ko-KR" sz="1800" b="0" spc="0" dirty="0">
                <a:latin typeface="Cascadia Code"/>
                <a:cs typeface="Cascadia Code"/>
              </a:rPr>
              <a:t>lt.axis([0, 6, 0, 30])</a:t>
            </a:r>
            <a:r>
              <a:rPr lang="en-US" altLang="ko-KR" sz="1800" b="0" spc="0" dirty="0">
                <a:latin typeface="Cascadia Code"/>
                <a:cs typeface="Cascadia Code"/>
              </a:rPr>
              <a:t>: x</a:t>
            </a:r>
            <a:r>
              <a:rPr lang="ko-KR" altLang="en-US" sz="1800" b="0" spc="0" dirty="0">
                <a:latin typeface="Cascadia Code"/>
                <a:cs typeface="Cascadia Code"/>
              </a:rPr>
              <a:t>축</a:t>
            </a:r>
            <a:r>
              <a:rPr lang="en-US" altLang="ko-KR" sz="1800" b="0" spc="0" dirty="0">
                <a:latin typeface="Cascadia Code"/>
                <a:cs typeface="Cascadia Code"/>
              </a:rPr>
              <a:t>, y</a:t>
            </a:r>
            <a:r>
              <a:rPr lang="ko-KR" altLang="en-US" sz="1800" b="0" spc="0" dirty="0">
                <a:latin typeface="Cascadia Code"/>
                <a:cs typeface="Cascadia Code"/>
              </a:rPr>
              <a:t>축 범위 지정</a:t>
            </a:r>
            <a:endParaRPr lang="es-ES" altLang="ko-KR" sz="1800" b="0" spc="0" dirty="0">
              <a:latin typeface="Cascadia Code"/>
              <a:cs typeface="Cascadia Code"/>
            </a:endParaRPr>
          </a:p>
          <a:p>
            <a:pPr>
              <a:defRPr>
                <a:latin typeface="맑은 고딕"/>
                <a:ea typeface="+mn-ea"/>
                <a:cs typeface="+mn-cs"/>
              </a:defRPr>
            </a:pPr>
            <a:r>
              <a:rPr lang="es-ES" altLang="ko-KR" dirty="0">
                <a:latin typeface="Cascadia Code"/>
                <a:cs typeface="Cascadia Code"/>
              </a:rPr>
              <a:t> </a:t>
            </a:r>
            <a:r>
              <a:rPr lang="en-US" altLang="ko-KR" dirty="0">
                <a:latin typeface="Cascadia Code"/>
                <a:cs typeface="Cascadia Code"/>
              </a:rPr>
              <a:t>- x</a:t>
            </a:r>
            <a:r>
              <a:rPr lang="ko-KR" altLang="en-US" dirty="0">
                <a:latin typeface="Cascadia Code"/>
                <a:cs typeface="Cascadia Code"/>
              </a:rPr>
              <a:t>축은 </a:t>
            </a:r>
            <a:r>
              <a:rPr lang="en-US" altLang="ko-KR" dirty="0">
                <a:latin typeface="Cascadia Code"/>
                <a:cs typeface="Cascadia Code"/>
              </a:rPr>
              <a:t>0~6</a:t>
            </a:r>
            <a:r>
              <a:rPr lang="ko-KR" altLang="en-US" dirty="0">
                <a:latin typeface="Cascadia Code"/>
                <a:cs typeface="Cascadia Code"/>
              </a:rPr>
              <a:t>까지</a:t>
            </a:r>
            <a:endParaRPr lang="en-US" altLang="ko-KR" dirty="0">
              <a:latin typeface="Cascadia Code"/>
              <a:cs typeface="Cascadia Code"/>
            </a:endParaRPr>
          </a:p>
          <a:p>
            <a:pPr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800" b="0" spc="0" dirty="0">
                <a:latin typeface="Cascadia Code"/>
                <a:cs typeface="Cascadia Code"/>
              </a:rPr>
              <a:t> - y</a:t>
            </a:r>
            <a:r>
              <a:rPr lang="ko-KR" altLang="en-US" sz="1800" b="0" spc="0" dirty="0">
                <a:latin typeface="Cascadia Code"/>
                <a:cs typeface="Cascadia Code"/>
              </a:rPr>
              <a:t>축은 </a:t>
            </a:r>
            <a:r>
              <a:rPr lang="en-US" altLang="ko-KR" dirty="0">
                <a:latin typeface="Cascadia Code"/>
                <a:cs typeface="Cascadia Code"/>
              </a:rPr>
              <a:t>0~30</a:t>
            </a:r>
            <a:r>
              <a:rPr lang="ko-KR" altLang="en-US" dirty="0">
                <a:latin typeface="Cascadia Code"/>
                <a:cs typeface="Cascadia Code"/>
              </a:rPr>
              <a:t>까지</a:t>
            </a:r>
            <a:endParaRPr lang="es-ES" altLang="ko-KR" sz="1800" b="0" spc="0" dirty="0">
              <a:latin typeface="Cascadia Code"/>
              <a:cs typeface="Cascadia Code"/>
            </a:endParaRPr>
          </a:p>
        </p:txBody>
      </p:sp>
    </p:spTree>
    <p:extLst>
      <p:ext uri="{BB962C8B-B14F-4D97-AF65-F5344CB8AC3E}">
        <p14:creationId xmlns:p14="http://schemas.microsoft.com/office/powerpoint/2010/main" val="205860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03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ko-KR" altLang="en-US" dirty="0"/>
              <a:t>를 이용한 </a:t>
            </a:r>
            <a:r>
              <a:rPr lang="en-US" altLang="ko-KR" dirty="0"/>
              <a:t>plot </a:t>
            </a:r>
            <a:r>
              <a:rPr lang="ko-KR" altLang="en-US" dirty="0"/>
              <a:t>기능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90866"/>
              </p:ext>
            </p:extLst>
          </p:nvPr>
        </p:nvGraphicFramePr>
        <p:xfrm>
          <a:off x="763253" y="1121054"/>
          <a:ext cx="7948783" cy="53718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numpy as np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points = np.array([[1,1], [1,2], [1,3], [2,1], [2,2],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 [2,3], [3,1], [3,2], [3,3]])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 = np.array([2.5, 2])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plt.plot(points[:,0], points[:,1], "ro")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plt.plot(p[0], p[1], "bx")</a:t>
                      </a:r>
                      <a:endParaRPr lang="es-ES" altLang="ko-KR" sz="18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38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15</a:t>
            </a:fld>
            <a:r>
              <a:rPr lang="en-US" altLang="ko-KR"/>
              <a:t>/61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2823C7-5801-F217-7BBB-FE0017D4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9" y="3661389"/>
            <a:ext cx="4187917" cy="27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03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ko-KR" altLang="en-US" dirty="0"/>
              <a:t>를 이용한 </a:t>
            </a:r>
            <a:r>
              <a:rPr lang="en-US" altLang="ko-KR" dirty="0"/>
              <a:t>plot </a:t>
            </a:r>
            <a:r>
              <a:rPr lang="ko-KR" altLang="en-US" dirty="0"/>
              <a:t>기능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28163"/>
              </p:ext>
            </p:extLst>
          </p:nvPr>
        </p:nvGraphicFramePr>
        <p:xfrm>
          <a:off x="763253" y="1121054"/>
          <a:ext cx="7948783" cy="40002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np.linspace(0, 5, 10)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x**2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.0</a:t>
                      </a:r>
                      <a:endParaRPr lang="es-E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plt.plot(x, y)</a:t>
                      </a:r>
                      <a:endParaRPr lang="es-ES" altLang="ko-KR" sz="18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38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16</a:t>
            </a:fld>
            <a:r>
              <a:rPr lang="en-US" altLang="ko-KR"/>
              <a:t>/61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93CB49-DFA4-8200-0345-341C13D6B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818" y="2136275"/>
            <a:ext cx="4359450" cy="29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9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03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ko-KR" altLang="en-US" dirty="0"/>
              <a:t>를 이용한 </a:t>
            </a:r>
            <a:r>
              <a:rPr lang="en-US" altLang="ko-KR" dirty="0"/>
              <a:t>plot </a:t>
            </a:r>
            <a:r>
              <a:rPr lang="ko-KR" altLang="en-US" dirty="0"/>
              <a:t>기능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51588"/>
              </p:ext>
            </p:extLst>
          </p:nvPr>
        </p:nvGraphicFramePr>
        <p:xfrm>
          <a:off x="763253" y="1121054"/>
          <a:ext cx="7948783" cy="40002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np.linspace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(0, 5, 10)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x**2.0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(x, y, </a:t>
                      </a:r>
                      <a:r>
                        <a:rPr lang="en-US" altLang="ko-KR" sz="1500" b="0" spc="0" dirty="0">
                          <a:solidFill>
                            <a:srgbClr val="C00000"/>
                          </a:solidFill>
                          <a:latin typeface="Cascadia Code"/>
                          <a:cs typeface="Cascadia Code"/>
                        </a:rPr>
                        <a:t>"o-", linewidth=3, </a:t>
                      </a:r>
                      <a:r>
                        <a:rPr lang="en-US" altLang="ko-KR" sz="1500" b="0" spc="0" dirty="0" err="1">
                          <a:solidFill>
                            <a:srgbClr val="C00000"/>
                          </a:solidFill>
                          <a:latin typeface="Cascadia Code"/>
                          <a:cs typeface="Cascadia Code"/>
                        </a:rPr>
                        <a:t>markersize</a:t>
                      </a:r>
                      <a:r>
                        <a:rPr lang="en-US" altLang="ko-KR" sz="1500" b="0" spc="0" dirty="0">
                          <a:solidFill>
                            <a:srgbClr val="C00000"/>
                          </a:solidFill>
                          <a:latin typeface="Cascadia Code"/>
                          <a:cs typeface="Cascadia Code"/>
                        </a:rPr>
                        <a:t>=10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  <a:endParaRPr lang="es-ES" altLang="ko-KR" sz="18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38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17</a:t>
            </a:fld>
            <a:r>
              <a:rPr lang="en-US" altLang="ko-KR"/>
              <a:t>/61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0FB8CB-EA80-5287-9257-DCA949FC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34" y="2164585"/>
            <a:ext cx="4276594" cy="28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03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ko-KR" altLang="en-US" dirty="0"/>
              <a:t>를 이용한 </a:t>
            </a:r>
            <a:r>
              <a:rPr lang="en-US" altLang="ko-KR" dirty="0"/>
              <a:t>plot </a:t>
            </a:r>
            <a:r>
              <a:rPr lang="ko-KR" altLang="en-US" dirty="0"/>
              <a:t>기능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7186"/>
              </p:ext>
            </p:extLst>
          </p:nvPr>
        </p:nvGraphicFramePr>
        <p:xfrm>
          <a:off x="505605" y="787627"/>
          <a:ext cx="7948783" cy="5850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300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np.linspace(0, 10, 20)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y1 = x**2.0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y2 = x**1.5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4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plt.plot(x, y1, "o-", linewidth=3, markersize=7, label="First")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plt.plot(x, y2, "s-", linewidth=3, markersize=7, label="Second")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4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plt.xlabel("X")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</a:t>
                      </a:r>
                      <a:r>
                        <a:rPr lang="es-E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label("Y")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4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plt.axis([-0.5, 10.5, -5, 105])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plt.legend()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plt.savefig("drive/MyDrive/pythontest/mplot.pdf")</a:t>
                      </a:r>
                      <a:endParaRPr lang="es-ES" altLang="ko-KR" sz="16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81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18</a:t>
            </a:fld>
            <a:r>
              <a:rPr lang="en-US" altLang="ko-KR"/>
              <a:t>/61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253A9B-D239-968F-F075-AFCFD44C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05" y="4187945"/>
            <a:ext cx="3566401" cy="23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7926" y="2620066"/>
            <a:ext cx="7772398" cy="27410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err="1"/>
              <a:t>맷플롯립의</a:t>
            </a:r>
            <a:r>
              <a:rPr lang="en-US" altLang="ko-KR" dirty="0"/>
              <a:t> </a:t>
            </a:r>
            <a:r>
              <a:rPr lang="en-US" altLang="ko-KR" dirty="0" err="1"/>
              <a:t>구조에</a:t>
            </a:r>
            <a:r>
              <a:rPr lang="en-US" altLang="ko-KR" dirty="0"/>
              <a:t> </a:t>
            </a:r>
            <a:r>
              <a:rPr lang="en-US" altLang="ko-KR" dirty="0" err="1"/>
              <a:t>대해</a:t>
            </a:r>
            <a:r>
              <a:rPr lang="en-US" altLang="ko-KR" dirty="0"/>
              <a:t> </a:t>
            </a:r>
            <a:r>
              <a:rPr lang="en-US" altLang="ko-KR" dirty="0" err="1"/>
              <a:t>알아보고</a:t>
            </a:r>
            <a:r>
              <a:rPr lang="en-US" altLang="ko-KR" dirty="0"/>
              <a:t>, </a:t>
            </a:r>
            <a:br>
              <a:rPr lang="ko-KR" altLang="en-US" dirty="0"/>
            </a:br>
            <a:r>
              <a:rPr lang="en-US" altLang="ko-KR" dirty="0" err="1"/>
              <a:t>맷플롯립으로</a:t>
            </a:r>
            <a:r>
              <a:rPr lang="en-US" altLang="ko-KR" dirty="0"/>
              <a:t> </a:t>
            </a:r>
            <a:r>
              <a:rPr lang="en-US" altLang="ko-KR" dirty="0" err="1"/>
              <a:t>그래프를</a:t>
            </a:r>
            <a:r>
              <a:rPr lang="en-US" altLang="ko-KR" dirty="0"/>
              <a:t> </a:t>
            </a:r>
            <a:r>
              <a:rPr lang="en-US" altLang="ko-KR" dirty="0" err="1"/>
              <a:t>꾸미는</a:t>
            </a:r>
            <a:r>
              <a:rPr lang="en-US" altLang="ko-KR" dirty="0"/>
              <a:t> </a:t>
            </a:r>
            <a:r>
              <a:rPr lang="en-US" altLang="ko-KR" dirty="0" err="1"/>
              <a:t>방법을</a:t>
            </a:r>
            <a:r>
              <a:rPr lang="en-US" altLang="ko-KR" dirty="0"/>
              <a:t> </a:t>
            </a:r>
            <a:r>
              <a:rPr lang="en-US" altLang="ko-KR" dirty="0" err="1"/>
              <a:t>실습한다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맷플롯립에서</a:t>
            </a:r>
            <a:r>
              <a:rPr lang="en-US" altLang="ko-KR" dirty="0"/>
              <a:t> </a:t>
            </a:r>
            <a:r>
              <a:rPr lang="en-US" altLang="ko-KR" dirty="0" err="1"/>
              <a:t>사용하는</a:t>
            </a:r>
            <a:r>
              <a:rPr lang="en-US" altLang="ko-KR" dirty="0"/>
              <a:t> </a:t>
            </a:r>
            <a:r>
              <a:rPr lang="en-US" altLang="ko-KR" dirty="0" err="1"/>
              <a:t>그래프</a:t>
            </a:r>
            <a:r>
              <a:rPr lang="en-US" altLang="ko-KR" dirty="0"/>
              <a:t> </a:t>
            </a:r>
            <a:r>
              <a:rPr lang="en-US" altLang="ko-KR" dirty="0" err="1"/>
              <a:t>타입에</a:t>
            </a:r>
            <a:r>
              <a:rPr lang="en-US" altLang="ko-KR" dirty="0"/>
              <a:t> </a:t>
            </a:r>
            <a:r>
              <a:rPr lang="en-US" altLang="ko-KR" dirty="0" err="1"/>
              <a:t>대해</a:t>
            </a:r>
            <a:r>
              <a:rPr lang="en-US" altLang="ko-KR" dirty="0"/>
              <a:t> </a:t>
            </a:r>
            <a:r>
              <a:rPr lang="en-US" altLang="ko-KR" dirty="0" err="1"/>
              <a:t>살펴본다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ko-KR" altLang="en-US" dirty="0"/>
            </a:br>
            <a:r>
              <a:rPr lang="ko-KR" altLang="en-US" dirty="0" err="1"/>
              <a:t>맷플롯립</a:t>
            </a:r>
            <a:r>
              <a:rPr lang="en-US" altLang="ko-KR" dirty="0"/>
              <a:t>(matplotlib)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01</a:t>
            </a:r>
            <a:r>
              <a:rPr lang="ko-KR" altLang="en-US" dirty="0"/>
              <a:t> 데이터 시각화 </a:t>
            </a:r>
            <a:r>
              <a:rPr lang="en-US" altLang="ko-KR" dirty="0"/>
              <a:t>&amp; </a:t>
            </a:r>
            <a:r>
              <a:rPr lang="ko-KR" altLang="en-US" dirty="0" err="1"/>
              <a:t>맷플롯립</a:t>
            </a:r>
            <a:r>
              <a:rPr lang="en-US" altLang="ko-KR" dirty="0"/>
              <a:t>(matplotlib)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326" y="1115417"/>
            <a:ext cx="8229598" cy="515684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데이터 시각화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데이터 시각화</a:t>
            </a:r>
            <a:r>
              <a:rPr lang="en-US" altLang="ko-KR" sz="2000" dirty="0"/>
              <a:t>(data visualization) : </a:t>
            </a:r>
            <a:r>
              <a:rPr lang="en-US" altLang="ko-KR" sz="2000" dirty="0" err="1"/>
              <a:t>데이터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분석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결과를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쉽게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이해할</a:t>
            </a:r>
            <a:r>
              <a:rPr lang="en-US" altLang="ko-KR" sz="2000" dirty="0"/>
              <a:t> 수 </a:t>
            </a:r>
            <a:r>
              <a:rPr lang="en-US" altLang="ko-KR" sz="2000" dirty="0" err="1"/>
              <a:t>있도록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시각적으로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표현하고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전달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 err="1"/>
              <a:t>맷플롯립</a:t>
            </a:r>
            <a:r>
              <a:rPr lang="en-US" altLang="ko-KR" sz="2000" dirty="0"/>
              <a:t>,</a:t>
            </a:r>
            <a:r>
              <a:rPr lang="ko-KR" altLang="en-US" sz="2000" dirty="0"/>
              <a:t> 시본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플롯리</a:t>
            </a:r>
            <a:r>
              <a:rPr lang="ko-KR" altLang="en-US" sz="2000" dirty="0"/>
              <a:t> 외에도 </a:t>
            </a:r>
            <a:r>
              <a:rPr lang="en-US" altLang="ko-KR" sz="2000" dirty="0"/>
              <a:t>bokeh, </a:t>
            </a:r>
            <a:r>
              <a:rPr lang="en-US" altLang="ko-KR" sz="2000" dirty="0" err="1"/>
              <a:t>pygal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ggplot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</a:p>
          <a:p>
            <a:pPr lvl="8">
              <a:defRPr/>
            </a:pPr>
            <a:endParaRPr lang="ko-KR" altLang="en-US" sz="1800" dirty="0"/>
          </a:p>
          <a:p>
            <a:pPr marL="342900" lvl="0" indent="0">
              <a:buNone/>
              <a:defRPr/>
            </a:pPr>
            <a:r>
              <a:rPr lang="en-US" altLang="ko-KR" sz="2400" dirty="0"/>
              <a:t>2.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맷플롯립</a:t>
            </a:r>
            <a:endParaRPr lang="ko-KR" altLang="en-US" sz="2400" dirty="0"/>
          </a:p>
          <a:p>
            <a:pPr lvl="1">
              <a:defRPr/>
            </a:pPr>
            <a:r>
              <a:rPr lang="ko-KR" altLang="en-US" sz="2000" dirty="0" err="1"/>
              <a:t>맷플롯립</a:t>
            </a:r>
            <a:r>
              <a:rPr lang="en-US" altLang="ko-KR" sz="2000" dirty="0"/>
              <a:t>(matplotlib) 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매트랩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matlab</a:t>
            </a:r>
            <a:r>
              <a:rPr lang="en-US" altLang="ko-KR" sz="2000" dirty="0"/>
              <a:t>)</a:t>
            </a:r>
            <a:r>
              <a:rPr lang="ko-KR" altLang="en-US" sz="2000" dirty="0"/>
              <a:t> 기능을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그대로 사용하도록 하는 시각화 모듈</a:t>
            </a:r>
          </a:p>
          <a:p>
            <a:pPr lvl="2">
              <a:defRPr/>
            </a:pPr>
            <a:r>
              <a:rPr lang="ko-KR" altLang="en-US" sz="1800" dirty="0"/>
              <a:t>엑셀의 정형화된 차트나 그래프 작성</a:t>
            </a:r>
            <a:r>
              <a:rPr lang="en-US" altLang="ko-KR" sz="1800" dirty="0"/>
              <a:t>,</a:t>
            </a:r>
            <a:r>
              <a:rPr lang="ko-KR" altLang="en-US" sz="1800" dirty="0"/>
              <a:t> 다양한 함수 지원</a:t>
            </a:r>
            <a:endParaRPr lang="en-US" altLang="ko-KR" sz="1800" dirty="0"/>
          </a:p>
          <a:p>
            <a:pPr lvl="2">
              <a:defRPr/>
            </a:pPr>
            <a:r>
              <a:rPr lang="en-US" altLang="ko-KR" sz="1800" b="0" i="0" dirty="0" err="1">
                <a:effectLst/>
                <a:latin typeface="Lato" panose="020B0604020202020204" pitchFamily="34" charset="0"/>
              </a:rPr>
              <a:t>Matplotilb</a:t>
            </a:r>
            <a:r>
              <a:rPr lang="ko-KR" altLang="en-US" sz="1800" b="0" i="0" dirty="0">
                <a:effectLst/>
                <a:latin typeface="Lato" panose="020B0604020202020204" pitchFamily="34" charset="0"/>
              </a:rPr>
              <a:t>의 </a:t>
            </a:r>
            <a:r>
              <a:rPr lang="en-US" altLang="ko-KR" sz="1800" b="0" i="0" dirty="0" err="1">
                <a:effectLst/>
                <a:latin typeface="Lato" panose="020B0604020202020204" pitchFamily="34" charset="0"/>
              </a:rPr>
              <a:t>pyplot</a:t>
            </a:r>
            <a:r>
              <a:rPr lang="en-US" altLang="ko-KR" sz="1800" b="0" i="0" dirty="0">
                <a:effectLst/>
                <a:latin typeface="Lato" panose="020B0604020202020204" pitchFamily="34" charset="0"/>
              </a:rPr>
              <a:t> </a:t>
            </a:r>
            <a:r>
              <a:rPr lang="ko-KR" altLang="en-US" sz="1800" b="0" i="0" dirty="0">
                <a:effectLst/>
                <a:latin typeface="Lato" panose="020B0604020202020204" pitchFamily="34" charset="0"/>
              </a:rPr>
              <a:t>모듈을 </a:t>
            </a:r>
            <a:r>
              <a:rPr lang="ko-KR" altLang="en-US" sz="1800" b="0" i="0" dirty="0" err="1">
                <a:effectLst/>
                <a:latin typeface="Lato" panose="020B0604020202020204" pitchFamily="34" charset="0"/>
              </a:rPr>
              <a:t>임포트</a:t>
            </a:r>
            <a:endParaRPr lang="en-US" altLang="ko-KR" dirty="0">
              <a:latin typeface="Cascadia Code"/>
              <a:cs typeface="Cascadia Code"/>
            </a:endParaRPr>
          </a:p>
          <a:p>
            <a:pPr lvl="2">
              <a:defRPr/>
            </a:pPr>
            <a:endParaRPr lang="ko-KR" altLang="en-US" sz="1800" dirty="0"/>
          </a:p>
        </p:txBody>
      </p:sp>
      <p:sp>
        <p:nvSpPr>
          <p:cNvPr id="4" name="TextBox 6"/>
          <p:cNvSpPr txBox="1"/>
          <p:nvPr/>
        </p:nvSpPr>
        <p:spPr>
          <a:xfrm>
            <a:off x="1735295" y="5672765"/>
            <a:ext cx="6800850" cy="47320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1700" dirty="0" err="1">
                <a:latin typeface="Cascadia Code"/>
                <a:cs typeface="Cascadia Code"/>
              </a:rPr>
              <a:t>import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en-US" altLang="ko-KR" sz="1700" dirty="0" err="1">
                <a:latin typeface="Cascadia Code"/>
                <a:cs typeface="Cascadia Code"/>
              </a:rPr>
              <a:t>matplotlib.pyplot</a:t>
            </a:r>
            <a:r>
              <a:rPr lang="en-US" altLang="ko-KR" sz="1700" dirty="0">
                <a:latin typeface="Cascadia Code"/>
                <a:cs typeface="Cascadia Code"/>
              </a:rPr>
              <a:t> as </a:t>
            </a:r>
            <a:r>
              <a:rPr lang="en-US" altLang="ko-KR" sz="1700" dirty="0" err="1">
                <a:latin typeface="Cascadia Code"/>
                <a:cs typeface="Cascadia Code"/>
              </a:rPr>
              <a:t>plt</a:t>
            </a:r>
            <a:endParaRPr lang="en-US" altLang="ko-KR" sz="1700" dirty="0">
              <a:latin typeface="Cascadia Code"/>
              <a:cs typeface="Cascadia Code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</a:t>
            </a:fld>
            <a:r>
              <a:rPr lang="en-US" altLang="ko-KR"/>
              <a:t>/61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01</a:t>
            </a:r>
            <a:r>
              <a:rPr lang="ko-KR" altLang="en-US" dirty="0"/>
              <a:t> 직선 그래프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56561"/>
              </p:ext>
            </p:extLst>
          </p:nvPr>
        </p:nvGraphicFramePr>
        <p:xfrm>
          <a:off x="854188" y="1429079"/>
          <a:ext cx="7948783" cy="309745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[1,2,3,4,5]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plt.plot(y)</a:t>
                      </a:r>
                      <a:endParaRPr lang="es-E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13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640" y="4871217"/>
            <a:ext cx="8063656" cy="3678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 b="1" dirty="0">
                <a:latin typeface="맑은 고딕"/>
                <a:ea typeface="+mn-ea"/>
                <a:cs typeface="+mn-cs"/>
              </a:rPr>
              <a:t>plot y using x as index array 0..N-1</a:t>
            </a:r>
            <a:endParaRPr lang="ko-KR" altLang="en-US" sz="1600" dirty="0">
              <a:latin typeface="맑은 고딕"/>
              <a:ea typeface="+mn-ea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</a:t>
            </a:fld>
            <a:r>
              <a:rPr lang="en-US" altLang="ko-KR"/>
              <a:t>/61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8C4A80-66DB-50DB-A6B9-F26277FC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05" y="2189292"/>
            <a:ext cx="3375322" cy="22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01</a:t>
            </a:r>
            <a:r>
              <a:rPr lang="ko-KR" altLang="en-US" dirty="0"/>
              <a:t> 직선 그래프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517048"/>
              </p:ext>
            </p:extLst>
          </p:nvPr>
        </p:nvGraphicFramePr>
        <p:xfrm>
          <a:off x="854188" y="1429079"/>
          <a:ext cx="7948783" cy="36076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[13,16,15,18,16,17,16]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plt.plot(y)</a:t>
                      </a:r>
                      <a:endParaRPr lang="es-E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38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9315" y="5213039"/>
            <a:ext cx="8063656" cy="3678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 b="1" dirty="0">
                <a:latin typeface="맑은 고딕"/>
                <a:ea typeface="+mn-ea"/>
                <a:cs typeface="+mn-cs"/>
              </a:rPr>
              <a:t>plot y using x as index array 0..N-1</a:t>
            </a:r>
            <a:endParaRPr lang="ko-KR" altLang="en-US" sz="1600" dirty="0">
              <a:latin typeface="맑은 고딕"/>
              <a:ea typeface="+mn-ea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6</a:t>
            </a:fld>
            <a:r>
              <a:rPr lang="en-US" altLang="ko-KR"/>
              <a:t>/61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42EB79-73BA-6715-7DB8-A64D3088D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12" y="2317527"/>
            <a:ext cx="3781215" cy="25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0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01</a:t>
            </a:r>
            <a:r>
              <a:rPr lang="ko-KR" altLang="en-US" dirty="0"/>
              <a:t> 직선 그래프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49176"/>
              </p:ext>
            </p:extLst>
          </p:nvPr>
        </p:nvGraphicFramePr>
        <p:xfrm>
          <a:off x="854188" y="1429079"/>
          <a:ext cx="7948783" cy="32613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[10,20,30,40,50]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[1,2,3,4,5]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plt.plot(x,y)</a:t>
                      </a:r>
                      <a:endParaRPr lang="es-E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13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640" y="4871217"/>
            <a:ext cx="8063656" cy="3678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 b="1" dirty="0">
                <a:latin typeface="맑은 고딕"/>
                <a:ea typeface="+mn-ea"/>
                <a:cs typeface="+mn-cs"/>
              </a:rPr>
              <a:t>plot x and y using default line style and color</a:t>
            </a:r>
            <a:endParaRPr lang="ko-KR" altLang="en-US" sz="1600" dirty="0">
              <a:latin typeface="맑은 고딕"/>
              <a:ea typeface="+mn-ea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7</a:t>
            </a:fld>
            <a:r>
              <a:rPr lang="en-US" altLang="ko-KR"/>
              <a:t>/61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64FFD1-5F5C-6073-B9D9-D66FF38A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25" y="2321059"/>
            <a:ext cx="3350145" cy="22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01</a:t>
            </a:r>
            <a:r>
              <a:rPr lang="ko-KR" altLang="en-US" dirty="0"/>
              <a:t> 직선 그래프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25411"/>
              </p:ext>
            </p:extLst>
          </p:nvPr>
        </p:nvGraphicFramePr>
        <p:xfrm>
          <a:off x="854188" y="1429079"/>
          <a:ext cx="7948783" cy="37716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[13,16,15,18,16,17,16]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</a:t>
                      </a:r>
                      <a:r>
                        <a:rPr lang="es-ES" altLang="ko-KR" sz="1500" b="0" spc="0" dirty="0">
                          <a:solidFill>
                            <a:srgbClr val="C00000"/>
                          </a:solidFill>
                          <a:latin typeface="Cascadia Code"/>
                          <a:cs typeface="Cascadia Code"/>
                        </a:rPr>
                        <a:t>range(len(y))</a:t>
                      </a: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,y)</a:t>
                      </a:r>
                      <a:endParaRPr lang="es-E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38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9315" y="5213039"/>
            <a:ext cx="8063656" cy="3678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 b="1" dirty="0">
                <a:latin typeface="맑은 고딕"/>
                <a:ea typeface="+mn-ea"/>
                <a:cs typeface="+mn-cs"/>
              </a:rPr>
              <a:t>plot x and y using default line style and color</a:t>
            </a:r>
            <a:endParaRPr lang="ko-KR" altLang="en-US" sz="1600" dirty="0">
              <a:latin typeface="맑은 고딕"/>
              <a:ea typeface="+mn-ea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r>
              <a:rPr lang="en-US" altLang="ko-KR"/>
              <a:t>/61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42EB79-73BA-6715-7DB8-A64D3088D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76" y="2408462"/>
            <a:ext cx="3781215" cy="25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01</a:t>
            </a:r>
            <a:r>
              <a:rPr lang="ko-KR" altLang="en-US" dirty="0"/>
              <a:t> 직선 그래프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61775"/>
              </p:ext>
            </p:extLst>
          </p:nvPr>
        </p:nvGraphicFramePr>
        <p:xfrm>
          <a:off x="854188" y="1429079"/>
          <a:ext cx="7948783" cy="40002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['Mon','Tue','Wed','Thur','Fri','Sat','Sun']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[13,16,15,18,16,17,16]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plt.plot(x,y)</a:t>
                      </a:r>
                      <a:endParaRPr lang="es-E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38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9315" y="5428921"/>
            <a:ext cx="8063656" cy="3678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 b="1" dirty="0">
                <a:latin typeface="맑은 고딕"/>
                <a:ea typeface="+mn-ea"/>
                <a:cs typeface="+mn-cs"/>
              </a:rPr>
              <a:t>plot x and y using default line style and color</a:t>
            </a:r>
            <a:endParaRPr lang="ko-KR" altLang="en-US" sz="1600" dirty="0">
              <a:latin typeface="맑은 고딕"/>
              <a:ea typeface="+mn-ea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9</a:t>
            </a:fld>
            <a:r>
              <a:rPr lang="en-US" altLang="ko-KR"/>
              <a:t>/61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95A29A-B957-DDF3-91B8-51957C5B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09" y="2583511"/>
            <a:ext cx="3898982" cy="261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사용자 지정 1">
      <a:dk1>
        <a:srgbClr val="000000"/>
      </a:dk1>
      <a:lt1>
        <a:srgbClr val="FFFFFF"/>
      </a:lt1>
      <a:dk2>
        <a:srgbClr val="215C88"/>
      </a:dk2>
      <a:lt2>
        <a:srgbClr val="FAF3DB"/>
      </a:lt2>
      <a:accent1>
        <a:srgbClr val="6182D6"/>
      </a:accent1>
      <a:accent2>
        <a:srgbClr val="71A4CC"/>
      </a:accent2>
      <a:accent3>
        <a:srgbClr val="EAD1D2"/>
      </a:accent3>
      <a:accent4>
        <a:srgbClr val="DF4857"/>
      </a:accent4>
      <a:accent5>
        <a:srgbClr val="DE7170"/>
      </a:accent5>
      <a:accent6>
        <a:srgbClr val="877656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998</Words>
  <Application>Microsoft Office PowerPoint</Application>
  <PresentationFormat>화면 슬라이드 쇼(4:3)</PresentationFormat>
  <Paragraphs>162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Cascadia Code</vt:lpstr>
      <vt:lpstr>Arial</vt:lpstr>
      <vt:lpstr>한컴바탕</vt:lpstr>
      <vt:lpstr>Wingdings</vt:lpstr>
      <vt:lpstr>맑은 고딕</vt:lpstr>
      <vt:lpstr>Lato</vt:lpstr>
      <vt:lpstr>Calibri</vt:lpstr>
      <vt:lpstr>함초롬바탕</vt:lpstr>
      <vt:lpstr>한컴오피스</vt:lpstr>
      <vt:lpstr>데이터 시각화</vt:lpstr>
      <vt:lpstr>학습목표</vt:lpstr>
      <vt:lpstr> 맷플롯립(matplotlib)</vt:lpstr>
      <vt:lpstr>01 데이터 시각화 &amp; 맷플롯립(matplotlib)</vt:lpstr>
      <vt:lpstr>01 직선 그래프</vt:lpstr>
      <vt:lpstr>01 직선 그래프</vt:lpstr>
      <vt:lpstr>01 직선 그래프</vt:lpstr>
      <vt:lpstr>01 직선 그래프</vt:lpstr>
      <vt:lpstr>01 직선 그래프</vt:lpstr>
      <vt:lpstr>01 직선 그래프</vt:lpstr>
      <vt:lpstr>01 직선 그래프</vt:lpstr>
      <vt:lpstr>01 직선 그래프</vt:lpstr>
      <vt:lpstr>02 점선 그래프</vt:lpstr>
      <vt:lpstr>02 점선 그래프</vt:lpstr>
      <vt:lpstr>03 Numpy를 이용한 plot 기능</vt:lpstr>
      <vt:lpstr>03 Numpy를 이용한 plot 기능</vt:lpstr>
      <vt:lpstr>03 Numpy를 이용한 plot 기능</vt:lpstr>
      <vt:lpstr>03 Numpy를 이용한 plot 기능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BIDAN</dc:creator>
  <cp:lastModifiedBy>김종욱</cp:lastModifiedBy>
  <cp:revision>394</cp:revision>
  <dcterms:created xsi:type="dcterms:W3CDTF">2021-12-22T05:17:44Z</dcterms:created>
  <dcterms:modified xsi:type="dcterms:W3CDTF">2022-05-29T10:55:34Z</dcterms:modified>
  <cp:version>1100.0100.01</cp:version>
</cp:coreProperties>
</file>