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1413" r:id="rId3"/>
    <p:sldId id="1429" r:id="rId4"/>
    <p:sldId id="1430" r:id="rId5"/>
    <p:sldId id="1433" r:id="rId6"/>
    <p:sldId id="1445" r:id="rId7"/>
    <p:sldId id="1446" r:id="rId8"/>
    <p:sldId id="1428" r:id="rId9"/>
    <p:sldId id="1431" r:id="rId10"/>
    <p:sldId id="1432" r:id="rId11"/>
    <p:sldId id="1447" r:id="rId12"/>
    <p:sldId id="1434" r:id="rId13"/>
    <p:sldId id="1448" r:id="rId14"/>
    <p:sldId id="1438" r:id="rId15"/>
    <p:sldId id="1449" r:id="rId16"/>
    <p:sldId id="1439" r:id="rId17"/>
    <p:sldId id="1437" r:id="rId18"/>
    <p:sldId id="1450" r:id="rId19"/>
    <p:sldId id="1451" r:id="rId20"/>
    <p:sldId id="1441" r:id="rId21"/>
    <p:sldId id="1443" r:id="rId22"/>
    <p:sldId id="1444" r:id="rId23"/>
  </p:sldIdLst>
  <p:sldSz cx="12192000" cy="6858000"/>
  <p:notesSz cx="7099300" cy="10234613"/>
  <p:embeddedFontLs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651" autoAdjust="0"/>
  </p:normalViewPr>
  <p:slideViewPr>
    <p:cSldViewPr snapToGrid="0">
      <p:cViewPr varScale="1">
        <p:scale>
          <a:sx n="127" d="100"/>
          <a:sy n="127" d="100"/>
        </p:scale>
        <p:origin x="1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CE66F-3A9D-4226-9A44-40FFDD9491A8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16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r>
              <a:rPr lang="en-US" altLang="ko-KR" sz="4800" b="1" dirty="0">
                <a:solidFill>
                  <a:schemeClr val="bg1"/>
                </a:solidFill>
              </a:rPr>
              <a:t>.</a:t>
            </a:r>
            <a:r>
              <a:rPr lang="ko-KR" altLang="en-US" sz="4800" b="1" dirty="0">
                <a:solidFill>
                  <a:schemeClr val="bg1"/>
                </a:solidFill>
              </a:rPr>
              <a:t> </a:t>
            </a:r>
            <a:r>
              <a:rPr lang="ko-KR" altLang="en-US" sz="4800" b="1" dirty="0" err="1">
                <a:solidFill>
                  <a:schemeClr val="bg1"/>
                </a:solidFill>
              </a:rPr>
              <a:t>딕셔너리</a:t>
            </a:r>
            <a:r>
              <a:rPr lang="ko-KR" altLang="en-US" sz="4800" b="1" dirty="0">
                <a:solidFill>
                  <a:schemeClr val="bg1"/>
                </a:solidFill>
              </a:rPr>
              <a:t> 활용하기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2D4AE-9B84-478C-B0E9-55A904B2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항목 검색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53A6F-97E3-4326-B217-D83160CD5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E27201-5C6A-4445-8C15-B1E5E1B7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8" y="1647464"/>
            <a:ext cx="9728397" cy="1538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C7A0B-3BBE-46A4-A1F7-8A93B4FB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8" y="3672039"/>
            <a:ext cx="10128177" cy="13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64720-54D9-493E-67EC-CE1BAC2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와 </a:t>
            </a:r>
            <a:r>
              <a:rPr lang="en-US" altLang="ko-KR" dirty="0"/>
              <a:t>tuple </a:t>
            </a:r>
            <a:r>
              <a:rPr lang="ko-KR" altLang="en-US" dirty="0"/>
              <a:t>구조와 </a:t>
            </a:r>
            <a:r>
              <a:rPr lang="en-US" altLang="ko-KR" dirty="0"/>
              <a:t>dictionary </a:t>
            </a:r>
            <a:r>
              <a:rPr lang="ko-KR" altLang="en-US" dirty="0"/>
              <a:t>구조의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2A3DC-8461-3474-A79D-3AE17D2BD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C7E24B-70AE-EEE4-D1B1-64ED81D08003}"/>
              </a:ext>
            </a:extLst>
          </p:cNvPr>
          <p:cNvGrpSpPr/>
          <p:nvPr/>
        </p:nvGrpSpPr>
        <p:grpSpPr>
          <a:xfrm>
            <a:off x="485398" y="1403354"/>
            <a:ext cx="6035982" cy="1983085"/>
            <a:chOff x="778206" y="1085002"/>
            <a:chExt cx="3746500" cy="22681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A08EDD-4D91-68AD-BBD8-9B87F6A7C3C7}"/>
                </a:ext>
              </a:extLst>
            </p:cNvPr>
            <p:cNvSpPr/>
            <p:nvPr/>
          </p:nvSpPr>
          <p:spPr bwMode="auto">
            <a:xfrm>
              <a:off x="778206" y="1085002"/>
              <a:ext cx="3746500" cy="226814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770000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7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&gt;&gt;&gt; </a:t>
              </a:r>
              <a:r>
                <a:rPr kumimoji="0" lang="da-DK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L = [2, 4, 6, 8, 10] #list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77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&gt;&gt;&gt;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T = (2, 4, 6, 8, 10) #tuple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B9013DC-E167-C9DB-E0BC-2E62E6BB4B5F}"/>
                </a:ext>
              </a:extLst>
            </p:cNvPr>
            <p:cNvGrpSpPr/>
            <p:nvPr/>
          </p:nvGrpSpPr>
          <p:grpSpPr>
            <a:xfrm>
              <a:off x="1871093" y="1795310"/>
              <a:ext cx="2453549" cy="670484"/>
              <a:chOff x="1270527" y="2242930"/>
              <a:chExt cx="2453549" cy="82968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850F121-364A-3886-BDAF-35D7DFB7F409}"/>
                  </a:ext>
                </a:extLst>
              </p:cNvPr>
              <p:cNvGrpSpPr/>
              <p:nvPr/>
            </p:nvGrpSpPr>
            <p:grpSpPr>
              <a:xfrm>
                <a:off x="1342212" y="2537823"/>
                <a:ext cx="2299891" cy="534792"/>
                <a:chOff x="1342212" y="2614371"/>
                <a:chExt cx="2299891" cy="534792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8D11D31-C348-C111-5901-877ED2F953D0}"/>
                    </a:ext>
                  </a:extLst>
                </p:cNvPr>
                <p:cNvSpPr/>
                <p:nvPr/>
              </p:nvSpPr>
              <p:spPr bwMode="auto">
                <a:xfrm>
                  <a:off x="1342212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2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CF1B2C1-8CD1-B386-9C27-C4BB4476CC0B}"/>
                    </a:ext>
                  </a:extLst>
                </p:cNvPr>
                <p:cNvSpPr/>
                <p:nvPr/>
              </p:nvSpPr>
              <p:spPr bwMode="auto">
                <a:xfrm>
                  <a:off x="1802131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4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B58E084A-F20D-21E1-1165-E95FCB5CF65E}"/>
                    </a:ext>
                  </a:extLst>
                </p:cNvPr>
                <p:cNvSpPr/>
                <p:nvPr/>
              </p:nvSpPr>
              <p:spPr bwMode="auto">
                <a:xfrm>
                  <a:off x="2262050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6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868C641-820C-EE38-9778-BB1826865D53}"/>
                    </a:ext>
                  </a:extLst>
                </p:cNvPr>
                <p:cNvSpPr/>
                <p:nvPr/>
              </p:nvSpPr>
              <p:spPr bwMode="auto">
                <a:xfrm>
                  <a:off x="2721969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8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A01CA0-FB46-E196-AD31-4E05F4D54B35}"/>
                    </a:ext>
                  </a:extLst>
                </p:cNvPr>
                <p:cNvSpPr/>
                <p:nvPr/>
              </p:nvSpPr>
              <p:spPr bwMode="auto">
                <a:xfrm>
                  <a:off x="3181888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10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088A6A8-D94D-5384-C358-76212F820C81}"/>
                  </a:ext>
                </a:extLst>
              </p:cNvPr>
              <p:cNvGrpSpPr/>
              <p:nvPr/>
            </p:nvGrpSpPr>
            <p:grpSpPr>
              <a:xfrm>
                <a:off x="1270527" y="2242930"/>
                <a:ext cx="2453549" cy="329351"/>
                <a:chOff x="1270527" y="2242930"/>
                <a:chExt cx="2453549" cy="329351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58C376F-9CC9-02B8-9D62-7C2E4E8ABDAE}"/>
                    </a:ext>
                  </a:extLst>
                </p:cNvPr>
                <p:cNvSpPr txBox="1"/>
                <p:nvPr/>
              </p:nvSpPr>
              <p:spPr>
                <a:xfrm>
                  <a:off x="1270527" y="2251759"/>
                  <a:ext cx="607859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Index0</a:t>
                  </a:r>
                  <a:endPara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213439D-AF54-ECD6-52F1-3BD9F2654807}"/>
                    </a:ext>
                  </a:extLst>
                </p:cNvPr>
                <p:cNvSpPr txBox="1"/>
                <p:nvPr/>
              </p:nvSpPr>
              <p:spPr>
                <a:xfrm>
                  <a:off x="1748613" y="2251759"/>
                  <a:ext cx="607859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Index1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5FA7813-A2AD-843F-8B7F-EBE664C9025D}"/>
                    </a:ext>
                  </a:extLst>
                </p:cNvPr>
                <p:cNvSpPr txBox="1"/>
                <p:nvPr/>
              </p:nvSpPr>
              <p:spPr>
                <a:xfrm>
                  <a:off x="2208363" y="2251759"/>
                  <a:ext cx="607859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Index2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9C27351-E279-CA52-6917-71428F93F13F}"/>
                    </a:ext>
                  </a:extLst>
                </p:cNvPr>
                <p:cNvSpPr txBox="1"/>
                <p:nvPr/>
              </p:nvSpPr>
              <p:spPr>
                <a:xfrm>
                  <a:off x="2665496" y="2251759"/>
                  <a:ext cx="601447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index3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8436628-9B15-E68F-0DB4-41072D3F7D00}"/>
                    </a:ext>
                  </a:extLst>
                </p:cNvPr>
                <p:cNvSpPr txBox="1"/>
                <p:nvPr/>
              </p:nvSpPr>
              <p:spPr>
                <a:xfrm>
                  <a:off x="3116217" y="2242930"/>
                  <a:ext cx="607859" cy="320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Index4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E592F8-C324-2206-379A-E892BF5A181A}"/>
                </a:ext>
              </a:extLst>
            </p:cNvPr>
            <p:cNvSpPr txBox="1"/>
            <p:nvPr/>
          </p:nvSpPr>
          <p:spPr>
            <a:xfrm>
              <a:off x="1102565" y="209387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/>
                  <a:cs typeface="+mn-cs"/>
                </a:rPr>
                <a:t>L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F6417A-5487-B5B1-DAB0-4EE56A5628B7}"/>
                </a:ext>
              </a:extLst>
            </p:cNvPr>
            <p:cNvSpPr txBox="1"/>
            <p:nvPr/>
          </p:nvSpPr>
          <p:spPr>
            <a:xfrm>
              <a:off x="1102565" y="275070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/>
                  <a:cs typeface="+mn-cs"/>
                </a:rPr>
                <a:t>T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/>
                <a:cs typeface="+mn-cs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3803C67-AF1E-5AE9-36C3-F0728A69265C}"/>
                </a:ext>
              </a:extLst>
            </p:cNvPr>
            <p:cNvCxnSpPr/>
            <p:nvPr/>
          </p:nvCxnSpPr>
          <p:spPr bwMode="auto">
            <a:xfrm>
              <a:off x="1396235" y="2247765"/>
              <a:ext cx="544969" cy="0"/>
            </a:xfrm>
            <a:prstGeom prst="straightConnector1">
              <a:avLst/>
            </a:prstGeom>
            <a:solidFill>
              <a:srgbClr val="4F81B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042E197-089F-55CD-F5F2-C2D08A685267}"/>
                </a:ext>
              </a:extLst>
            </p:cNvPr>
            <p:cNvCxnSpPr/>
            <p:nvPr/>
          </p:nvCxnSpPr>
          <p:spPr bwMode="auto">
            <a:xfrm>
              <a:off x="1396235" y="2924128"/>
              <a:ext cx="544969" cy="0"/>
            </a:xfrm>
            <a:prstGeom prst="straightConnector1">
              <a:avLst/>
            </a:prstGeom>
            <a:solidFill>
              <a:srgbClr val="4F81B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9EEE04C-6EB9-01E9-F2EF-603B6B069A9F}"/>
                </a:ext>
              </a:extLst>
            </p:cNvPr>
            <p:cNvGrpSpPr/>
            <p:nvPr/>
          </p:nvGrpSpPr>
          <p:grpSpPr>
            <a:xfrm>
              <a:off x="1871093" y="2500365"/>
              <a:ext cx="2453549" cy="670484"/>
              <a:chOff x="1270527" y="2242930"/>
              <a:chExt cx="2453549" cy="82968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66B10C2-4C22-860D-A467-85D9EA7B2DF1}"/>
                  </a:ext>
                </a:extLst>
              </p:cNvPr>
              <p:cNvGrpSpPr/>
              <p:nvPr/>
            </p:nvGrpSpPr>
            <p:grpSpPr>
              <a:xfrm>
                <a:off x="1342212" y="2537823"/>
                <a:ext cx="2299891" cy="534792"/>
                <a:chOff x="1342212" y="2614371"/>
                <a:chExt cx="2299891" cy="534792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4BA92D0-519C-C87C-E724-DE104A1B2158}"/>
                    </a:ext>
                  </a:extLst>
                </p:cNvPr>
                <p:cNvSpPr/>
                <p:nvPr/>
              </p:nvSpPr>
              <p:spPr bwMode="auto">
                <a:xfrm>
                  <a:off x="1342212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2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C6CB879-6CFA-6C66-5883-755B0CCDD941}"/>
                    </a:ext>
                  </a:extLst>
                </p:cNvPr>
                <p:cNvSpPr/>
                <p:nvPr/>
              </p:nvSpPr>
              <p:spPr bwMode="auto">
                <a:xfrm>
                  <a:off x="1802131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4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EE4B423-6A5E-55D3-D14F-1B06E7F18CD1}"/>
                    </a:ext>
                  </a:extLst>
                </p:cNvPr>
                <p:cNvSpPr/>
                <p:nvPr/>
              </p:nvSpPr>
              <p:spPr bwMode="auto">
                <a:xfrm>
                  <a:off x="2262050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6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36D47C6-18A5-CE05-2A46-2F86268D6A3E}"/>
                    </a:ext>
                  </a:extLst>
                </p:cNvPr>
                <p:cNvSpPr/>
                <p:nvPr/>
              </p:nvSpPr>
              <p:spPr bwMode="auto">
                <a:xfrm>
                  <a:off x="2721969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8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517FB7E-8AAC-C34B-76F4-22D5C3370E1F}"/>
                    </a:ext>
                  </a:extLst>
                </p:cNvPr>
                <p:cNvSpPr/>
                <p:nvPr/>
              </p:nvSpPr>
              <p:spPr bwMode="auto">
                <a:xfrm>
                  <a:off x="3181888" y="2614371"/>
                  <a:ext cx="460215" cy="53479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C050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 pitchFamily="18" charset="-127"/>
                      <a:cs typeface="+mn-cs"/>
                    </a:rPr>
                    <a:t>10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 pitchFamily="18" charset="-127"/>
                    <a:cs typeface="+mn-cs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2CAA36E-D353-B063-AE67-6D862EE6C35F}"/>
                  </a:ext>
                </a:extLst>
              </p:cNvPr>
              <p:cNvGrpSpPr/>
              <p:nvPr/>
            </p:nvGrpSpPr>
            <p:grpSpPr>
              <a:xfrm>
                <a:off x="1270527" y="2242930"/>
                <a:ext cx="2453549" cy="329351"/>
                <a:chOff x="1270527" y="2242930"/>
                <a:chExt cx="2453549" cy="32935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222E1CB-0F21-7C99-7D27-FAD42D786AF2}"/>
                    </a:ext>
                  </a:extLst>
                </p:cNvPr>
                <p:cNvSpPr txBox="1"/>
                <p:nvPr/>
              </p:nvSpPr>
              <p:spPr>
                <a:xfrm>
                  <a:off x="1270527" y="2251759"/>
                  <a:ext cx="607859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Index0</a:t>
                  </a:r>
                  <a:endPara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5524A50-636A-BAFB-6BD2-6EE768375F6B}"/>
                    </a:ext>
                  </a:extLst>
                </p:cNvPr>
                <p:cNvSpPr txBox="1"/>
                <p:nvPr/>
              </p:nvSpPr>
              <p:spPr>
                <a:xfrm>
                  <a:off x="1748613" y="2251759"/>
                  <a:ext cx="607859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Index1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4BC722-13F8-C2B7-402B-477DDDFCC4C5}"/>
                    </a:ext>
                  </a:extLst>
                </p:cNvPr>
                <p:cNvSpPr txBox="1"/>
                <p:nvPr/>
              </p:nvSpPr>
              <p:spPr>
                <a:xfrm>
                  <a:off x="2208363" y="2251759"/>
                  <a:ext cx="607859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Index2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CC54CF-20EB-2614-55D5-ED0112D558C5}"/>
                    </a:ext>
                  </a:extLst>
                </p:cNvPr>
                <p:cNvSpPr txBox="1"/>
                <p:nvPr/>
              </p:nvSpPr>
              <p:spPr>
                <a:xfrm>
                  <a:off x="2665496" y="2251759"/>
                  <a:ext cx="601447" cy="320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index3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CCBCD1-E9F2-48AA-127E-81B40E89C09B}"/>
                    </a:ext>
                  </a:extLst>
                </p:cNvPr>
                <p:cNvSpPr txBox="1"/>
                <p:nvPr/>
              </p:nvSpPr>
              <p:spPr>
                <a:xfrm>
                  <a:off x="3116217" y="2242930"/>
                  <a:ext cx="607859" cy="320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HY울릉도M"/>
                      <a:cs typeface="+mn-cs"/>
                    </a:rPr>
                    <a:t>Index4</a:t>
                  </a:r>
                  <a:endParaRPr kumimoji="1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HY울릉도M"/>
                    <a:cs typeface="+mn-cs"/>
                  </a:endParaRPr>
                </a:p>
              </p:txBody>
            </p:sp>
          </p:grp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0B1F442-DB4B-9C3A-F58D-D1C1F4266808}"/>
              </a:ext>
            </a:extLst>
          </p:cNvPr>
          <p:cNvGrpSpPr/>
          <p:nvPr/>
        </p:nvGrpSpPr>
        <p:grpSpPr>
          <a:xfrm>
            <a:off x="479520" y="3871414"/>
            <a:ext cx="6035981" cy="2160593"/>
            <a:chOff x="4578224" y="1080590"/>
            <a:chExt cx="5747994" cy="227255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0D2F320-5457-2744-5269-88A44FF4C4D7}"/>
                </a:ext>
              </a:extLst>
            </p:cNvPr>
            <p:cNvSpPr/>
            <p:nvPr/>
          </p:nvSpPr>
          <p:spPr bwMode="auto">
            <a:xfrm>
              <a:off x="4578224" y="1080590"/>
              <a:ext cx="5747994" cy="227255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70000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&gt;&gt;&gt;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D = {‘spring’: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Courier New" panose="02070309020205020404" pitchFamily="49" charset="0"/>
                </a:rPr>
                <a:t>’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Courier New" panose="02070309020205020404" pitchFamily="49" charset="0"/>
                </a:rPr>
                <a:t>봄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Courier New" panose="02070309020205020404" pitchFamily="49" charset="0"/>
                </a:rPr>
                <a:t>’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, ‘summer’: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Courier New" panose="02070309020205020404" pitchFamily="49" charset="0"/>
                </a:rPr>
                <a:t>’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Courier New" panose="02070309020205020404" pitchFamily="49" charset="0"/>
                </a:rPr>
                <a:t>여름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Courier New" panose="02070309020205020404" pitchFamily="49" charset="0"/>
                </a:rPr>
                <a:t>’,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‘fall’: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HY울릉도M"/>
                  <a:cs typeface="Courier New" panose="02070309020205020404" pitchFamily="49" charset="0"/>
                </a:rPr>
                <a:t>’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HY울릉도M"/>
                  <a:cs typeface="Courier New" panose="02070309020205020404" pitchFamily="49" charset="0"/>
                </a:rPr>
                <a:t>가을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HY울릉도M"/>
                  <a:cs typeface="Courier New" panose="02070309020205020404" pitchFamily="49" charset="0"/>
                </a:rPr>
                <a:t>’,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‘winter’: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HY울릉도M"/>
                  <a:cs typeface="Courier New" panose="02070309020205020404" pitchFamily="49" charset="0"/>
                </a:rPr>
                <a:t>’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HY울릉도M"/>
                  <a:cs typeface="Courier New" panose="02070309020205020404" pitchFamily="49" charset="0"/>
                </a:rPr>
                <a:t>겨울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HY울릉도M"/>
                  <a:cs typeface="Courier New" panose="02070309020205020404" pitchFamily="49" charset="0"/>
                </a:rPr>
                <a:t>’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HY울릉도M"/>
                  <a:cs typeface="Courier New" panose="020703090202050204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HY울릉도M"/>
                <a:cs typeface="Courier New" panose="020703090202050204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FB7103-F3B3-B47C-0D03-08F8EFAA58C2}"/>
                </a:ext>
              </a:extLst>
            </p:cNvPr>
            <p:cNvSpPr/>
            <p:nvPr/>
          </p:nvSpPr>
          <p:spPr bwMode="auto">
            <a:xfrm>
              <a:off x="6448428" y="2304672"/>
              <a:ext cx="915816" cy="222895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 pitchFamily="18" charset="-127"/>
                  <a:cs typeface="+mn-cs"/>
                </a:rPr>
                <a:t>summer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9D5DE9-48F1-67CB-92D0-200A25E87E69}"/>
                </a:ext>
              </a:extLst>
            </p:cNvPr>
            <p:cNvSpPr/>
            <p:nvPr/>
          </p:nvSpPr>
          <p:spPr bwMode="auto">
            <a:xfrm>
              <a:off x="7364754" y="2304672"/>
              <a:ext cx="915816" cy="222895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여름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B556608-8C83-2B33-9AB3-563E1EAA8147}"/>
                </a:ext>
              </a:extLst>
            </p:cNvPr>
            <p:cNvSpPr/>
            <p:nvPr/>
          </p:nvSpPr>
          <p:spPr bwMode="auto">
            <a:xfrm>
              <a:off x="6448428" y="2026047"/>
              <a:ext cx="915816" cy="266099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 pitchFamily="18" charset="-127"/>
                  <a:cs typeface="+mn-cs"/>
                </a:rPr>
                <a:t>spring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103487-72E4-BD5F-C0BB-0FD29EC027DA}"/>
                </a:ext>
              </a:extLst>
            </p:cNvPr>
            <p:cNvSpPr/>
            <p:nvPr/>
          </p:nvSpPr>
          <p:spPr bwMode="auto">
            <a:xfrm>
              <a:off x="7363181" y="2026047"/>
              <a:ext cx="915816" cy="266099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92AE4D-82DE-2709-EBDD-B2A37487D6BD}"/>
                </a:ext>
              </a:extLst>
            </p:cNvPr>
            <p:cNvSpPr txBox="1"/>
            <p:nvPr/>
          </p:nvSpPr>
          <p:spPr>
            <a:xfrm>
              <a:off x="6675673" y="1446902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/>
                  <a:cs typeface="+mn-cs"/>
                </a:rPr>
                <a:t>key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4DF299-2730-649F-A6F3-89FAD65E5A8E}"/>
                </a:ext>
              </a:extLst>
            </p:cNvPr>
            <p:cNvSpPr txBox="1"/>
            <p:nvPr/>
          </p:nvSpPr>
          <p:spPr>
            <a:xfrm>
              <a:off x="7501229" y="143041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/>
                  <a:cs typeface="+mn-cs"/>
                </a:rPr>
                <a:t>value</a:t>
              </a: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0FE2F90-B1C5-A7FF-8657-1AFC00EAA89E}"/>
                </a:ext>
              </a:extLst>
            </p:cNvPr>
            <p:cNvSpPr/>
            <p:nvPr/>
          </p:nvSpPr>
          <p:spPr bwMode="auto">
            <a:xfrm>
              <a:off x="6448428" y="2795714"/>
              <a:ext cx="915816" cy="222895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 pitchFamily="18" charset="-127"/>
                  <a:cs typeface="+mn-cs"/>
                </a:rPr>
                <a:t>winter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688B19-7C22-9852-9953-8E0B4BB52230}"/>
                </a:ext>
              </a:extLst>
            </p:cNvPr>
            <p:cNvSpPr/>
            <p:nvPr/>
          </p:nvSpPr>
          <p:spPr bwMode="auto">
            <a:xfrm>
              <a:off x="7364754" y="2795714"/>
              <a:ext cx="915816" cy="222895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겨울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14EB346-DEC5-9244-821D-F46664773615}"/>
                </a:ext>
              </a:extLst>
            </p:cNvPr>
            <p:cNvSpPr/>
            <p:nvPr/>
          </p:nvSpPr>
          <p:spPr bwMode="auto">
            <a:xfrm>
              <a:off x="6448428" y="2533713"/>
              <a:ext cx="915816" cy="266099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 pitchFamily="18" charset="-127"/>
                  <a:cs typeface="+mn-cs"/>
                </a:rPr>
                <a:t>fall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C386823-425F-AA52-D218-2A079E918F82}"/>
                </a:ext>
              </a:extLst>
            </p:cNvPr>
            <p:cNvSpPr/>
            <p:nvPr/>
          </p:nvSpPr>
          <p:spPr bwMode="auto">
            <a:xfrm>
              <a:off x="7363181" y="2533713"/>
              <a:ext cx="915816" cy="266099"/>
            </a:xfrm>
            <a:prstGeom prst="rect">
              <a:avLst/>
            </a:prstGeom>
            <a:noFill/>
            <a:ln w="127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가을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8BC7DDC-9AAA-6288-67F2-7A66F660FEC2}"/>
                </a:ext>
              </a:extLst>
            </p:cNvPr>
            <p:cNvCxnSpPr>
              <a:stCxn id="43" idx="2"/>
              <a:endCxn id="41" idx="0"/>
            </p:cNvCxnSpPr>
            <p:nvPr/>
          </p:nvCxnSpPr>
          <p:spPr bwMode="auto">
            <a:xfrm flipH="1">
              <a:off x="6906336" y="1754679"/>
              <a:ext cx="1131" cy="271368"/>
            </a:xfrm>
            <a:prstGeom prst="straightConnector1">
              <a:avLst/>
            </a:prstGeom>
            <a:solidFill>
              <a:srgbClr val="4F81B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2B962F1-0232-92F0-6E78-148F69ABE415}"/>
                </a:ext>
              </a:extLst>
            </p:cNvPr>
            <p:cNvCxnSpPr>
              <a:endCxn id="42" idx="0"/>
            </p:cNvCxnSpPr>
            <p:nvPr/>
          </p:nvCxnSpPr>
          <p:spPr bwMode="auto">
            <a:xfrm flipH="1">
              <a:off x="7821089" y="1750716"/>
              <a:ext cx="1187" cy="275331"/>
            </a:xfrm>
            <a:prstGeom prst="straightConnector1">
              <a:avLst/>
            </a:prstGeom>
            <a:solidFill>
              <a:srgbClr val="4F81B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AEB81F5-C1B7-FBBD-9645-66EB21A9D474}"/>
              </a:ext>
            </a:extLst>
          </p:cNvPr>
          <p:cNvSpPr txBox="1"/>
          <p:nvPr/>
        </p:nvSpPr>
        <p:spPr>
          <a:xfrm>
            <a:off x="7603698" y="1880892"/>
            <a:ext cx="73973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L[1]</a:t>
            </a:r>
          </a:p>
          <a:p>
            <a:endParaRPr lang="en-US" altLang="ko-KR" dirty="0"/>
          </a:p>
          <a:p>
            <a:r>
              <a:rPr lang="en-US" altLang="ko-KR" dirty="0"/>
              <a:t>T[2]</a:t>
            </a:r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66E88623-EB86-9E49-F33E-C5624C54CEAD}"/>
              </a:ext>
            </a:extLst>
          </p:cNvPr>
          <p:cNvSpPr/>
          <p:nvPr/>
        </p:nvSpPr>
        <p:spPr>
          <a:xfrm>
            <a:off x="6929812" y="1877376"/>
            <a:ext cx="385919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4E40C4F8-EDB0-2257-83E8-3B08889C0E64}"/>
              </a:ext>
            </a:extLst>
          </p:cNvPr>
          <p:cNvSpPr/>
          <p:nvPr/>
        </p:nvSpPr>
        <p:spPr>
          <a:xfrm>
            <a:off x="6875834" y="4424536"/>
            <a:ext cx="385919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12E1C-66C4-1FC3-B8B9-7D4EE4A4EEFD}"/>
              </a:ext>
            </a:extLst>
          </p:cNvPr>
          <p:cNvSpPr txBox="1"/>
          <p:nvPr/>
        </p:nvSpPr>
        <p:spPr>
          <a:xfrm>
            <a:off x="7523289" y="4491382"/>
            <a:ext cx="167636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D[‘spring’]</a:t>
            </a:r>
          </a:p>
          <a:p>
            <a:endParaRPr lang="en-US" altLang="ko-KR" dirty="0"/>
          </a:p>
          <a:p>
            <a:r>
              <a:rPr lang="en-US" altLang="ko-KR" dirty="0"/>
              <a:t>D[‘fall’]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27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229F-E569-4219-961D-7EB2E5C0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항목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A5158-381D-4B4D-B465-EEE3267D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BBA52A-B586-4229-8D26-D9E2CD65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84" y="1611429"/>
            <a:ext cx="9006319" cy="23734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D33A5B-2E40-4B43-949C-A779CA40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30" y="4371207"/>
            <a:ext cx="7134225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189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229F-E569-4219-961D-7EB2E5C0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항목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A5158-381D-4B4D-B465-EEE3267D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5841C8-C9E6-3273-44A5-F8DC3C7F3A2E}"/>
              </a:ext>
            </a:extLst>
          </p:cNvPr>
          <p:cNvSpPr/>
          <p:nvPr/>
        </p:nvSpPr>
        <p:spPr bwMode="auto">
          <a:xfrm>
            <a:off x="1085677" y="1817334"/>
            <a:ext cx="8199000" cy="36841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  <a:ea typeface="+mj-ea"/>
              </a:rPr>
              <a:t> price = { ‘</a:t>
            </a:r>
            <a:r>
              <a:rPr lang="ko-KR" altLang="en-US" sz="2000" dirty="0">
                <a:latin typeface="+mj-ea"/>
                <a:ea typeface="+mj-ea"/>
              </a:rPr>
              <a:t>떡볶이’ </a:t>
            </a:r>
            <a:r>
              <a:rPr lang="en-US" altLang="ko-KR" sz="2000" dirty="0">
                <a:latin typeface="+mj-ea"/>
                <a:ea typeface="+mj-ea"/>
              </a:rPr>
              <a:t>: ‘</a:t>
            </a:r>
            <a:r>
              <a:rPr lang="ko-KR" altLang="en-US" sz="2000" dirty="0" err="1">
                <a:latin typeface="+mj-ea"/>
                <a:ea typeface="+mj-ea"/>
              </a:rPr>
              <a:t>삼천원</a:t>
            </a:r>
            <a:r>
              <a:rPr lang="ko-KR" altLang="en-US" sz="2000" dirty="0">
                <a:latin typeface="+mj-ea"/>
                <a:ea typeface="+mj-ea"/>
              </a:rPr>
              <a:t>’ </a:t>
            </a:r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endParaRPr lang="ko-KR" altLang="en-US" sz="2000" dirty="0">
              <a:latin typeface="+mj-ea"/>
              <a:ea typeface="+mj-ea"/>
            </a:endParaRP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  <a:ea typeface="+mj-ea"/>
              </a:rPr>
              <a:t> price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{ ‘</a:t>
            </a:r>
            <a:r>
              <a:rPr lang="ko-KR" altLang="en-US" sz="2000" dirty="0">
                <a:latin typeface="+mj-ea"/>
                <a:ea typeface="+mj-ea"/>
              </a:rPr>
              <a:t>떡볶이’ </a:t>
            </a:r>
            <a:r>
              <a:rPr lang="en-US" altLang="ko-KR" sz="2000" dirty="0">
                <a:latin typeface="+mj-ea"/>
                <a:ea typeface="+mj-ea"/>
              </a:rPr>
              <a:t>: ‘</a:t>
            </a:r>
            <a:r>
              <a:rPr lang="ko-KR" altLang="en-US" sz="2000" dirty="0" err="1">
                <a:latin typeface="+mj-ea"/>
                <a:ea typeface="+mj-ea"/>
              </a:rPr>
              <a:t>삼천원</a:t>
            </a:r>
            <a:r>
              <a:rPr lang="ko-KR" altLang="en-US" sz="2000" dirty="0">
                <a:latin typeface="+mj-ea"/>
                <a:ea typeface="+mj-ea"/>
              </a:rPr>
              <a:t>’ </a:t>
            </a:r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endParaRPr lang="ko-KR" altLang="en-US" sz="2000" dirty="0">
              <a:latin typeface="+mj-ea"/>
              <a:ea typeface="+mj-ea"/>
            </a:endParaRP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  <a:ea typeface="+mj-ea"/>
              </a:rPr>
              <a:t> price[‘</a:t>
            </a:r>
            <a:r>
              <a:rPr lang="ko-KR" altLang="en-US" sz="2000" dirty="0">
                <a:latin typeface="+mj-ea"/>
                <a:ea typeface="+mj-ea"/>
              </a:rPr>
              <a:t>오뎅’</a:t>
            </a:r>
            <a:r>
              <a:rPr lang="en-US" altLang="ko-KR" sz="2000" dirty="0">
                <a:latin typeface="+mj-ea"/>
                <a:ea typeface="+mj-ea"/>
              </a:rPr>
              <a:t>] = ‘</a:t>
            </a:r>
            <a:r>
              <a:rPr lang="ko-KR" altLang="en-US" sz="2000" dirty="0" err="1">
                <a:latin typeface="+mj-ea"/>
                <a:ea typeface="+mj-ea"/>
              </a:rPr>
              <a:t>이천원</a:t>
            </a:r>
            <a:r>
              <a:rPr lang="ko-KR" altLang="en-US" sz="2000" dirty="0">
                <a:latin typeface="+mj-ea"/>
                <a:ea typeface="+mj-ea"/>
              </a:rPr>
              <a:t>’ 	</a:t>
            </a:r>
            <a:endParaRPr lang="en-US" altLang="ko-KR" sz="2000" dirty="0">
              <a:latin typeface="+mj-ea"/>
              <a:ea typeface="+mj-ea"/>
            </a:endParaRPr>
          </a:p>
          <a:p>
            <a:endParaRPr lang="ko-KR" altLang="en-US" sz="2000" dirty="0">
              <a:latin typeface="+mj-ea"/>
              <a:ea typeface="+mj-ea"/>
            </a:endParaRP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  <a:ea typeface="+mj-ea"/>
              </a:rPr>
              <a:t> price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{ ‘</a:t>
            </a:r>
            <a:r>
              <a:rPr lang="ko-KR" altLang="en-US" sz="2000" dirty="0">
                <a:latin typeface="+mj-ea"/>
                <a:ea typeface="+mj-ea"/>
              </a:rPr>
              <a:t>떡볶이’ </a:t>
            </a:r>
            <a:r>
              <a:rPr lang="en-US" altLang="ko-KR" sz="2000" dirty="0">
                <a:latin typeface="+mj-ea"/>
                <a:ea typeface="+mj-ea"/>
              </a:rPr>
              <a:t>: ‘</a:t>
            </a:r>
            <a:r>
              <a:rPr lang="ko-KR" altLang="en-US" sz="2000" dirty="0" err="1">
                <a:latin typeface="+mj-ea"/>
                <a:ea typeface="+mj-ea"/>
              </a:rPr>
              <a:t>삼천원</a:t>
            </a:r>
            <a:r>
              <a:rPr lang="ko-KR" altLang="en-US" sz="2000" dirty="0">
                <a:latin typeface="+mj-ea"/>
                <a:ea typeface="+mj-ea"/>
              </a:rPr>
              <a:t>’</a:t>
            </a:r>
            <a:r>
              <a:rPr lang="en-US" altLang="ko-KR" sz="2000" dirty="0">
                <a:latin typeface="+mj-ea"/>
                <a:ea typeface="+mj-ea"/>
              </a:rPr>
              <a:t>, ‘</a:t>
            </a:r>
            <a:r>
              <a:rPr lang="ko-KR" altLang="en-US" sz="2000" dirty="0">
                <a:latin typeface="+mj-ea"/>
                <a:ea typeface="+mj-ea"/>
              </a:rPr>
              <a:t>오뎅’ </a:t>
            </a:r>
            <a:r>
              <a:rPr lang="en-US" altLang="ko-KR" sz="2000" dirty="0">
                <a:latin typeface="+mj-ea"/>
                <a:ea typeface="+mj-ea"/>
              </a:rPr>
              <a:t>: ‘</a:t>
            </a:r>
            <a:r>
              <a:rPr lang="ko-KR" altLang="en-US" sz="2000" dirty="0" err="1">
                <a:latin typeface="+mj-ea"/>
                <a:ea typeface="+mj-ea"/>
              </a:rPr>
              <a:t>이천원</a:t>
            </a:r>
            <a:r>
              <a:rPr lang="ko-KR" altLang="en-US" sz="2000" dirty="0">
                <a:latin typeface="+mj-ea"/>
                <a:ea typeface="+mj-ea"/>
              </a:rPr>
              <a:t>’ </a:t>
            </a:r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1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C7B5A-FF10-4D19-A8BF-8A4032B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항목 삭제하기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837E7-B6EB-4077-A957-A79249C7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75499-E305-4244-8403-0C301E81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0" y="1666133"/>
            <a:ext cx="9286875" cy="253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69F782-8ADA-4FCD-B048-061AC2F9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589294"/>
            <a:ext cx="5181600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517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C7B5A-FF10-4D19-A8BF-8A4032B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항목 삭제하기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837E7-B6EB-4077-A957-A79249C7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5FD955-EDAE-E19C-B74B-932CBB1026BC}"/>
              </a:ext>
            </a:extLst>
          </p:cNvPr>
          <p:cNvSpPr/>
          <p:nvPr/>
        </p:nvSpPr>
        <p:spPr bwMode="auto">
          <a:xfrm>
            <a:off x="1080652" y="2110684"/>
            <a:ext cx="7676485" cy="30189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  <a:ea typeface="+mj-ea"/>
              </a:rPr>
              <a:t> food = { ‘</a:t>
            </a:r>
            <a:r>
              <a:rPr lang="ko-KR" altLang="en-US" sz="2000" dirty="0">
                <a:latin typeface="+mj-ea"/>
                <a:ea typeface="+mj-ea"/>
              </a:rPr>
              <a:t>분식’</a:t>
            </a:r>
            <a:r>
              <a:rPr lang="en-US" altLang="ko-KR" sz="2000" dirty="0">
                <a:latin typeface="+mj-ea"/>
                <a:ea typeface="+mj-ea"/>
              </a:rPr>
              <a:t>:[‘</a:t>
            </a:r>
            <a:r>
              <a:rPr lang="ko-KR" altLang="en-US" sz="2000" dirty="0">
                <a:latin typeface="+mj-ea"/>
                <a:ea typeface="+mj-ea"/>
              </a:rPr>
              <a:t>떡볶이’</a:t>
            </a:r>
            <a:r>
              <a:rPr lang="en-US" altLang="ko-KR" sz="2000" dirty="0">
                <a:latin typeface="+mj-ea"/>
                <a:ea typeface="+mj-ea"/>
              </a:rPr>
              <a:t>, ‘</a:t>
            </a:r>
            <a:r>
              <a:rPr lang="ko-KR" altLang="en-US" sz="2000" dirty="0">
                <a:latin typeface="+mj-ea"/>
                <a:ea typeface="+mj-ea"/>
              </a:rPr>
              <a:t>호떡’</a:t>
            </a:r>
            <a:r>
              <a:rPr lang="en-US" altLang="ko-KR" sz="2000" dirty="0">
                <a:latin typeface="+mj-ea"/>
                <a:ea typeface="+mj-ea"/>
              </a:rPr>
              <a:t>], ‘</a:t>
            </a:r>
            <a:r>
              <a:rPr lang="ko-KR" altLang="en-US" sz="2000" dirty="0">
                <a:latin typeface="+mj-ea"/>
                <a:ea typeface="+mj-ea"/>
              </a:rPr>
              <a:t>중식’</a:t>
            </a:r>
            <a:r>
              <a:rPr lang="en-US" altLang="ko-KR" sz="2000" dirty="0">
                <a:latin typeface="+mj-ea"/>
                <a:ea typeface="+mj-ea"/>
              </a:rPr>
              <a:t>:[‘</a:t>
            </a:r>
            <a:r>
              <a:rPr lang="ko-KR" altLang="en-US" sz="2000" dirty="0" err="1">
                <a:latin typeface="+mj-ea"/>
                <a:ea typeface="+mj-ea"/>
              </a:rPr>
              <a:t>짜장면</a:t>
            </a:r>
            <a:r>
              <a:rPr lang="ko-KR" altLang="en-US" sz="2000" dirty="0">
                <a:latin typeface="+mj-ea"/>
                <a:ea typeface="+mj-ea"/>
              </a:rPr>
              <a:t>’</a:t>
            </a:r>
            <a:r>
              <a:rPr lang="en-US" altLang="ko-KR" sz="2000" dirty="0">
                <a:latin typeface="+mj-ea"/>
                <a:ea typeface="+mj-ea"/>
              </a:rPr>
              <a:t>, ‘</a:t>
            </a:r>
            <a:r>
              <a:rPr lang="ko-KR" altLang="en-US" sz="2000" dirty="0">
                <a:latin typeface="+mj-ea"/>
                <a:ea typeface="+mj-ea"/>
              </a:rPr>
              <a:t>탕수육’</a:t>
            </a:r>
            <a:r>
              <a:rPr lang="en-US" altLang="ko-KR" sz="2000" dirty="0">
                <a:latin typeface="+mj-ea"/>
                <a:ea typeface="+mj-ea"/>
              </a:rPr>
              <a:t>] }</a:t>
            </a:r>
          </a:p>
          <a:p>
            <a:endParaRPr lang="ko-KR" altLang="en-US" sz="2000" dirty="0">
              <a:latin typeface="+mj-ea"/>
              <a:ea typeface="+mj-ea"/>
            </a:endParaRP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  <a:ea typeface="+mj-ea"/>
              </a:rPr>
              <a:t> food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{ '</a:t>
            </a:r>
            <a:r>
              <a:rPr lang="ko-KR" altLang="en-US" sz="2000" dirty="0">
                <a:latin typeface="+mj-ea"/>
                <a:ea typeface="+mj-ea"/>
              </a:rPr>
              <a:t>중식</a:t>
            </a:r>
            <a:r>
              <a:rPr lang="en-US" altLang="ko-KR" sz="2000" dirty="0">
                <a:latin typeface="+mj-ea"/>
                <a:ea typeface="+mj-ea"/>
              </a:rPr>
              <a:t>': ['</a:t>
            </a:r>
            <a:r>
              <a:rPr lang="ko-KR" altLang="en-US" sz="2000" dirty="0" err="1">
                <a:latin typeface="+mj-ea"/>
                <a:ea typeface="+mj-ea"/>
              </a:rPr>
              <a:t>짜장면</a:t>
            </a:r>
            <a:r>
              <a:rPr lang="en-US" altLang="ko-KR" sz="2000" dirty="0">
                <a:latin typeface="+mj-ea"/>
                <a:ea typeface="+mj-ea"/>
              </a:rPr>
              <a:t>', '</a:t>
            </a:r>
            <a:r>
              <a:rPr lang="ko-KR" altLang="en-US" sz="2000" dirty="0">
                <a:latin typeface="+mj-ea"/>
                <a:ea typeface="+mj-ea"/>
              </a:rPr>
              <a:t>탕수육</a:t>
            </a:r>
            <a:r>
              <a:rPr lang="en-US" altLang="ko-KR" sz="2000" dirty="0">
                <a:latin typeface="+mj-ea"/>
                <a:ea typeface="+mj-ea"/>
              </a:rPr>
              <a:t>'], '</a:t>
            </a:r>
            <a:r>
              <a:rPr lang="ko-KR" altLang="en-US" sz="2000" dirty="0">
                <a:latin typeface="+mj-ea"/>
                <a:ea typeface="+mj-ea"/>
              </a:rPr>
              <a:t>분식</a:t>
            </a:r>
            <a:r>
              <a:rPr lang="en-US" altLang="ko-KR" sz="2000" dirty="0">
                <a:latin typeface="+mj-ea"/>
                <a:ea typeface="+mj-ea"/>
              </a:rPr>
              <a:t>': ['</a:t>
            </a:r>
            <a:r>
              <a:rPr lang="ko-KR" altLang="en-US" sz="2000" dirty="0">
                <a:latin typeface="+mj-ea"/>
                <a:ea typeface="+mj-ea"/>
              </a:rPr>
              <a:t>떡볶이</a:t>
            </a:r>
            <a:r>
              <a:rPr lang="en-US" altLang="ko-KR" sz="2000" dirty="0">
                <a:latin typeface="+mj-ea"/>
                <a:ea typeface="+mj-ea"/>
              </a:rPr>
              <a:t>', '</a:t>
            </a:r>
            <a:r>
              <a:rPr lang="ko-KR" altLang="en-US" sz="2000" dirty="0">
                <a:latin typeface="+mj-ea"/>
                <a:ea typeface="+mj-ea"/>
              </a:rPr>
              <a:t>순대</a:t>
            </a:r>
            <a:r>
              <a:rPr lang="en-US" altLang="ko-KR" sz="2000" dirty="0">
                <a:latin typeface="+mj-ea"/>
                <a:ea typeface="+mj-ea"/>
              </a:rPr>
              <a:t>’] }</a:t>
            </a:r>
          </a:p>
          <a:p>
            <a:endParaRPr lang="ko-KR" altLang="en-US" sz="2000" dirty="0">
              <a:latin typeface="+mj-ea"/>
              <a:ea typeface="+mj-ea"/>
            </a:endParaRP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+mj-ea"/>
                <a:ea typeface="+mj-ea"/>
              </a:rPr>
              <a:t>del food[‘</a:t>
            </a:r>
            <a:r>
              <a:rPr lang="ko-KR" altLang="en-US" sz="2000" b="1" dirty="0">
                <a:solidFill>
                  <a:srgbClr val="C00000"/>
                </a:solidFill>
                <a:latin typeface="+mj-ea"/>
                <a:ea typeface="+mj-ea"/>
              </a:rPr>
              <a:t>중식’</a:t>
            </a:r>
            <a:r>
              <a:rPr lang="en-US" altLang="ko-KR" sz="2000" b="1" dirty="0">
                <a:solidFill>
                  <a:srgbClr val="C00000"/>
                </a:solidFill>
                <a:latin typeface="+mj-ea"/>
                <a:ea typeface="+mj-ea"/>
              </a:rPr>
              <a:t>] 		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kumimoji="0" lang="en-US" altLang="ko-KR" sz="2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000" dirty="0">
                <a:latin typeface="+mj-ea"/>
              </a:rPr>
              <a:t> food</a:t>
            </a:r>
          </a:p>
          <a:p>
            <a:r>
              <a:rPr lang="en-US" altLang="ko-KR" sz="2000" dirty="0">
                <a:latin typeface="+mj-ea"/>
                <a:ea typeface="+mj-ea"/>
              </a:rPr>
              <a:t> { '</a:t>
            </a:r>
            <a:r>
              <a:rPr lang="ko-KR" altLang="en-US" sz="2000" dirty="0">
                <a:latin typeface="+mj-ea"/>
                <a:ea typeface="+mj-ea"/>
              </a:rPr>
              <a:t>분식</a:t>
            </a:r>
            <a:r>
              <a:rPr lang="en-US" altLang="ko-KR" sz="2000" dirty="0">
                <a:latin typeface="+mj-ea"/>
                <a:ea typeface="+mj-ea"/>
              </a:rPr>
              <a:t>': ['</a:t>
            </a:r>
            <a:r>
              <a:rPr lang="ko-KR" altLang="en-US" sz="2000" dirty="0">
                <a:latin typeface="+mj-ea"/>
                <a:ea typeface="+mj-ea"/>
              </a:rPr>
              <a:t>떡볶이</a:t>
            </a:r>
            <a:r>
              <a:rPr lang="en-US" altLang="ko-KR" sz="2000" dirty="0">
                <a:latin typeface="+mj-ea"/>
                <a:ea typeface="+mj-ea"/>
              </a:rPr>
              <a:t>', '</a:t>
            </a:r>
            <a:r>
              <a:rPr lang="ko-KR" altLang="en-US" sz="2000" dirty="0">
                <a:latin typeface="+mj-ea"/>
                <a:ea typeface="+mj-ea"/>
              </a:rPr>
              <a:t>순대</a:t>
            </a:r>
            <a:r>
              <a:rPr lang="en-US" altLang="ko-KR" sz="2000" dirty="0">
                <a:latin typeface="+mj-ea"/>
                <a:ea typeface="+mj-ea"/>
              </a:rPr>
              <a:t>'] 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63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F3A0-689F-4637-B77B-D2F289DD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삭제하기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A54F3-D843-441A-89DB-587C62BB4D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Clear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모든 항목 지우기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Del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_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0070C0"/>
                </a:solidFill>
              </a:rPr>
              <a:t>딕셔너리</a:t>
            </a:r>
            <a:r>
              <a:rPr lang="ko-KR" altLang="en-US" dirty="0">
                <a:solidFill>
                  <a:srgbClr val="0070C0"/>
                </a:solidFill>
              </a:rPr>
              <a:t> 자체를 완전히 지우기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89F01-385C-4ED0-8E23-6589B8A24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CF8B0-7197-4E3F-9B39-02754B57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04" y="2878331"/>
            <a:ext cx="10500392" cy="13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8B58-8E9F-4615-BDBC-C871FADF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반복문과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18BA1E-FC39-4F40-A03F-593858E11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9ED07-C04E-423D-8CFD-A36C754E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6" y="1191964"/>
            <a:ext cx="9010650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58B4C7-8DC4-1084-6052-62C3B34F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6" y="4997423"/>
            <a:ext cx="5026228" cy="14949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924B93-CB34-CE5B-EBCB-53A272B3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3468439"/>
            <a:ext cx="8019727" cy="14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8B58-8E9F-4615-BDBC-C871FADF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반복문과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18BA1E-FC39-4F40-A03F-593858E11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9ED07-C04E-423D-8CFD-A36C754E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5" y="1348787"/>
            <a:ext cx="9010650" cy="22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E5061-8B81-418B-9B8E-BEE4E7E4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96" y="3990682"/>
            <a:ext cx="7353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E1653-8DB2-4D8B-B847-E40E7486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1D0BB-4A17-4A39-A00B-8BF6B3F6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" y="987747"/>
            <a:ext cx="7891345" cy="14492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94B3BB-78C3-4037-9B72-9ED686BA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" y="2943917"/>
            <a:ext cx="7891345" cy="1843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52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AF79-D4A6-4D75-B0E0-391AD6D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14B7-DF64-4921-8BCC-687767977C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0307" cy="3977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딕셔너리</a:t>
            </a:r>
            <a:r>
              <a:rPr lang="en-US" altLang="ko-KR" dirty="0"/>
              <a:t>(Dictionary) </a:t>
            </a:r>
            <a:r>
              <a:rPr lang="ko-KR" altLang="en-US" dirty="0"/>
              <a:t>자료구조 소개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딕셔너리에</a:t>
            </a:r>
            <a:r>
              <a:rPr lang="ko-KR" altLang="en-US" dirty="0"/>
              <a:t> 값을 입력 하는 방식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딕셔너리에서</a:t>
            </a:r>
            <a:r>
              <a:rPr lang="ko-KR" altLang="en-US" dirty="0"/>
              <a:t> 값을 검색하는 방식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딕셔너리를</a:t>
            </a:r>
            <a:r>
              <a:rPr lang="ko-KR" altLang="en-US" dirty="0"/>
              <a:t> 반복문으로 활용하기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동물명 영어사전 프로그램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C2CB6-F774-4CB3-93A1-36B87CC9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E1653-8DB2-4D8B-B847-E40E7486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BD2B8-AB8A-43E7-A2D4-059B751A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85" y="1930012"/>
            <a:ext cx="8109574" cy="25565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683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활용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2101588" y="2452432"/>
            <a:ext cx="5093033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동물명 사전 프로그램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3525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4C29D-5784-4C08-8BBB-C8ED527C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1) </a:t>
            </a:r>
            <a:r>
              <a:rPr lang="ko-KR" altLang="en-US" dirty="0"/>
              <a:t>동물명 영어사전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5C38F-F01B-41D7-B061-955C5832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D936B9-903D-4E4D-A4E3-F4CF78F35ED1}"/>
              </a:ext>
            </a:extLst>
          </p:cNvPr>
          <p:cNvGrpSpPr/>
          <p:nvPr/>
        </p:nvGrpSpPr>
        <p:grpSpPr>
          <a:xfrm>
            <a:off x="6874121" y="1686776"/>
            <a:ext cx="4103129" cy="3039228"/>
            <a:chOff x="6763568" y="1686776"/>
            <a:chExt cx="4103129" cy="3039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5E62BB-7FD6-4A7C-8094-2773F114C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720"/>
            <a:stretch/>
          </p:blipFill>
          <p:spPr>
            <a:xfrm>
              <a:off x="6763568" y="1686777"/>
              <a:ext cx="1831792" cy="3039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80B28B0-5C86-4D1B-A044-0BB420D1F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625" r="47349"/>
            <a:stretch/>
          </p:blipFill>
          <p:spPr>
            <a:xfrm>
              <a:off x="8363728" y="1686776"/>
              <a:ext cx="587141" cy="30392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6317448-0B9F-4580-A5B2-F533CC716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813"/>
            <a:stretch/>
          </p:blipFill>
          <p:spPr>
            <a:xfrm>
              <a:off x="8806089" y="1686776"/>
              <a:ext cx="2060608" cy="303922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49E91D-FEC5-BB3B-B4AC-E6FE97F89ECF}"/>
              </a:ext>
            </a:extLst>
          </p:cNvPr>
          <p:cNvSpPr txBox="1"/>
          <p:nvPr/>
        </p:nvSpPr>
        <p:spPr>
          <a:xfrm>
            <a:off x="1807029" y="2547257"/>
            <a:ext cx="1785257" cy="75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F8F91-3884-70AB-2892-92593AFED995}"/>
              </a:ext>
            </a:extLst>
          </p:cNvPr>
          <p:cNvSpPr txBox="1"/>
          <p:nvPr/>
        </p:nvSpPr>
        <p:spPr>
          <a:xfrm>
            <a:off x="930728" y="2046515"/>
            <a:ext cx="508096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단어를 입력하세요 </a:t>
            </a:r>
            <a:r>
              <a:rPr lang="en-US" altLang="ko-KR" sz="2400" dirty="0"/>
              <a:t>(</a:t>
            </a:r>
            <a:r>
              <a:rPr lang="ko-KR" altLang="en-US" sz="2400" dirty="0"/>
              <a:t>종료</a:t>
            </a:r>
            <a:r>
              <a:rPr lang="en-US" altLang="ko-KR" sz="2400" dirty="0"/>
              <a:t>:0) </a:t>
            </a:r>
            <a:r>
              <a:rPr lang="ko-KR" altLang="en-US" sz="2400" dirty="0"/>
              <a:t>고양이</a:t>
            </a:r>
          </a:p>
          <a:p>
            <a:r>
              <a:rPr lang="ko-KR" altLang="en-US" sz="2400" dirty="0"/>
              <a:t>고양이  </a:t>
            </a:r>
            <a:r>
              <a:rPr lang="en-US" altLang="ko-KR" sz="2400" dirty="0"/>
              <a:t>:  cat</a:t>
            </a:r>
          </a:p>
          <a:p>
            <a:r>
              <a:rPr lang="ko-KR" altLang="en-US" sz="2400" dirty="0"/>
              <a:t>단어를 입력하세요 </a:t>
            </a:r>
            <a:r>
              <a:rPr lang="en-US" altLang="ko-KR" sz="2400" dirty="0"/>
              <a:t>(</a:t>
            </a:r>
            <a:r>
              <a:rPr lang="ko-KR" altLang="en-US" sz="2400" dirty="0"/>
              <a:t>종료</a:t>
            </a:r>
            <a:r>
              <a:rPr lang="en-US" altLang="ko-KR" sz="2400" dirty="0"/>
              <a:t>:0) </a:t>
            </a:r>
            <a:r>
              <a:rPr lang="ko-KR" altLang="en-US" sz="2400" dirty="0"/>
              <a:t>코끼리</a:t>
            </a:r>
          </a:p>
          <a:p>
            <a:r>
              <a:rPr lang="ko-KR" altLang="en-US" sz="2400" dirty="0"/>
              <a:t>코끼리  </a:t>
            </a:r>
            <a:r>
              <a:rPr lang="en-US" altLang="ko-KR" sz="2400" dirty="0"/>
              <a:t>:  elephant</a:t>
            </a:r>
          </a:p>
          <a:p>
            <a:r>
              <a:rPr lang="ko-KR" altLang="en-US" sz="2400" dirty="0"/>
              <a:t>단어를 입력하세요 </a:t>
            </a:r>
            <a:r>
              <a:rPr lang="en-US" altLang="ko-KR" sz="2400" dirty="0"/>
              <a:t>(</a:t>
            </a:r>
            <a:r>
              <a:rPr lang="ko-KR" altLang="en-US" sz="2400" dirty="0"/>
              <a:t>종료</a:t>
            </a:r>
            <a:r>
              <a:rPr lang="en-US" altLang="ko-KR" sz="2400" dirty="0"/>
              <a:t>:0) </a:t>
            </a:r>
            <a:r>
              <a:rPr lang="ko-KR" altLang="en-US" sz="2400" dirty="0"/>
              <a:t>기린</a:t>
            </a:r>
          </a:p>
          <a:p>
            <a:r>
              <a:rPr lang="ko-KR" altLang="en-US" sz="2400" dirty="0"/>
              <a:t>사전에 없는 단어</a:t>
            </a:r>
          </a:p>
          <a:p>
            <a:r>
              <a:rPr lang="ko-KR" altLang="en-US" sz="2400" dirty="0"/>
              <a:t>단어를 입력하세요 </a:t>
            </a:r>
            <a:r>
              <a:rPr lang="en-US" altLang="ko-KR" sz="2400" dirty="0"/>
              <a:t>(</a:t>
            </a:r>
            <a:r>
              <a:rPr lang="ko-KR" altLang="en-US" sz="2400" dirty="0"/>
              <a:t>종료</a:t>
            </a:r>
            <a:r>
              <a:rPr lang="en-US" altLang="ko-KR" sz="2400" dirty="0"/>
              <a:t>:0) 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460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자료구조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6083717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자료구조의 형태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딕셔너리</a:t>
            </a:r>
            <a:r>
              <a:rPr lang="ko-KR" altLang="en-US" sz="2000" dirty="0"/>
              <a:t> 자료구조에 저장하는 것이 적합한 내용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8900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D7D71-0EE4-47AE-A867-72D1584E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구조 이해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7C1BE-D481-4C7A-B545-9BA5F163A0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en-US" altLang="ko-KR" dirty="0"/>
          </a:p>
          <a:p>
            <a:pPr lvl="2"/>
            <a:r>
              <a:rPr lang="en-US" altLang="ko-KR" dirty="0"/>
              <a:t>Dictionary : </a:t>
            </a:r>
            <a:r>
              <a:rPr lang="ko-KR" altLang="en-US" dirty="0"/>
              <a:t>사전 </a:t>
            </a:r>
            <a:endParaRPr lang="en-US" altLang="ko-KR" dirty="0"/>
          </a:p>
          <a:p>
            <a:pPr lvl="2"/>
            <a:r>
              <a:rPr lang="ko-KR" altLang="en-US" dirty="0"/>
              <a:t>사전의 형태로 자료를 저장 </a:t>
            </a:r>
            <a:r>
              <a:rPr lang="en-US" altLang="ko-KR" dirty="0"/>
              <a:t>(key : value </a:t>
            </a:r>
            <a:r>
              <a:rPr lang="ko-KR" altLang="en-US" dirty="0"/>
              <a:t>의 쌍의 구조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61001-D2D5-49BF-B6AB-9FC0BE8F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0A8DDD-CA20-4B25-BEE6-6BA80D23460E}"/>
              </a:ext>
            </a:extLst>
          </p:cNvPr>
          <p:cNvGrpSpPr/>
          <p:nvPr/>
        </p:nvGrpSpPr>
        <p:grpSpPr>
          <a:xfrm>
            <a:off x="1280159" y="3272341"/>
            <a:ext cx="4302493" cy="2536259"/>
            <a:chOff x="1280159" y="3272341"/>
            <a:chExt cx="4302493" cy="25362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A3C610-C3D0-4D4E-8F6A-68E3B3DE3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4" r="56168"/>
            <a:stretch/>
          </p:blipFill>
          <p:spPr>
            <a:xfrm>
              <a:off x="1280159" y="3272341"/>
              <a:ext cx="2656574" cy="25362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1B7950-3963-4770-8D12-2B5ABD299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097" r="18879"/>
            <a:stretch/>
          </p:blipFill>
          <p:spPr>
            <a:xfrm>
              <a:off x="3599848" y="3272341"/>
              <a:ext cx="1982804" cy="2536259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6747D5-1CFD-4B8E-B16B-1DF177732654}"/>
              </a:ext>
            </a:extLst>
          </p:cNvPr>
          <p:cNvGrpSpPr/>
          <p:nvPr/>
        </p:nvGrpSpPr>
        <p:grpSpPr>
          <a:xfrm>
            <a:off x="6609350" y="3196127"/>
            <a:ext cx="4078856" cy="2819400"/>
            <a:chOff x="6609350" y="3196127"/>
            <a:chExt cx="4078856" cy="28194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DAD86B-BCFD-42EA-85B5-108060150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293"/>
            <a:stretch/>
          </p:blipFill>
          <p:spPr>
            <a:xfrm>
              <a:off x="6609350" y="3196127"/>
              <a:ext cx="2385460" cy="28194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448A11F-2D97-4C4A-8058-F2DE9E193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70"/>
            <a:stretch/>
          </p:blipFill>
          <p:spPr>
            <a:xfrm>
              <a:off x="8705402" y="3196127"/>
              <a:ext cx="1982804" cy="281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0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C7742-CF46-4C2C-BBAE-7927F88A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구조 이해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5D447-767A-4A2D-AAEC-B3ED10B3A5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{ key : value } </a:t>
            </a:r>
            <a:r>
              <a:rPr lang="ko-KR" altLang="en-US" dirty="0"/>
              <a:t>의 쌍의 리스트로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매우 많이 활용되는 자료구조 </a:t>
            </a:r>
            <a:endParaRPr lang="en-US" altLang="ko-KR" dirty="0"/>
          </a:p>
          <a:p>
            <a:pPr lvl="2"/>
            <a:r>
              <a:rPr lang="ko-KR" altLang="en-US" dirty="0"/>
              <a:t>전화번호 검색 프로그램 </a:t>
            </a:r>
            <a:endParaRPr lang="en-US" altLang="ko-KR" dirty="0"/>
          </a:p>
          <a:p>
            <a:pPr lvl="2"/>
            <a:r>
              <a:rPr lang="ko-KR" altLang="en-US" dirty="0"/>
              <a:t>영어단어 사전 프로그램  </a:t>
            </a:r>
            <a:endParaRPr lang="en-US" altLang="ko-KR" dirty="0"/>
          </a:p>
          <a:p>
            <a:pPr marL="377100" lvl="2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307E8-34E6-4D84-9054-9C796E90D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1C1594-0F50-4CAA-A1D4-AADCA89017F9}"/>
              </a:ext>
            </a:extLst>
          </p:cNvPr>
          <p:cNvGrpSpPr/>
          <p:nvPr/>
        </p:nvGrpSpPr>
        <p:grpSpPr>
          <a:xfrm>
            <a:off x="7013611" y="2195517"/>
            <a:ext cx="4078856" cy="2819400"/>
            <a:chOff x="6609350" y="3196127"/>
            <a:chExt cx="4078856" cy="28194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8D45B4C-455A-4680-B971-C35D01D39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293"/>
            <a:stretch/>
          </p:blipFill>
          <p:spPr>
            <a:xfrm>
              <a:off x="6609350" y="3196127"/>
              <a:ext cx="2385460" cy="28194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F5ECD2-CCE9-4763-BB5D-BFB1A9014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670"/>
            <a:stretch/>
          </p:blipFill>
          <p:spPr>
            <a:xfrm>
              <a:off x="8705402" y="3196127"/>
              <a:ext cx="1982804" cy="281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3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B7BD-D591-622D-81EE-F1C666F5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구조 이해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2A59C-9555-15C2-3F36-9419CEAD5A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FD17B-2933-CD35-0B03-360B9AD75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757A8F-FE51-1CD9-0D3F-6B9E9FED1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96018"/>
              </p:ext>
            </p:extLst>
          </p:nvPr>
        </p:nvGraphicFramePr>
        <p:xfrm>
          <a:off x="1018916" y="1497205"/>
          <a:ext cx="8180349" cy="104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004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{</a:t>
                      </a:r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key1:value1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aseline="0" dirty="0">
                          <a:solidFill>
                            <a:srgbClr val="7030A0"/>
                          </a:solidFill>
                          <a:latin typeface="+mj-ea"/>
                          <a:ea typeface="+mj-ea"/>
                        </a:rPr>
                        <a:t>key2:value2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,..}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dictionary</a:t>
                      </a:r>
                      <a:r>
                        <a:rPr lang="ko-KR" altLang="en-US" sz="1800" dirty="0"/>
                        <a:t>의 요소는 한 쌍의 </a:t>
                      </a:r>
                      <a:r>
                        <a:rPr lang="en-US" altLang="ko-KR" sz="1800" dirty="0"/>
                        <a:t>key</a:t>
                      </a:r>
                      <a:r>
                        <a:rPr lang="en-US" altLang="ko-KR" sz="1800" baseline="0" dirty="0"/>
                        <a:t> : value</a:t>
                      </a:r>
                      <a:r>
                        <a:rPr lang="ko-KR" altLang="en-US" sz="1800" baseline="0" dirty="0"/>
                        <a:t>로 표현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25343C9-47DD-CA89-8C33-452E86EC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84" y="3235648"/>
            <a:ext cx="9693678" cy="17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0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F1DAB-8CB6-7AAD-8F92-D10D6C5E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r>
              <a:rPr lang="ko-KR" altLang="en-US" dirty="0"/>
              <a:t>가 될 수 있는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1DB71-E51E-0650-2B2F-F1A73CC991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895718" cy="3977640"/>
          </a:xfrm>
        </p:spPr>
        <p:txBody>
          <a:bodyPr/>
          <a:lstStyle/>
          <a:p>
            <a:r>
              <a:rPr lang="ko-KR" altLang="en-US" dirty="0"/>
              <a:t>변경 할 수 없는 자료형만 </a:t>
            </a:r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가 될 수 있음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key </a:t>
            </a:r>
            <a:r>
              <a:rPr lang="ko-KR" altLang="en-US" dirty="0"/>
              <a:t>값으로 사용한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tuple</a:t>
            </a:r>
            <a:r>
              <a:rPr lang="ko-KR" altLang="en-US" dirty="0"/>
              <a:t>을 </a:t>
            </a:r>
            <a:r>
              <a:rPr lang="en-US" altLang="ko-KR" dirty="0"/>
              <a:t>key</a:t>
            </a:r>
            <a:r>
              <a:rPr lang="ko-KR" altLang="en-US" dirty="0"/>
              <a:t>값으로 사용한 경우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E5938-3472-F9C1-7B44-1E11A657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4437B-E5D8-BDF8-F694-A952F272807D}"/>
              </a:ext>
            </a:extLst>
          </p:cNvPr>
          <p:cNvSpPr/>
          <p:nvPr/>
        </p:nvSpPr>
        <p:spPr bwMode="auto">
          <a:xfrm>
            <a:off x="2622354" y="2581570"/>
            <a:ext cx="6303332" cy="135228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{[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ko-KR" altLang="en-US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떡볶이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','</a:t>
            </a:r>
            <a:r>
              <a:rPr kumimoji="0" lang="ko-KR" altLang="en-US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김밥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'3000</a:t>
            </a:r>
            <a:r>
              <a:rPr kumimoji="0" lang="ko-KR" altLang="en-US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원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ko-KR" altLang="en-US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라면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','</a:t>
            </a:r>
            <a:r>
              <a:rPr kumimoji="0" lang="ko-KR" altLang="en-US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만두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'4000</a:t>
            </a:r>
            <a:r>
              <a:rPr kumimoji="0" lang="ko-KR" altLang="en-US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원</a:t>
            </a:r>
            <a:r>
              <a:rPr kumimoji="0" lang="en-US" altLang="ko-KR" sz="14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’</a:t>
            </a:r>
            <a:r>
              <a:rPr kumimoji="0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latinLnBrk="0" hangingPunct="0"/>
            <a:endParaRPr kumimoji="0"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latinLnBrk="0" hangingPunct="0"/>
            <a:r>
              <a:rPr kumimoji="0"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eaLnBrk="0" latinLnBrk="0" hangingPunct="0"/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price = 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{['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떡볶이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','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김밥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']:</a:t>
            </a:r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'3000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원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',['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라면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','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만두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'</a:t>
            </a:r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]:'4000</a:t>
            </a: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  <a:cs typeface="Courier New" panose="02070309020205020404" pitchFamily="49" charset="0"/>
              </a:rPr>
              <a:t>원</a:t>
            </a:r>
            <a:r>
              <a:rPr kumimoji="0"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eaLnBrk="0" latinLnBrk="0" hangingPunct="0"/>
            <a:r>
              <a:rPr kumimoji="0"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B30CD2-6AF8-42FF-08CB-03A0235A8689}"/>
              </a:ext>
            </a:extLst>
          </p:cNvPr>
          <p:cNvSpPr/>
          <p:nvPr/>
        </p:nvSpPr>
        <p:spPr bwMode="auto">
          <a:xfrm>
            <a:off x="2622354" y="4874495"/>
            <a:ext cx="6303332" cy="13847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16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price = {(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ko-KR" altLang="en-US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떡볶이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','</a:t>
            </a:r>
            <a:r>
              <a:rPr kumimoji="0" lang="ko-KR" altLang="en-US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김밥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'3000</a:t>
            </a:r>
            <a:r>
              <a:rPr kumimoji="0" lang="ko-KR" altLang="en-US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원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ko-KR" altLang="en-US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라면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','</a:t>
            </a:r>
            <a:r>
              <a:rPr kumimoji="0" lang="ko-KR" altLang="en-US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만두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'4000</a:t>
            </a:r>
            <a:r>
              <a:rPr kumimoji="0" lang="ko-KR" altLang="en-US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원</a:t>
            </a:r>
            <a:r>
              <a:rPr kumimoji="0" lang="en-US" altLang="ko-KR" sz="1200" dirty="0">
                <a:solidFill>
                  <a:srgbClr val="17B217"/>
                </a:solidFill>
                <a:latin typeface="+mn-ea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latinLnBrk="0" hangingPunct="0"/>
            <a:r>
              <a:rPr kumimoji="0" lang="en-US" altLang="ko-KR" sz="16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{('</a:t>
            </a:r>
            <a:r>
              <a:rPr kumimoji="0" lang="ko-KR" altLang="en-US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라면</a:t>
            </a:r>
            <a:r>
              <a:rPr kumimoji="0" lang="en-US" altLang="ko-KR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', '</a:t>
            </a:r>
            <a:r>
              <a:rPr kumimoji="0" lang="ko-KR" altLang="en-US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만두</a:t>
            </a:r>
            <a:r>
              <a:rPr kumimoji="0" lang="en-US" altLang="ko-KR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')</a:t>
            </a:r>
            <a:r>
              <a:rPr kumimoji="0" lang="en-US" altLang="ko-KR" sz="1200" dirty="0">
                <a:solidFill>
                  <a:srgbClr val="0000FF"/>
                </a:solidFill>
                <a:latin typeface="+mn-ea"/>
                <a:cs typeface="Courier New" panose="02070309020205020404" pitchFamily="49" charset="0"/>
              </a:rPr>
              <a:t>: '4000</a:t>
            </a:r>
            <a:r>
              <a:rPr kumimoji="0" lang="ko-KR" altLang="en-US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원</a:t>
            </a:r>
            <a:r>
              <a:rPr kumimoji="0" lang="en-US" altLang="ko-KR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', ('</a:t>
            </a:r>
            <a:r>
              <a:rPr kumimoji="0" lang="ko-KR" altLang="en-US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떡볶이</a:t>
            </a:r>
            <a:r>
              <a:rPr kumimoji="0" lang="en-US" altLang="ko-KR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', '</a:t>
            </a:r>
            <a:r>
              <a:rPr kumimoji="0" lang="ko-KR" altLang="en-US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김밥</a:t>
            </a:r>
            <a:r>
              <a:rPr kumimoji="0" lang="en-US" altLang="ko-KR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'): '</a:t>
            </a:r>
            <a:r>
              <a:rPr kumimoji="0" lang="en-US" altLang="ko-KR" sz="1200" dirty="0">
                <a:solidFill>
                  <a:srgbClr val="0000FF"/>
                </a:solidFill>
                <a:latin typeface="+mn-ea"/>
                <a:cs typeface="Courier New" panose="02070309020205020404" pitchFamily="49" charset="0"/>
              </a:rPr>
              <a:t>3000</a:t>
            </a:r>
            <a:r>
              <a:rPr kumimoji="0" lang="ko-KR" altLang="en-US" sz="1600" dirty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원</a:t>
            </a:r>
            <a:r>
              <a:rPr kumimoji="0" lang="en-US" altLang="ko-KR" sz="1200" dirty="0">
                <a:solidFill>
                  <a:srgbClr val="0000FF"/>
                </a:solidFill>
                <a:latin typeface="+mn-ea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93649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181EB-8873-4A45-A720-D0FB784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구조 이해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9506A-4794-478E-AA28-4D90A04309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중괄호 </a:t>
            </a:r>
            <a:r>
              <a:rPr lang="en-US" altLang="ko-KR" dirty="0"/>
              <a:t>{ } </a:t>
            </a:r>
            <a:r>
              <a:rPr lang="ko-KR" altLang="en-US" dirty="0"/>
              <a:t>사용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0B035-42FC-4C33-B6A1-67FD78BF8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4EA8EA-8E55-4868-A3F9-C62EC23E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9" y="2090136"/>
            <a:ext cx="9693678" cy="1772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9F446-0DE5-4E23-B113-F9CF9517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021" y="1299432"/>
            <a:ext cx="2257425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36557-007A-4624-A71B-FA0CEB6B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00" y="4097654"/>
            <a:ext cx="6623686" cy="19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활용하기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6083717" cy="2343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딕셔너리에</a:t>
            </a:r>
            <a:r>
              <a:rPr lang="ko-KR" altLang="en-US" sz="2000" dirty="0"/>
              <a:t> 들어있는 값 중 원하는 값을 탐색하기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딕셔너리에</a:t>
            </a:r>
            <a:r>
              <a:rPr lang="ko-KR" altLang="en-US" sz="2000" dirty="0"/>
              <a:t> 새로운 값을 입력하기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딕셔너리에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필요없는</a:t>
            </a:r>
            <a:r>
              <a:rPr lang="ko-KR" altLang="en-US" sz="2000" dirty="0"/>
              <a:t> 값을 삭제하기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5629287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4153</TotalTime>
  <Words>598</Words>
  <Application>Microsoft Office PowerPoint</Application>
  <PresentationFormat>와이드스크린</PresentationFormat>
  <Paragraphs>159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Courier New</vt:lpstr>
      <vt:lpstr>Wingdings</vt:lpstr>
      <vt:lpstr>Arial</vt:lpstr>
      <vt:lpstr>Segoe UI</vt:lpstr>
      <vt:lpstr>WelcomeDoc</vt:lpstr>
      <vt:lpstr>16장. 딕셔너리 활용하기</vt:lpstr>
      <vt:lpstr>배울 내용들 </vt:lpstr>
      <vt:lpstr>딕셔너리 자료구조 소개</vt:lpstr>
      <vt:lpstr>딕셔너리 구조 이해 </vt:lpstr>
      <vt:lpstr>딕셔너리 구조 이해 </vt:lpstr>
      <vt:lpstr>딕셔너리 구조 이해 </vt:lpstr>
      <vt:lpstr>key가 될 수 있는 자료형</vt:lpstr>
      <vt:lpstr>딕셔너리 구조 이해 </vt:lpstr>
      <vt:lpstr>딕셔너리 활용하기</vt:lpstr>
      <vt:lpstr>딕셔너리 항목 검색 </vt:lpstr>
      <vt:lpstr>list와 tuple 구조와 dictionary 구조의 비교</vt:lpstr>
      <vt:lpstr>항목 추가하기</vt:lpstr>
      <vt:lpstr>항목 추가하기</vt:lpstr>
      <vt:lpstr>항목 삭제하기</vt:lpstr>
      <vt:lpstr>항목 삭제하기</vt:lpstr>
      <vt:lpstr>항목 삭제하기 </vt:lpstr>
      <vt:lpstr>반복문과 딕셔너리</vt:lpstr>
      <vt:lpstr>반복문과 딕셔너리</vt:lpstr>
      <vt:lpstr>PowerPoint 프레젠테이션</vt:lpstr>
      <vt:lpstr>PowerPoint 프레젠테이션</vt:lpstr>
      <vt:lpstr>딕셔너리 활용 문제</vt:lpstr>
      <vt:lpstr>실습 1) 동물명 영어사전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193</cp:revision>
  <cp:lastPrinted>2019-08-04T08:53:59Z</cp:lastPrinted>
  <dcterms:created xsi:type="dcterms:W3CDTF">2019-06-11T01:17:44Z</dcterms:created>
  <dcterms:modified xsi:type="dcterms:W3CDTF">2022-05-22T00:19:06Z</dcterms:modified>
  <cp:version/>
</cp:coreProperties>
</file>