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4"/>
  </p:sldMasterIdLst>
  <p:notesMasterIdLst>
    <p:notesMasterId r:id="rId33"/>
  </p:notesMasterIdLst>
  <p:handoutMasterIdLst>
    <p:handoutMasterId r:id="rId34"/>
  </p:handoutMasterIdLst>
  <p:sldIdLst>
    <p:sldId id="256" r:id="rId5"/>
    <p:sldId id="349" r:id="rId6"/>
    <p:sldId id="368" r:id="rId7"/>
    <p:sldId id="379" r:id="rId8"/>
    <p:sldId id="380" r:id="rId9"/>
    <p:sldId id="370" r:id="rId10"/>
    <p:sldId id="369" r:id="rId11"/>
    <p:sldId id="381" r:id="rId12"/>
    <p:sldId id="382" r:id="rId13"/>
    <p:sldId id="371" r:id="rId14"/>
    <p:sldId id="383" r:id="rId15"/>
    <p:sldId id="384" r:id="rId16"/>
    <p:sldId id="385" r:id="rId17"/>
    <p:sldId id="386" r:id="rId18"/>
    <p:sldId id="387" r:id="rId19"/>
    <p:sldId id="393" r:id="rId20"/>
    <p:sldId id="394" r:id="rId21"/>
    <p:sldId id="395" r:id="rId22"/>
    <p:sldId id="388" r:id="rId23"/>
    <p:sldId id="389" r:id="rId24"/>
    <p:sldId id="390" r:id="rId25"/>
    <p:sldId id="372" r:id="rId26"/>
    <p:sldId id="373" r:id="rId27"/>
    <p:sldId id="376" r:id="rId28"/>
    <p:sldId id="391" r:id="rId29"/>
    <p:sldId id="392" r:id="rId30"/>
    <p:sldId id="396" r:id="rId31"/>
    <p:sldId id="346" r:id="rId32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584096" indent="20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1170226" indent="20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756357" indent="20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2342487" indent="20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930652" algn="l" defTabSz="117226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3516782" algn="l" defTabSz="117226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4102913" algn="l" defTabSz="117226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4689043" algn="l" defTabSz="117226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 Haney" initials="S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A48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11" autoAdjust="0"/>
  </p:normalViewPr>
  <p:slideViewPr>
    <p:cSldViewPr snapToGrid="0">
      <p:cViewPr varScale="1">
        <p:scale>
          <a:sx n="99" d="100"/>
          <a:sy n="99" d="100"/>
        </p:scale>
        <p:origin x="68" y="552"/>
      </p:cViewPr>
      <p:guideLst>
        <p:guide orient="horz" pos="1944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12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0" d="100"/>
        <a:sy n="210" d="100"/>
      </p:scale>
      <p:origin x="0" y="16464"/>
    </p:cViewPr>
  </p:sorterViewPr>
  <p:notesViewPr>
    <p:cSldViewPr snapToGrid="0">
      <p:cViewPr varScale="1">
        <p:scale>
          <a:sx n="100" d="100"/>
          <a:sy n="100" d="100"/>
        </p:scale>
        <p:origin x="3208" y="5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0"/>
          </a:xfrm>
          <a:prstGeom prst="rect">
            <a:avLst/>
          </a:prstGeom>
        </p:spPr>
        <p:txBody>
          <a:bodyPr vert="horz" lIns="94586" tIns="47293" rIns="94586" bIns="4729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0"/>
          </a:xfrm>
          <a:prstGeom prst="rect">
            <a:avLst/>
          </a:prstGeom>
        </p:spPr>
        <p:txBody>
          <a:bodyPr vert="horz" lIns="94586" tIns="47293" rIns="94586" bIns="47293" rtlCol="0"/>
          <a:lstStyle>
            <a:lvl1pPr algn="r">
              <a:defRPr sz="1200"/>
            </a:lvl1pPr>
          </a:lstStyle>
          <a:p>
            <a:fld id="{DF642D42-32FE-0947-BBAF-892163C4926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4586" tIns="47293" rIns="94586" bIns="4729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lIns="94586" tIns="47293" rIns="94586" bIns="47293" rtlCol="0" anchor="b"/>
          <a:lstStyle>
            <a:lvl1pPr algn="r">
              <a:defRPr sz="1200"/>
            </a:lvl1pPr>
          </a:lstStyle>
          <a:p>
            <a:fld id="{855E04B3-B5DB-BA43-89D0-3371E2A6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74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0"/>
          </a:xfrm>
          <a:prstGeom prst="rect">
            <a:avLst/>
          </a:prstGeom>
        </p:spPr>
        <p:txBody>
          <a:bodyPr vert="horz" lIns="94586" tIns="47293" rIns="94586" bIns="4729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0"/>
          </a:xfrm>
          <a:prstGeom prst="rect">
            <a:avLst/>
          </a:prstGeom>
        </p:spPr>
        <p:txBody>
          <a:bodyPr vert="horz" wrap="square" lIns="94586" tIns="47293" rIns="94586" bIns="4729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647133-AB60-4BDB-8C83-91ABF2150A50}" type="datetimeFigureOut">
              <a:rPr lang="en-US" altLang="en-US"/>
              <a:pPr/>
              <a:t>4/30/2022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86" tIns="47293" rIns="94586" bIns="4729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4586" tIns="47293" rIns="94586" bIns="4729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4586" tIns="47293" rIns="94586" bIns="4729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wrap="square" lIns="94586" tIns="47293" rIns="94586" bIns="4729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A57F9A-E881-452F-8232-C43F6BA94A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529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584096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1170226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756357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2342487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928898" algn="l" defTabSz="1171560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6pPr>
    <a:lvl7pPr marL="3514679" algn="l" defTabSz="1171560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7pPr>
    <a:lvl8pPr marL="4100459" algn="l" defTabSz="1171560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8pPr>
    <a:lvl9pPr marL="4686238" algn="l" defTabSz="1171560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951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논리적 사고를 표현하는 방법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32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논리적 사고를 표현하는 방법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323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57F9A-E881-452F-8232-C43F6BA94A64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60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 userDrawn="1"/>
        </p:nvSpPr>
        <p:spPr bwMode="blackWhite">
          <a:xfrm>
            <a:off x="254951" y="365759"/>
            <a:ext cx="11682101" cy="2739046"/>
          </a:xfrm>
          <a:prstGeom prst="round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2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9001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3" y="265176"/>
            <a:ext cx="11683049" cy="633243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62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9" y="448056"/>
            <a:ext cx="8404479" cy="640080"/>
          </a:xfrm>
        </p:spPr>
        <p:txBody>
          <a:bodyPr rtlCol="0" anchor="b" anchorCtr="0">
            <a:normAutofit/>
          </a:bodyPr>
          <a:lstStyle>
            <a:lvl1pPr>
              <a:defRPr sz="2880" b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B62C74-4DA5-4EE8-884A-AA57BA22B899}"/>
              </a:ext>
            </a:extLst>
          </p:cNvPr>
          <p:cNvSpPr/>
          <p:nvPr userDrawn="1"/>
        </p:nvSpPr>
        <p:spPr>
          <a:xfrm>
            <a:off x="457201" y="1346662"/>
            <a:ext cx="11321935" cy="516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7" y="1435608"/>
            <a:ext cx="8404479" cy="3977640"/>
          </a:xfrm>
        </p:spPr>
        <p:txBody>
          <a:bodyPr vert="horz" lIns="91440" tIns="45720" rIns="91440" bIns="45720" rtlCol="0">
            <a:noAutofit/>
          </a:bodyPr>
          <a:lstStyle>
            <a:lvl1pPr marL="421200" indent="-257176">
              <a:lnSpc>
                <a:spcPct val="100000"/>
              </a:lnSpc>
              <a:spcBef>
                <a:spcPts val="54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216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08610" indent="-308610">
              <a:lnSpc>
                <a:spcPct val="100000"/>
              </a:lnSpc>
              <a:spcBef>
                <a:spcPts val="540"/>
              </a:spcBef>
              <a:buFont typeface="Wingdings" panose="05000000000000000000" pitchFamily="2" charset="2"/>
              <a:buChar char="ü"/>
              <a:defRPr 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48000" indent="-308610">
              <a:lnSpc>
                <a:spcPct val="100000"/>
              </a:lnSpc>
              <a:spcAft>
                <a:spcPts val="900"/>
              </a:spcAft>
              <a:buFont typeface="맑은 고딕" panose="020B0503020000020004" pitchFamily="50" charset="-127"/>
              <a:buChar char="–"/>
              <a:defRPr lang="en-US" sz="1800" b="1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spcAft>
                <a:spcPts val="900"/>
              </a:spcAft>
              <a:defRPr lang="en-US" sz="216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spcAft>
                <a:spcPts val="900"/>
              </a:spcAft>
              <a:defRPr lang="en-US" sz="216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257176" lvl="0" indent="-257176" rtl="0">
              <a:lnSpc>
                <a:spcPct val="150000"/>
              </a:lnSpc>
              <a:spcBef>
                <a:spcPts val="900"/>
              </a:spcBef>
              <a:spcAft>
                <a:spcPts val="1080"/>
              </a:spcAft>
            </a:pPr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marL="514350" lvl="2" indent="-205740" rtl="0">
              <a:lnSpc>
                <a:spcPct val="150000"/>
              </a:lnSpc>
              <a:spcBef>
                <a:spcPts val="900"/>
              </a:spcBef>
              <a:spcAft>
                <a:spcPts val="1080"/>
              </a:spcAft>
            </a:pPr>
            <a:r>
              <a:rPr lang="ko-KR" altLang="en-US" dirty="0"/>
              <a:t>둘째 수준</a:t>
            </a:r>
          </a:p>
          <a:p>
            <a:pPr marL="637876" lvl="3" indent="-257176" rtl="0">
              <a:lnSpc>
                <a:spcPct val="150000"/>
              </a:lnSpc>
              <a:spcBef>
                <a:spcPts val="900"/>
              </a:spcBef>
              <a:spcAft>
                <a:spcPts val="1080"/>
              </a:spcAft>
            </a:pPr>
            <a:r>
              <a:rPr lang="ko-KR" altLang="en-US" dirty="0"/>
              <a:t>셋째 수준</a:t>
            </a:r>
          </a:p>
          <a:p>
            <a:pPr marL="257176" lvl="3" indent="-257176" rtl="0">
              <a:lnSpc>
                <a:spcPct val="150000"/>
              </a:lnSpc>
              <a:spcBef>
                <a:spcPts val="900"/>
              </a:spcBef>
              <a:spcAft>
                <a:spcPts val="1080"/>
              </a:spcAft>
            </a:pPr>
            <a:r>
              <a:rPr lang="ko-KR" altLang="en-US" dirty="0"/>
              <a:t>넷째 수준</a:t>
            </a:r>
          </a:p>
          <a:p>
            <a:pPr marL="257176" lvl="4" indent="-257176" rtl="0">
              <a:lnSpc>
                <a:spcPct val="150000"/>
              </a:lnSpc>
              <a:spcBef>
                <a:spcPts val="900"/>
              </a:spcBef>
              <a:spcAft>
                <a:spcPts val="1080"/>
              </a:spcAft>
            </a:pPr>
            <a:r>
              <a:rPr lang="ko-KR" altLang="en-US" dirty="0"/>
              <a:t>다섯째 수준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39495" y="618811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20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3" y="262784"/>
            <a:ext cx="11683049" cy="633243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2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1" y="262785"/>
            <a:ext cx="11682101" cy="148029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2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5008" y="205527"/>
            <a:ext cx="10908792" cy="1317385"/>
          </a:xfrm>
        </p:spPr>
        <p:txBody>
          <a:bodyPr lIns="90000" tIns="36000" rtlCol="0" anchor="ctr" anchorCtr="0">
            <a:normAutofit/>
          </a:bodyPr>
          <a:lstStyle>
            <a:lvl1pPr algn="ctr">
              <a:lnSpc>
                <a:spcPct val="150000"/>
              </a:lnSpc>
              <a:defRPr sz="324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277686"/>
            <a:ext cx="9445752" cy="4260274"/>
          </a:xfrm>
        </p:spPr>
        <p:txBody>
          <a:bodyPr vert="horz" lIns="91440" tIns="45720" rIns="91440" bIns="45720" rtlCol="0">
            <a:normAutofit/>
          </a:bodyPr>
          <a:lstStyle>
            <a:lvl1pPr marL="308610" indent="-30861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16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05740" indent="-20574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16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16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16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16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900"/>
              </a:spcBef>
              <a:spcAft>
                <a:spcPts val="1080"/>
              </a:spcAft>
              <a:buNone/>
            </a:pPr>
            <a:r>
              <a:rPr lang="ko-KR" altLang="en-US" noProof="0" dirty="0"/>
              <a:t>마스터 텍스트 스타일 편집</a:t>
            </a:r>
          </a:p>
          <a:p>
            <a:pPr marL="205740" lvl="1" indent="-205740" rtl="0">
              <a:lnSpc>
                <a:spcPct val="150000"/>
              </a:lnSpc>
              <a:spcBef>
                <a:spcPts val="900"/>
              </a:spcBef>
              <a:spcAft>
                <a:spcPts val="1080"/>
              </a:spcAft>
            </a:pPr>
            <a:r>
              <a:rPr lang="ko-KR" altLang="en-US" noProof="0" dirty="0"/>
              <a:t>둘째 수준</a:t>
            </a:r>
          </a:p>
          <a:p>
            <a:pPr marL="308610" lvl="2" indent="-308610" rtl="0">
              <a:lnSpc>
                <a:spcPct val="150000"/>
              </a:lnSpc>
              <a:spcBef>
                <a:spcPts val="900"/>
              </a:spcBef>
              <a:spcAft>
                <a:spcPts val="1080"/>
              </a:spcAft>
            </a:pPr>
            <a:r>
              <a:rPr lang="ko-KR" altLang="en-US" noProof="0" dirty="0"/>
              <a:t>셋째 수준</a:t>
            </a:r>
          </a:p>
          <a:p>
            <a:pPr marL="308610" lvl="3" indent="-308610" rtl="0">
              <a:lnSpc>
                <a:spcPct val="150000"/>
              </a:lnSpc>
              <a:spcBef>
                <a:spcPts val="900"/>
              </a:spcBef>
              <a:spcAft>
                <a:spcPts val="1080"/>
              </a:spcAft>
            </a:pPr>
            <a:r>
              <a:rPr lang="ko-KR" altLang="en-US" noProof="0" dirty="0"/>
              <a:t>넷째 수준</a:t>
            </a:r>
          </a:p>
          <a:p>
            <a:pPr marL="308610" lvl="4" indent="-308610" rtl="0">
              <a:lnSpc>
                <a:spcPct val="150000"/>
              </a:lnSpc>
              <a:spcBef>
                <a:spcPts val="900"/>
              </a:spcBef>
              <a:spcAft>
                <a:spcPts val="1080"/>
              </a:spcAft>
            </a:pPr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8473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3CE48-6845-4238-85C8-9AD69CFC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FA4D6E-2AF8-40DF-8180-761F2875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6213-EB64-4F70-BF28-423501E11A92}" type="datetime4">
              <a:rPr lang="ko-KR" altLang="en-US" smtClean="0"/>
              <a:t>2022년 4월 30일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38721-12B2-414B-86BF-8BAF1BEC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727C90-B7C4-4E35-BB65-D3B1C8B3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8062AF5-63F9-4370-8DC5-1FA439287F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52" y="1471613"/>
            <a:ext cx="7398905" cy="4646554"/>
          </a:xfrm>
        </p:spPr>
        <p:txBody>
          <a:bodyPr/>
          <a:lstStyle>
            <a:lvl1pPr marL="308610" indent="-308610">
              <a:buFont typeface="Arial" panose="020B0604020202020204" pitchFamily="34" charset="0"/>
              <a:buChar char="•"/>
              <a:defRPr sz="1980" b="1"/>
            </a:lvl1pPr>
            <a:lvl2pPr>
              <a:defRPr sz="1800"/>
            </a:lvl2pPr>
            <a:lvl3pPr marL="617220" indent="-205740">
              <a:buFont typeface="맑은 고딕" panose="020B0503020000020004" pitchFamily="50" charset="-127"/>
              <a:buChar char="–"/>
              <a:defRPr sz="1800" b="1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620" b="1"/>
            </a:lvl4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2"/>
            <a:r>
              <a:rPr lang="ko-KR" altLang="en-US" dirty="0"/>
              <a:t>둘째 수준</a:t>
            </a:r>
          </a:p>
          <a:p>
            <a:pPr lvl="3"/>
            <a:r>
              <a:rPr lang="ko-KR" altLang="en-US" dirty="0"/>
              <a:t>셋째 수준</a:t>
            </a:r>
          </a:p>
          <a:p>
            <a:pPr lvl="4"/>
            <a:r>
              <a:rPr lang="ko-KR" altLang="en-US" dirty="0"/>
              <a:t>넷째 수준</a:t>
            </a:r>
          </a:p>
          <a:p>
            <a:pPr lvl="5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7169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3" y="265176"/>
            <a:ext cx="11683049" cy="633243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62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marL="205740" lvl="0" indent="-205740" algn="l" defTabSz="82296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둘째 수준</a:t>
            </a:r>
          </a:p>
          <a:p>
            <a:pPr marL="617220" lvl="1" indent="-205740" algn="l" defTabSz="82296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셋째 수준</a:t>
            </a:r>
          </a:p>
          <a:p>
            <a:pPr marL="1028700" lvl="2" indent="-205740" algn="l" defTabSz="82296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넷째 수준</a:t>
            </a:r>
          </a:p>
          <a:p>
            <a:pPr marL="1440180" lvl="3" indent="-205740" algn="l" defTabSz="82296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12499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EFCD18D-5338-4736-972C-4C60E0894377}" type="datetime4">
              <a:rPr lang="ko-KR" altLang="en-US" smtClean="0"/>
              <a:t>2022년 4월 30일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3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17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</p:sldLayoutIdLst>
  <p:hf hdr="0" ftr="0" dt="0"/>
  <p:txStyles>
    <p:titleStyle>
      <a:lvl1pPr algn="l" defTabSz="822960" rtl="0" eaLnBrk="1" latinLnBrk="1" hangingPunct="1">
        <a:spcBef>
          <a:spcPct val="0"/>
        </a:spcBef>
        <a:buNone/>
        <a:defRPr sz="252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22960" rtl="0" eaLnBrk="1" latinLnBrk="1" hangingPunct="1">
        <a:lnSpc>
          <a:spcPct val="80000"/>
        </a:lnSpc>
        <a:spcBef>
          <a:spcPts val="900"/>
        </a:spcBef>
        <a:spcAft>
          <a:spcPts val="1080"/>
        </a:spcAft>
        <a:buFontTx/>
        <a:buNone/>
        <a:defRPr lang="en-US" sz="108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5740" indent="-205740" algn="l" defTabSz="822960" rtl="0" eaLnBrk="1" latinLnBrk="1" hangingPunct="1">
        <a:lnSpc>
          <a:spcPct val="80000"/>
        </a:lnSpc>
        <a:spcBef>
          <a:spcPts val="900"/>
        </a:spcBef>
        <a:spcAft>
          <a:spcPts val="1080"/>
        </a:spcAft>
        <a:buFont typeface="Arial" panose="020B0604020202020204" pitchFamily="34" charset="0"/>
        <a:buChar char="•"/>
        <a:defRPr lang="en-US" sz="108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17220" indent="-205740" algn="l" defTabSz="822960" rtl="0" eaLnBrk="1" latinLnBrk="1" hangingPunct="1">
        <a:lnSpc>
          <a:spcPct val="80000"/>
        </a:lnSpc>
        <a:spcBef>
          <a:spcPts val="900"/>
        </a:spcBef>
        <a:spcAft>
          <a:spcPts val="1080"/>
        </a:spcAft>
        <a:buFont typeface="Arial" panose="020B0604020202020204" pitchFamily="34" charset="0"/>
        <a:buChar char="•"/>
        <a:defRPr lang="en-US" sz="108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28700" indent="-205740" algn="l" defTabSz="822960" rtl="0" eaLnBrk="1" latinLnBrk="1" hangingPunct="1">
        <a:lnSpc>
          <a:spcPct val="80000"/>
        </a:lnSpc>
        <a:spcBef>
          <a:spcPts val="900"/>
        </a:spcBef>
        <a:spcAft>
          <a:spcPts val="1080"/>
        </a:spcAft>
        <a:buFont typeface="Arial" panose="020B0604020202020204" pitchFamily="34" charset="0"/>
        <a:buChar char="•"/>
        <a:defRPr lang="en-US" sz="108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40180" indent="-205740" algn="l" defTabSz="822960" rtl="0" eaLnBrk="1" latinLnBrk="1" hangingPunct="1">
        <a:lnSpc>
          <a:spcPct val="150000"/>
        </a:lnSpc>
        <a:spcBef>
          <a:spcPts val="900"/>
        </a:spcBef>
        <a:spcAft>
          <a:spcPts val="1080"/>
        </a:spcAft>
        <a:buFont typeface="Arial" panose="020B0604020202020204" pitchFamily="34" charset="0"/>
        <a:buChar char="•"/>
        <a:defRPr lang="en-US" sz="108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851660" indent="-205740" algn="l" defTabSz="822960" rtl="0" eaLnBrk="1" latinLnBrk="1" hangingPunct="1">
        <a:lnSpc>
          <a:spcPct val="150000"/>
        </a:lnSpc>
        <a:spcBef>
          <a:spcPts val="900"/>
        </a:spcBef>
        <a:spcAft>
          <a:spcPts val="1080"/>
        </a:spcAft>
        <a:buFont typeface="Arial" panose="020B0604020202020204" pitchFamily="34" charset="0"/>
        <a:buChar char="•"/>
        <a:defRPr lang="en-US" sz="108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63140" indent="-205740" algn="l" defTabSz="822960" rtl="0" eaLnBrk="1" latinLnBrk="1" hangingPunct="1">
        <a:lnSpc>
          <a:spcPct val="150000"/>
        </a:lnSpc>
        <a:spcBef>
          <a:spcPts val="900"/>
        </a:spcBef>
        <a:spcAft>
          <a:spcPts val="1080"/>
        </a:spcAft>
        <a:buFont typeface="Arial" panose="020B0604020202020204" pitchFamily="34" charset="0"/>
        <a:buChar char="•"/>
        <a:defRPr lang="en-US" sz="108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205740" algn="l" defTabSz="822960" rtl="0" eaLnBrk="1" latinLnBrk="1" hangingPunct="1">
        <a:lnSpc>
          <a:spcPct val="150000"/>
        </a:lnSpc>
        <a:spcBef>
          <a:spcPts val="900"/>
        </a:spcBef>
        <a:spcAft>
          <a:spcPts val="1080"/>
        </a:spcAft>
        <a:buFont typeface="Arial" panose="020B0604020202020204" pitchFamily="34" charset="0"/>
        <a:buChar char="•"/>
        <a:defRPr lang="en-US" sz="108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205740" algn="l" defTabSz="82296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1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1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1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1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1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1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1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1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1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FDE0983-E0EC-4B42-9C61-0B80BA890952}"/>
              </a:ext>
            </a:extLst>
          </p:cNvPr>
          <p:cNvSpPr txBox="1">
            <a:spLocks/>
          </p:cNvSpPr>
          <p:nvPr/>
        </p:nvSpPr>
        <p:spPr>
          <a:xfrm>
            <a:off x="838200" y="752475"/>
            <a:ext cx="10515600" cy="20482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7500" lnSpcReduction="10000"/>
          </a:bodyPr>
          <a:lstStyle>
            <a:lvl1pPr algn="l" defTabSz="822960" rtl="0" eaLnBrk="1" latinLnBrk="1" hangingPunct="1">
              <a:spcBef>
                <a:spcPct val="0"/>
              </a:spcBef>
              <a:buNone/>
              <a:defRPr sz="252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US" altLang="ko-KR" sz="4800" b="1" dirty="0">
                <a:solidFill>
                  <a:schemeClr val="bg1"/>
                </a:solidFill>
              </a:rPr>
              <a:t>10</a:t>
            </a:r>
            <a:r>
              <a:rPr lang="ko-KR" altLang="en-US" sz="4800" b="1" dirty="0">
                <a:solidFill>
                  <a:schemeClr val="bg1"/>
                </a:solidFill>
              </a:rPr>
              <a:t>장</a:t>
            </a:r>
            <a:br>
              <a:rPr lang="en-US" altLang="ko-KR" sz="4800" b="1" dirty="0">
                <a:solidFill>
                  <a:schemeClr val="bg1"/>
                </a:solidFill>
              </a:rPr>
            </a:br>
            <a:r>
              <a:rPr lang="en-US" altLang="ko-KR" sz="4800" b="1" dirty="0">
                <a:solidFill>
                  <a:schemeClr val="bg1"/>
                </a:solidFill>
              </a:rPr>
              <a:t>Function(</a:t>
            </a:r>
            <a:r>
              <a:rPr lang="ko-KR" altLang="en-US" sz="4800" b="1" dirty="0">
                <a:solidFill>
                  <a:schemeClr val="bg1"/>
                </a:solidFill>
              </a:rPr>
              <a:t>함수</a:t>
            </a:r>
            <a:r>
              <a:rPr lang="en-US" altLang="ko-KR" sz="4800" b="1" dirty="0">
                <a:solidFill>
                  <a:schemeClr val="bg1"/>
                </a:solidFill>
              </a:rPr>
              <a:t>) </a:t>
            </a:r>
            <a:r>
              <a:rPr lang="ko-KR" altLang="en-US" sz="4800" b="1" dirty="0">
                <a:solidFill>
                  <a:schemeClr val="bg1"/>
                </a:solidFill>
              </a:rPr>
              <a:t>활용하기</a:t>
            </a:r>
          </a:p>
        </p:txBody>
      </p:sp>
    </p:spTree>
    <p:extLst>
      <p:ext uri="{BB962C8B-B14F-4D97-AF65-F5344CB8AC3E}">
        <p14:creationId xmlns:p14="http://schemas.microsoft.com/office/powerpoint/2010/main" val="4018070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608909" y="1638874"/>
            <a:ext cx="4476966" cy="4141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12848" y="1634178"/>
            <a:ext cx="4581468" cy="33715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정의</a:t>
            </a:r>
            <a:r>
              <a:rPr lang="en-US" altLang="ko-KR" dirty="0"/>
              <a:t> &amp; </a:t>
            </a:r>
            <a:r>
              <a:rPr lang="ko-KR" altLang="en-US" dirty="0"/>
              <a:t>실행 순서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64" y="1436101"/>
            <a:ext cx="4739365" cy="352263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29" y="1436100"/>
            <a:ext cx="4569793" cy="427155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364533" y="1912691"/>
            <a:ext cx="1957854" cy="41273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962851" y="3571877"/>
            <a:ext cx="1957854" cy="41273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962851" y="4848327"/>
            <a:ext cx="1957854" cy="41273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71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5D8A0-EA85-4F29-9887-7811CBA4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return</a:t>
            </a:r>
            <a:r>
              <a:rPr lang="ko-KR" altLang="en-US" sz="3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문을 통해 값을 반환하는 함수 </a:t>
            </a:r>
            <a:r>
              <a:rPr lang="en-US" altLang="ko-KR" sz="3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(1/2)</a:t>
            </a:r>
            <a:endParaRPr lang="ko-KR" altLang="en-US" sz="4000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61E9DC-F2F4-436F-99B3-C1278E6BD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F72DF203-351E-49DA-858F-CF31B72CAC0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9497" y="1435608"/>
                <a:ext cx="10106732" cy="4974336"/>
              </a:xfrm>
            </p:spPr>
            <p:txBody>
              <a:bodyPr/>
              <a:lstStyle/>
              <a:p>
                <a:r>
                  <a:rPr lang="ko-KR" altLang="en-US" dirty="0"/>
                  <a:t>값을 반환하는 함수는 수학에서의 함수와 유사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pt-BR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라는 함수에서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= 2 </a:t>
                </a:r>
                <a:r>
                  <a:rPr lang="ko-KR" altLang="en-US" dirty="0"/>
                  <a:t>를 대입하면 </a:t>
                </a:r>
                <a:r>
                  <a:rPr lang="en-US" altLang="ko-KR" dirty="0"/>
                  <a:t>7</a:t>
                </a:r>
                <a:r>
                  <a:rPr lang="ko-KR" altLang="en-US" dirty="0"/>
                  <a:t>이라는 결과가 도출</a:t>
                </a:r>
                <a:endParaRPr lang="en-US" altLang="ko-KR" dirty="0"/>
              </a:p>
              <a:p>
                <a:endParaRPr lang="en-US" altLang="ko-KR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F72DF203-351E-49DA-858F-CF31B72CAC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9497" y="1435608"/>
                <a:ext cx="10106732" cy="4974336"/>
              </a:xfrm>
              <a:blipFill>
                <a:blip r:embed="rId2"/>
                <a:stretch>
                  <a:fillRect t="-8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FA25699-12D0-47C0-8BBD-196EAFB41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595" y="2572949"/>
            <a:ext cx="8270323" cy="11554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DE9415-E56A-4A0B-A965-332EFC001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363" y="2754739"/>
            <a:ext cx="2833438" cy="74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6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5D8A0-EA85-4F29-9887-7811CBA4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return</a:t>
            </a:r>
            <a:r>
              <a:rPr lang="ko-KR" altLang="en-US" sz="3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문을 통해 값을 반환하는 함수 </a:t>
            </a:r>
            <a:r>
              <a:rPr lang="en-US" altLang="ko-KR" sz="3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(1/2)</a:t>
            </a:r>
            <a:endParaRPr lang="ko-KR" altLang="en-US" sz="4000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61E9DC-F2F4-436F-99B3-C1278E6BD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72DF203-351E-49DA-858F-CF31B72CAC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7" y="1435608"/>
            <a:ext cx="10106732" cy="4974336"/>
          </a:xfrm>
        </p:spPr>
        <p:txBody>
          <a:bodyPr/>
          <a:lstStyle/>
          <a:p>
            <a:r>
              <a:rPr lang="ko-KR" altLang="en-US" dirty="0"/>
              <a:t>두 수의 평균값을 반환하는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r>
              <a:rPr lang="ko-KR" altLang="en-US" dirty="0"/>
              <a:t>평균값 반환하는 함수 호출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return</a:t>
            </a:r>
            <a:r>
              <a:rPr lang="ko-KR" altLang="en-US" dirty="0"/>
              <a:t>이 있는 함수는 식으로 호출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D8CFE4-5CB2-49D8-B8AE-618A3B140950}"/>
              </a:ext>
            </a:extLst>
          </p:cNvPr>
          <p:cNvSpPr/>
          <p:nvPr/>
        </p:nvSpPr>
        <p:spPr bwMode="auto">
          <a:xfrm>
            <a:off x="1124906" y="1994746"/>
            <a:ext cx="7899351" cy="93895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pt-BR" altLang="ko-KR" sz="1600" dirty="0">
                <a:solidFill>
                  <a:srgbClr val="E46C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ko-K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pt-BR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(num1, num2):</a:t>
            </a:r>
          </a:p>
          <a:p>
            <a:r>
              <a:rPr lang="pt-BR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(num1 + num2) / 2</a:t>
            </a:r>
          </a:p>
          <a:p>
            <a:r>
              <a:rPr lang="pt-BR" altLang="ko-KR" sz="1600" dirty="0">
                <a:solidFill>
                  <a:srgbClr val="E46C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pt-BR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result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3CDA62-70DF-4CD1-8FAB-840743BEE57C}"/>
              </a:ext>
            </a:extLst>
          </p:cNvPr>
          <p:cNvSpPr/>
          <p:nvPr/>
        </p:nvSpPr>
        <p:spPr bwMode="auto">
          <a:xfrm>
            <a:off x="1124906" y="3862905"/>
            <a:ext cx="7899351" cy="870441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med = average(2,4)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print(med)</a:t>
            </a:r>
            <a:endParaRPr lang="en-US" altLang="ko-KR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5CF2DE-69C2-4077-92C3-AB22047505D1}"/>
              </a:ext>
            </a:extLst>
          </p:cNvPr>
          <p:cNvSpPr/>
          <p:nvPr/>
        </p:nvSpPr>
        <p:spPr bwMode="auto">
          <a:xfrm>
            <a:off x="1124906" y="5422392"/>
            <a:ext cx="7899351" cy="543865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goal =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average(2,4)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*2 =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2</a:t>
            </a:r>
          </a:p>
        </p:txBody>
      </p:sp>
    </p:spTree>
    <p:extLst>
      <p:ext uri="{BB962C8B-B14F-4D97-AF65-F5344CB8AC3E}">
        <p14:creationId xmlns:p14="http://schemas.microsoft.com/office/powerpoint/2010/main" val="1696540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5D8A0-EA85-4F29-9887-7811CBA4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 </a:t>
            </a:r>
            <a:r>
              <a:rPr lang="en-US" altLang="ko-KR" sz="40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#1</a:t>
            </a:r>
            <a:endParaRPr lang="ko-KR" altLang="en-US" sz="4000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61E9DC-F2F4-436F-99B3-C1278E6BD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72DF203-351E-49DA-858F-CF31B72CAC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7" y="1435608"/>
            <a:ext cx="10106732" cy="4974336"/>
          </a:xfrm>
        </p:spPr>
        <p:txBody>
          <a:bodyPr/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직육면체의 부피를 구하는 함수를 정의하고 호출해 보자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22E5D1-00E8-4B1D-B6D0-1589836A79BA}"/>
              </a:ext>
            </a:extLst>
          </p:cNvPr>
          <p:cNvSpPr/>
          <p:nvPr/>
        </p:nvSpPr>
        <p:spPr>
          <a:xfrm>
            <a:off x="1224642" y="2566888"/>
            <a:ext cx="7347857" cy="2855504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2000" b="1" dirty="0" err="1">
                <a:solidFill>
                  <a:srgbClr val="C00000"/>
                </a:solidFill>
              </a:rPr>
              <a:t>def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</a:rPr>
              <a:t>calculate_volume</a:t>
            </a:r>
            <a:r>
              <a:rPr lang="en-US" altLang="ko-KR" sz="2000" dirty="0">
                <a:solidFill>
                  <a:schemeClr val="tx1"/>
                </a:solidFill>
              </a:rPr>
              <a:t> (width, length, height):</a:t>
            </a:r>
          </a:p>
          <a:p>
            <a:pPr algn="just"/>
            <a:r>
              <a:rPr lang="en-US" altLang="ko-KR" sz="2000" dirty="0">
                <a:solidFill>
                  <a:schemeClr val="tx1"/>
                </a:solidFill>
              </a:rPr>
              <a:t>      result = width x length x height</a:t>
            </a:r>
          </a:p>
          <a:p>
            <a:pPr algn="just"/>
            <a:r>
              <a:rPr lang="en-US" altLang="ko-KR" sz="2000" dirty="0">
                <a:solidFill>
                  <a:schemeClr val="tx1"/>
                </a:solidFill>
              </a:rPr>
              <a:t>      </a:t>
            </a:r>
            <a:r>
              <a:rPr lang="en-US" altLang="ko-KR" sz="2000" b="1" dirty="0">
                <a:solidFill>
                  <a:srgbClr val="C00000"/>
                </a:solidFill>
              </a:rPr>
              <a:t>return</a:t>
            </a:r>
            <a:r>
              <a:rPr lang="en-US" altLang="ko-KR" sz="2000" dirty="0">
                <a:solidFill>
                  <a:schemeClr val="tx1"/>
                </a:solidFill>
              </a:rPr>
              <a:t> result</a:t>
            </a:r>
          </a:p>
          <a:p>
            <a:pPr algn="just"/>
            <a:endParaRPr lang="en-US" altLang="ko-KR" sz="2000" dirty="0">
              <a:solidFill>
                <a:schemeClr val="tx1"/>
              </a:solidFill>
            </a:endParaRPr>
          </a:p>
          <a:p>
            <a:pPr algn="just"/>
            <a:r>
              <a:rPr lang="en-US" altLang="ko-KR" sz="2000" dirty="0" err="1">
                <a:solidFill>
                  <a:schemeClr val="tx1"/>
                </a:solidFill>
              </a:rPr>
              <a:t>volOfBox</a:t>
            </a:r>
            <a:r>
              <a:rPr lang="en-US" altLang="ko-KR" sz="2000" dirty="0">
                <a:solidFill>
                  <a:schemeClr val="tx1"/>
                </a:solidFill>
              </a:rPr>
              <a:t> = </a:t>
            </a:r>
            <a:r>
              <a:rPr lang="en-US" altLang="ko-KR" sz="2000" dirty="0" err="1">
                <a:solidFill>
                  <a:schemeClr val="tx1"/>
                </a:solidFill>
              </a:rPr>
              <a:t>calculate_volume</a:t>
            </a:r>
            <a:r>
              <a:rPr lang="en-US" altLang="ko-KR" sz="2000" dirty="0">
                <a:solidFill>
                  <a:schemeClr val="tx1"/>
                </a:solidFill>
              </a:rPr>
              <a:t>(4, 4, 5)</a:t>
            </a:r>
          </a:p>
          <a:p>
            <a:pPr algn="just"/>
            <a:r>
              <a:rPr lang="en-US" altLang="ko-KR" sz="2000" dirty="0">
                <a:solidFill>
                  <a:schemeClr val="tx1"/>
                </a:solidFill>
              </a:rPr>
              <a:t>print (</a:t>
            </a:r>
            <a:r>
              <a:rPr lang="en-US" altLang="ko-KR" sz="2000" dirty="0" err="1">
                <a:solidFill>
                  <a:schemeClr val="tx1"/>
                </a:solidFill>
              </a:rPr>
              <a:t>VolOfBox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173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5D8A0-EA85-4F29-9887-7811CBA4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 </a:t>
            </a:r>
            <a:r>
              <a:rPr lang="en-US" altLang="ko-KR" sz="40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#2</a:t>
            </a:r>
            <a:endParaRPr lang="ko-KR" altLang="en-US" sz="4000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61E9DC-F2F4-436F-99B3-C1278E6BD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72DF203-351E-49DA-858F-CF31B72CAC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7" y="1435608"/>
            <a:ext cx="10106732" cy="4974336"/>
          </a:xfrm>
        </p:spPr>
        <p:txBody>
          <a:bodyPr/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두 개의 숫자를 입력 받아 두 수의 차를 구하는 함수를 작성한다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43A9CB-A0D6-47D2-AF9A-CABB78700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33" y="2263380"/>
            <a:ext cx="4478810" cy="2847939"/>
          </a:xfrm>
          <a:prstGeom prst="rect">
            <a:avLst/>
          </a:prstGeom>
          <a:ln>
            <a:solidFill>
              <a:srgbClr val="477BBA"/>
            </a:solidFill>
          </a:ln>
        </p:spPr>
      </p:pic>
    </p:spTree>
    <p:extLst>
      <p:ext uri="{BB962C8B-B14F-4D97-AF65-F5344CB8AC3E}">
        <p14:creationId xmlns:p14="http://schemas.microsoft.com/office/powerpoint/2010/main" val="253461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5D8A0-EA85-4F29-9887-7811CBA4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 </a:t>
            </a:r>
            <a:r>
              <a:rPr lang="en-US" altLang="ko-KR" sz="40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#3</a:t>
            </a:r>
            <a:endParaRPr lang="ko-KR" altLang="en-US" sz="4000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61E9DC-F2F4-436F-99B3-C1278E6BD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72DF203-351E-49DA-858F-CF31B72CAC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7" y="1435608"/>
            <a:ext cx="10106732" cy="4974336"/>
          </a:xfrm>
        </p:spPr>
        <p:txBody>
          <a:bodyPr/>
          <a:lstStyle/>
          <a:p>
            <a:pPr algn="just"/>
            <a:r>
              <a:rPr lang="ko-KR" altLang="en-US" sz="2000" dirty="0">
                <a:solidFill>
                  <a:schemeClr val="tx1"/>
                </a:solidFill>
              </a:rPr>
              <a:t>양의 정수 </a:t>
            </a:r>
            <a:r>
              <a:rPr lang="en-US" altLang="ko-KR" sz="2000" dirty="0">
                <a:solidFill>
                  <a:schemeClr val="tx1"/>
                </a:solidFill>
              </a:rPr>
              <a:t>n</a:t>
            </a:r>
            <a:r>
              <a:rPr lang="ko-KR" altLang="en-US" sz="2000" dirty="0">
                <a:solidFill>
                  <a:schemeClr val="tx1"/>
                </a:solidFill>
              </a:rPr>
              <a:t>을 입력하면 </a:t>
            </a:r>
            <a:r>
              <a:rPr lang="en-US" altLang="ko-KR" sz="2000" dirty="0">
                <a:solidFill>
                  <a:schemeClr val="tx1"/>
                </a:solidFill>
              </a:rPr>
              <a:t>1</a:t>
            </a:r>
            <a:r>
              <a:rPr lang="ko-KR" altLang="en-US" sz="2000" dirty="0">
                <a:solidFill>
                  <a:schemeClr val="tx1"/>
                </a:solidFill>
              </a:rPr>
              <a:t>부터 </a:t>
            </a:r>
            <a:r>
              <a:rPr lang="en-US" altLang="ko-KR" sz="2000" dirty="0">
                <a:solidFill>
                  <a:schemeClr val="tx1"/>
                </a:solidFill>
              </a:rPr>
              <a:t>n</a:t>
            </a:r>
            <a:r>
              <a:rPr lang="ko-KR" altLang="en-US" sz="2000" dirty="0">
                <a:solidFill>
                  <a:schemeClr val="tx1"/>
                </a:solidFill>
              </a:rPr>
              <a:t>까지 곱해주는 </a:t>
            </a:r>
            <a:r>
              <a:rPr lang="en-US" altLang="ko-KR" sz="2000" dirty="0">
                <a:solidFill>
                  <a:schemeClr val="tx1"/>
                </a:solidFill>
              </a:rPr>
              <a:t>factorial </a:t>
            </a:r>
            <a:r>
              <a:rPr lang="ko-KR" altLang="en-US" sz="2000" dirty="0">
                <a:solidFill>
                  <a:schemeClr val="tx1"/>
                </a:solidFill>
              </a:rPr>
              <a:t>함수를 </a:t>
            </a:r>
            <a:r>
              <a:rPr lang="ko-KR" altLang="en-US" sz="2000" dirty="0" err="1">
                <a:solidFill>
                  <a:schemeClr val="tx1"/>
                </a:solidFill>
              </a:rPr>
              <a:t>작성하시오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12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490325-6310-42AC-99C1-E37FAEBD4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447" y="2132024"/>
            <a:ext cx="4072710" cy="3972888"/>
          </a:xfrm>
          <a:prstGeom prst="rect">
            <a:avLst/>
          </a:prstGeom>
          <a:ln>
            <a:solidFill>
              <a:srgbClr val="477BBA"/>
            </a:solidFill>
          </a:ln>
        </p:spPr>
      </p:pic>
    </p:spTree>
    <p:extLst>
      <p:ext uri="{BB962C8B-B14F-4D97-AF65-F5344CB8AC3E}">
        <p14:creationId xmlns:p14="http://schemas.microsoft.com/office/powerpoint/2010/main" val="3039303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5D8A0-EA85-4F29-9887-7811CBA4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여러 개의 값 반환하기</a:t>
            </a:r>
            <a:endParaRPr lang="ko-KR" altLang="en-US" sz="4000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61E9DC-F2F4-436F-99B3-C1278E6BD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72DF203-351E-49DA-858F-CF31B72CAC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7" y="1435608"/>
            <a:ext cx="10106732" cy="567363"/>
          </a:xfrm>
        </p:spPr>
        <p:txBody>
          <a:bodyPr/>
          <a:lstStyle/>
          <a:p>
            <a:r>
              <a:rPr lang="ko-KR" alt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함수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에서 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값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여러 개를 직접 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반환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할 때는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return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에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튜플을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지정해주면 됨</a:t>
            </a:r>
            <a:endParaRPr lang="en-US" altLang="ko-KR" dirty="0"/>
          </a:p>
          <a:p>
            <a:pPr marL="164024" indent="0">
              <a:buNone/>
            </a:pP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479911-29DA-17F3-09EC-0E377E046902}"/>
              </a:ext>
            </a:extLst>
          </p:cNvPr>
          <p:cNvSpPr txBox="1"/>
          <p:nvPr/>
        </p:nvSpPr>
        <p:spPr>
          <a:xfrm>
            <a:off x="1971158" y="2060668"/>
            <a:ext cx="6954530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4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plus_minus_fun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4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4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a = x + y</a:t>
            </a:r>
          </a:p>
          <a:p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b = x - y</a:t>
            </a:r>
          </a:p>
          <a:p>
            <a:b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a, b</a:t>
            </a:r>
          </a:p>
          <a:p>
            <a:b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v, w = </a:t>
            </a:r>
            <a:r>
              <a:rPr lang="en-US" altLang="ko-K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plus_minus_fun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(v)</a:t>
            </a:r>
          </a:p>
          <a:p>
            <a:r>
              <a:rPr lang="en-US" altLang="ko-KR" sz="2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(w)</a:t>
            </a:r>
          </a:p>
          <a:p>
            <a:endParaRPr lang="ko-KR" altLang="en-US" sz="2400" b="1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BF55CBA-2BC1-1E69-75E7-35FA610861AA}"/>
              </a:ext>
            </a:extLst>
          </p:cNvPr>
          <p:cNvSpPr/>
          <p:nvPr/>
        </p:nvSpPr>
        <p:spPr>
          <a:xfrm>
            <a:off x="1049629" y="3664039"/>
            <a:ext cx="921529" cy="20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AEE9225-3C7B-1132-97F4-01C57A67AB67}"/>
              </a:ext>
            </a:extLst>
          </p:cNvPr>
          <p:cNvSpPr/>
          <p:nvPr/>
        </p:nvSpPr>
        <p:spPr>
          <a:xfrm>
            <a:off x="1049629" y="4385256"/>
            <a:ext cx="921529" cy="20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42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5D8A0-EA85-4F29-9887-7811CBA4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여러 개의 값 반환하기</a:t>
            </a:r>
            <a:endParaRPr lang="ko-KR" altLang="en-US" sz="4000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61E9DC-F2F4-436F-99B3-C1278E6BD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72DF203-351E-49DA-858F-CF31B72CAC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7" y="1435608"/>
            <a:ext cx="10106732" cy="567363"/>
          </a:xfrm>
        </p:spPr>
        <p:txBody>
          <a:bodyPr/>
          <a:lstStyle/>
          <a:p>
            <a:r>
              <a:rPr lang="ko-KR" alt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함수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에서 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값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여러 개를 직접 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반환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할 때는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return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에 </a:t>
            </a:r>
            <a:r>
              <a:rPr lang="ko-KR" altLang="en-US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튜플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을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지정해주면 됨</a:t>
            </a:r>
            <a:endParaRPr lang="en-US" altLang="ko-KR" dirty="0"/>
          </a:p>
          <a:p>
            <a:pPr marL="164024" indent="0">
              <a:buNone/>
            </a:pP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479911-29DA-17F3-09EC-0E377E046902}"/>
              </a:ext>
            </a:extLst>
          </p:cNvPr>
          <p:cNvSpPr txBox="1"/>
          <p:nvPr/>
        </p:nvSpPr>
        <p:spPr>
          <a:xfrm>
            <a:off x="1971158" y="2060668"/>
            <a:ext cx="6954530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4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plus_minus_fun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4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4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a = x + y</a:t>
            </a:r>
          </a:p>
          <a:p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b = x - y</a:t>
            </a:r>
          </a:p>
          <a:p>
            <a:b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a, b</a:t>
            </a:r>
          </a:p>
          <a:p>
            <a:b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v, w = </a:t>
            </a:r>
            <a:r>
              <a:rPr lang="en-US" altLang="ko-K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plus_minus_fun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(v)</a:t>
            </a:r>
          </a:p>
          <a:p>
            <a:r>
              <a:rPr lang="en-US" altLang="ko-KR" sz="2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(w)</a:t>
            </a:r>
          </a:p>
          <a:p>
            <a:endParaRPr lang="ko-KR" altLang="en-US" sz="2400" b="1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BF55CBA-2BC1-1E69-75E7-35FA610861AA}"/>
              </a:ext>
            </a:extLst>
          </p:cNvPr>
          <p:cNvSpPr/>
          <p:nvPr/>
        </p:nvSpPr>
        <p:spPr>
          <a:xfrm>
            <a:off x="1049629" y="3664039"/>
            <a:ext cx="921529" cy="20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AEE9225-3C7B-1132-97F4-01C57A67AB67}"/>
              </a:ext>
            </a:extLst>
          </p:cNvPr>
          <p:cNvSpPr/>
          <p:nvPr/>
        </p:nvSpPr>
        <p:spPr>
          <a:xfrm>
            <a:off x="1049629" y="4385256"/>
            <a:ext cx="921529" cy="20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332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5D8A0-EA85-4F29-9887-7811CBA4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여러 개의 값 반환하기</a:t>
            </a:r>
            <a:endParaRPr lang="ko-KR" altLang="en-US" sz="4000" b="1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61E9DC-F2F4-436F-99B3-C1278E6BD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72DF203-351E-49DA-858F-CF31B72CAC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7" y="1435608"/>
            <a:ext cx="10106732" cy="567363"/>
          </a:xfrm>
        </p:spPr>
        <p:txBody>
          <a:bodyPr/>
          <a:lstStyle/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반환 값을 무시하고 싶으면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“_”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를 사용</a:t>
            </a:r>
            <a:endParaRPr lang="en-US" altLang="ko-KR" sz="2400" b="0" dirty="0"/>
          </a:p>
          <a:p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479911-29DA-17F3-09EC-0E377E046902}"/>
              </a:ext>
            </a:extLst>
          </p:cNvPr>
          <p:cNvSpPr txBox="1"/>
          <p:nvPr/>
        </p:nvSpPr>
        <p:spPr>
          <a:xfrm>
            <a:off x="1971158" y="2060668"/>
            <a:ext cx="695453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4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plus_minus_fun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4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4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a = x + y</a:t>
            </a:r>
          </a:p>
          <a:p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b = x - y</a:t>
            </a:r>
          </a:p>
          <a:p>
            <a:b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sz="2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a, b</a:t>
            </a:r>
          </a:p>
          <a:p>
            <a:b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v, _ = </a:t>
            </a:r>
            <a:r>
              <a:rPr lang="en-US" altLang="ko-KR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plus_minus_fun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(v)</a:t>
            </a:r>
          </a:p>
          <a:p>
            <a:endParaRPr lang="ko-KR" altLang="en-US" sz="2400" b="1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BF55CBA-2BC1-1E69-75E7-35FA610861AA}"/>
              </a:ext>
            </a:extLst>
          </p:cNvPr>
          <p:cNvSpPr/>
          <p:nvPr/>
        </p:nvSpPr>
        <p:spPr>
          <a:xfrm>
            <a:off x="1049629" y="3664039"/>
            <a:ext cx="921529" cy="20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AEE9225-3C7B-1132-97F4-01C57A67AB67}"/>
              </a:ext>
            </a:extLst>
          </p:cNvPr>
          <p:cNvSpPr/>
          <p:nvPr/>
        </p:nvSpPr>
        <p:spPr>
          <a:xfrm>
            <a:off x="1049629" y="4385256"/>
            <a:ext cx="921529" cy="20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59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5D8A0-EA85-4F29-9887-7811CBA4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함수의 정의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61E9DC-F2F4-436F-99B3-C1278E6BD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19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72DF203-351E-49DA-858F-CF31B72CAC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return</a:t>
            </a:r>
            <a:r>
              <a:rPr lang="ko-KR" altLang="en-US" dirty="0"/>
              <a:t>문이 </a:t>
            </a:r>
            <a:r>
              <a:rPr lang="ko-KR" altLang="en-US" u="sng" dirty="0"/>
              <a:t>없는</a:t>
            </a:r>
            <a:r>
              <a:rPr lang="ko-KR" altLang="en-US" dirty="0"/>
              <a:t> 함수 정의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return</a:t>
            </a:r>
            <a:r>
              <a:rPr lang="ko-KR" altLang="en-US" dirty="0"/>
              <a:t>문이 </a:t>
            </a:r>
            <a:r>
              <a:rPr lang="ko-KR" altLang="en-US" u="sng" dirty="0"/>
              <a:t>없는</a:t>
            </a:r>
            <a:r>
              <a:rPr lang="ko-KR" altLang="en-US" dirty="0"/>
              <a:t> 함수 호출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EB0818-DA89-49C9-B5D7-C1E143BE27B2}"/>
              </a:ext>
            </a:extLst>
          </p:cNvPr>
          <p:cNvGrpSpPr/>
          <p:nvPr/>
        </p:nvGrpSpPr>
        <p:grpSpPr>
          <a:xfrm>
            <a:off x="1233291" y="1984224"/>
            <a:ext cx="9657866" cy="1390347"/>
            <a:chOff x="522517" y="1113956"/>
            <a:chExt cx="8221432" cy="1250103"/>
          </a:xfrm>
          <a:solidFill>
            <a:schemeClr val="bg1"/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383C0F2-2A2B-4AD7-9C3A-B2ACC0E7ADB5}"/>
                </a:ext>
              </a:extLst>
            </p:cNvPr>
            <p:cNvSpPr/>
            <p:nvPr/>
          </p:nvSpPr>
          <p:spPr bwMode="auto">
            <a:xfrm>
              <a:off x="522517" y="1113960"/>
              <a:ext cx="2945324" cy="1250098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latinLnBrk="0"/>
              <a:r>
                <a:rPr lang="en-US" altLang="ko-KR" b="1" kern="0" spc="-30" dirty="0">
                  <a:solidFill>
                    <a:srgbClr val="C00000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def</a:t>
              </a:r>
              <a:r>
                <a:rPr lang="en-US" altLang="ko-KR" b="1" kern="0" spc="-3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 </a:t>
              </a:r>
              <a:r>
                <a:rPr lang="en-US" altLang="ko-KR" b="1" kern="0" spc="-30" dirty="0" err="1">
                  <a:solidFill>
                    <a:srgbClr val="0070C0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FunctionName</a:t>
              </a:r>
              <a:r>
                <a:rPr lang="en-US" altLang="ko-KR" b="1" kern="0" spc="-3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(n1, ...): </a:t>
              </a:r>
            </a:p>
            <a:p>
              <a:pPr latinLnBrk="0"/>
              <a:r>
                <a:rPr lang="en-US" altLang="ko-KR" b="1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     Statements  </a:t>
              </a:r>
            </a:p>
            <a:p>
              <a:pPr latinLnBrk="0"/>
              <a:r>
                <a:rPr lang="en-US" altLang="ko-KR" b="1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     print </a:t>
              </a:r>
              <a:r>
                <a:rPr lang="en-US" altLang="ko-KR" b="1" kern="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ResultValue</a:t>
              </a:r>
              <a:endParaRPr lang="en-US" altLang="ko-KR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D2DC84-F0DD-4021-895F-CA58E4935B95}"/>
                </a:ext>
              </a:extLst>
            </p:cNvPr>
            <p:cNvCxnSpPr/>
            <p:nvPr/>
          </p:nvCxnSpPr>
          <p:spPr bwMode="auto">
            <a:xfrm flipV="1">
              <a:off x="522518" y="1113956"/>
              <a:ext cx="2677886" cy="0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B92E47F-B261-446D-BBC7-0052EB80F5B8}"/>
                </a:ext>
              </a:extLst>
            </p:cNvPr>
            <p:cNvCxnSpPr/>
            <p:nvPr/>
          </p:nvCxnSpPr>
          <p:spPr bwMode="auto">
            <a:xfrm flipV="1">
              <a:off x="522518" y="2364057"/>
              <a:ext cx="2677886" cy="0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5CA848B-F90B-43A3-A127-16310805FA1C}"/>
                </a:ext>
              </a:extLst>
            </p:cNvPr>
            <p:cNvSpPr/>
            <p:nvPr/>
          </p:nvSpPr>
          <p:spPr bwMode="auto">
            <a:xfrm>
              <a:off x="3233056" y="1113962"/>
              <a:ext cx="5510893" cy="1250097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216000" tIns="46800" rIns="90000" bIns="4680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lvl="1" latinLnBrk="0">
                <a:spcBef>
                  <a:spcPct val="55000"/>
                </a:spcBef>
                <a:buClr>
                  <a:prstClr val="white"/>
                </a:buClr>
              </a:pPr>
              <a:r>
                <a:rPr lang="ko-KR" altLang="en-US" sz="1400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함수 이름이 </a:t>
              </a:r>
              <a:r>
                <a:rPr lang="en-US" altLang="ko-KR" sz="1400" b="1" kern="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FunctionName</a:t>
              </a:r>
              <a:r>
                <a:rPr lang="en-US" altLang="ko-KR" sz="1400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lang="ko-KR" altLang="en-US" sz="1400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이라는 함수를 </a:t>
              </a:r>
              <a:r>
                <a:rPr lang="ko-KR" altLang="en-US" sz="1400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정의함</a:t>
              </a:r>
              <a:endParaRPr lang="en-US" altLang="ko-KR" sz="14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lvl="1" latinLnBrk="0">
                <a:spcBef>
                  <a:spcPct val="55000"/>
                </a:spcBef>
                <a:buClr>
                  <a:prstClr val="white"/>
                </a:buClr>
              </a:pPr>
              <a:r>
                <a:rPr lang="ko-KR" altLang="en-US" sz="1400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괄호 안의 인자</a:t>
              </a:r>
              <a:r>
                <a:rPr lang="en-US" altLang="ko-KR" sz="1400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(parameters)</a:t>
              </a:r>
              <a:r>
                <a:rPr lang="ko-KR" altLang="en-US" sz="1400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인 </a:t>
              </a:r>
              <a:r>
                <a:rPr lang="en-US" altLang="ko-KR" sz="1400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n1, n2...</a:t>
              </a:r>
              <a:r>
                <a:rPr lang="ko-KR" altLang="en-US" sz="1400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을 </a:t>
              </a:r>
              <a:r>
                <a:rPr lang="ko-KR" altLang="en-US" sz="1400" kern="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입력값으로</a:t>
              </a:r>
              <a:r>
                <a:rPr lang="ko-KR" altLang="en-US" sz="1400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받아</a:t>
              </a:r>
              <a:endParaRPr lang="en-US" altLang="ko-KR" sz="14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lvl="1" latinLnBrk="0">
                <a:spcBef>
                  <a:spcPct val="55000"/>
                </a:spcBef>
                <a:buClr>
                  <a:prstClr val="white"/>
                </a:buClr>
              </a:pPr>
              <a:r>
                <a:rPr lang="en-US" altLang="ko-KR" sz="1400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Statements</a:t>
              </a:r>
              <a:r>
                <a:rPr lang="ko-KR" altLang="en-US" sz="1400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을 수행함</a:t>
              </a:r>
              <a:r>
                <a:rPr lang="en-US" altLang="ko-KR" sz="1400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.</a:t>
              </a:r>
            </a:p>
            <a:p>
              <a:pPr marL="0" lvl="1" latinLnBrk="0">
                <a:spcBef>
                  <a:spcPct val="55000"/>
                </a:spcBef>
                <a:buClr>
                  <a:prstClr val="white"/>
                </a:buClr>
              </a:pPr>
              <a:r>
                <a:rPr lang="ko-KR" altLang="en-US" sz="1400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그 결과값인 </a:t>
              </a:r>
              <a:r>
                <a:rPr lang="en-US" altLang="ko-KR" sz="1400" kern="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ResultValue</a:t>
              </a:r>
              <a:r>
                <a:rPr lang="ko-KR" altLang="en-US" sz="1400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을 출력</a:t>
              </a:r>
              <a:r>
                <a:rPr lang="en-US" altLang="ko-KR" sz="1400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(print)</a:t>
              </a:r>
              <a:r>
                <a:rPr lang="ko-KR" altLang="en-US" sz="1400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한 후</a:t>
              </a:r>
              <a:r>
                <a:rPr lang="en-US" altLang="ko-KR" sz="1400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lang="ko-KR" altLang="en-US" sz="1400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함수를 종료</a:t>
              </a:r>
              <a:endParaRPr lang="en-US" altLang="ko-KR" sz="14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66BC21E-7670-4CB5-A6CB-7BB98509A82B}"/>
                </a:ext>
              </a:extLst>
            </p:cNvPr>
            <p:cNvCxnSpPr/>
            <p:nvPr/>
          </p:nvCxnSpPr>
          <p:spPr bwMode="auto">
            <a:xfrm flipV="1">
              <a:off x="3233056" y="2364057"/>
              <a:ext cx="5510893" cy="0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D858040-4728-4677-9390-7BF6C77C60BA}"/>
                </a:ext>
              </a:extLst>
            </p:cNvPr>
            <p:cNvCxnSpPr/>
            <p:nvPr/>
          </p:nvCxnSpPr>
          <p:spPr bwMode="auto">
            <a:xfrm flipV="1">
              <a:off x="3233056" y="1113956"/>
              <a:ext cx="5510893" cy="0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B95D301-1158-47A2-BEDF-ECD6623F2324}"/>
              </a:ext>
            </a:extLst>
          </p:cNvPr>
          <p:cNvGrpSpPr/>
          <p:nvPr/>
        </p:nvGrpSpPr>
        <p:grpSpPr>
          <a:xfrm>
            <a:off x="1233291" y="4509419"/>
            <a:ext cx="9695966" cy="1178362"/>
            <a:chOff x="522518" y="1113956"/>
            <a:chExt cx="8221431" cy="1250103"/>
          </a:xfrm>
          <a:solidFill>
            <a:schemeClr val="bg1"/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8E3EB08-0BF0-4F92-A492-16A204669FA6}"/>
                </a:ext>
              </a:extLst>
            </p:cNvPr>
            <p:cNvSpPr/>
            <p:nvPr/>
          </p:nvSpPr>
          <p:spPr bwMode="auto">
            <a:xfrm>
              <a:off x="522518" y="1113960"/>
              <a:ext cx="2677886" cy="1250098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latinLnBrk="0"/>
              <a:r>
                <a:rPr lang="en-US" altLang="ko-KR" sz="1600" b="1" kern="0" spc="-30" dirty="0" err="1">
                  <a:solidFill>
                    <a:srgbClr val="0070C0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FunctionName</a:t>
              </a:r>
              <a:r>
                <a:rPr lang="en-US" altLang="ko-KR" sz="1600" b="1" kern="0" spc="-3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()</a:t>
              </a:r>
              <a:endParaRPr lang="en-US" altLang="ko-KR" sz="1600" b="1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40B0384-321D-428B-B109-AE66463875B6}"/>
                </a:ext>
              </a:extLst>
            </p:cNvPr>
            <p:cNvCxnSpPr/>
            <p:nvPr/>
          </p:nvCxnSpPr>
          <p:spPr bwMode="auto">
            <a:xfrm flipV="1">
              <a:off x="522518" y="1113956"/>
              <a:ext cx="2677886" cy="0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F102D8-431D-4855-AE4C-417D5395A0C2}"/>
                </a:ext>
              </a:extLst>
            </p:cNvPr>
            <p:cNvCxnSpPr/>
            <p:nvPr/>
          </p:nvCxnSpPr>
          <p:spPr bwMode="auto">
            <a:xfrm flipV="1">
              <a:off x="522518" y="2364057"/>
              <a:ext cx="2677886" cy="0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AB4D40E-A32C-41CC-A164-4A3D0B126890}"/>
                </a:ext>
              </a:extLst>
            </p:cNvPr>
            <p:cNvSpPr/>
            <p:nvPr/>
          </p:nvSpPr>
          <p:spPr bwMode="auto">
            <a:xfrm>
              <a:off x="3233056" y="1113962"/>
              <a:ext cx="5510893" cy="1250097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216000" tIns="46800" rIns="90000" bIns="4680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lvl="1" latinLnBrk="0">
                <a:spcBef>
                  <a:spcPct val="55000"/>
                </a:spcBef>
                <a:buClr>
                  <a:prstClr val="white"/>
                </a:buClr>
              </a:pPr>
              <a:r>
                <a:rPr lang="ko-KR" altLang="en-US" sz="1600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함수 이름이 </a:t>
              </a:r>
              <a:r>
                <a:rPr lang="en-US" altLang="ko-KR" sz="1600" b="1" kern="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FunctionName</a:t>
              </a:r>
              <a:r>
                <a:rPr lang="en-US" altLang="ko-KR" sz="1600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lang="ko-KR" altLang="en-US" sz="1600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이라는 함수를 </a:t>
              </a:r>
              <a:r>
                <a:rPr lang="ko-KR" altLang="en-US" sz="1600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호출</a:t>
              </a:r>
              <a:endParaRPr lang="en-US" altLang="ko-KR" sz="16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lvl="1" latinLnBrk="0">
                <a:spcBef>
                  <a:spcPct val="55000"/>
                </a:spcBef>
                <a:buClr>
                  <a:prstClr val="white"/>
                </a:buClr>
              </a:pPr>
              <a:r>
                <a:rPr lang="en-US" altLang="ko-KR" sz="1600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(</a:t>
              </a:r>
              <a:r>
                <a:rPr lang="ko-KR" altLang="en-US" sz="1600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결과값이 없으므로</a:t>
              </a:r>
              <a:r>
                <a:rPr lang="en-US" altLang="ko-KR" sz="1600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1600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변수 선언 없이 호출</a:t>
              </a:r>
              <a:r>
                <a:rPr lang="en-US" altLang="ko-KR" sz="1600" kern="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)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65BA273-3E81-49BF-BCFE-DBD2DE73F121}"/>
                </a:ext>
              </a:extLst>
            </p:cNvPr>
            <p:cNvCxnSpPr/>
            <p:nvPr/>
          </p:nvCxnSpPr>
          <p:spPr bwMode="auto">
            <a:xfrm flipV="1">
              <a:off x="3233056" y="2364057"/>
              <a:ext cx="5510893" cy="0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5383069-CCC3-415E-8952-895BB767751A}"/>
                </a:ext>
              </a:extLst>
            </p:cNvPr>
            <p:cNvCxnSpPr/>
            <p:nvPr/>
          </p:nvCxnSpPr>
          <p:spPr bwMode="auto">
            <a:xfrm flipV="1">
              <a:off x="3233056" y="1113956"/>
              <a:ext cx="5510893" cy="0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6206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8DF940A-AFE8-4341-9406-E69017DF3831}"/>
              </a:ext>
            </a:extLst>
          </p:cNvPr>
          <p:cNvSpPr txBox="1">
            <a:spLocks/>
          </p:cNvSpPr>
          <p:nvPr/>
        </p:nvSpPr>
        <p:spPr>
          <a:xfrm>
            <a:off x="445008" y="205526"/>
            <a:ext cx="10908792" cy="1317385"/>
          </a:xfrm>
          <a:prstGeom prst="rect">
            <a:avLst/>
          </a:prstGeom>
        </p:spPr>
        <p:txBody>
          <a:bodyPr vert="horz" lIns="90000" tIns="36000" rIns="91440" bIns="45720" rtlCol="0" anchor="ctr" anchorCtr="0">
            <a:normAutofit/>
          </a:bodyPr>
          <a:lstStyle>
            <a:lvl1pPr algn="ctr" defTabSz="82296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4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/>
              <a:t>함수 이해하기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695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return</a:t>
            </a:r>
            <a:r>
              <a:rPr lang="ko-KR" altLang="en-US" sz="3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문이 없는 함수 정의 및 호출</a:t>
            </a:r>
            <a:r>
              <a:rPr lang="en-US" altLang="ko-KR" sz="3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EBBCF4-D2AB-4776-BEBE-D3A7E413AA62}"/>
              </a:ext>
            </a:extLst>
          </p:cNvPr>
          <p:cNvSpPr txBox="1"/>
          <p:nvPr/>
        </p:nvSpPr>
        <p:spPr>
          <a:xfrm>
            <a:off x="734785" y="1535863"/>
            <a:ext cx="98733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2400" dirty="0">
                <a:solidFill>
                  <a:schemeClr val="tx1"/>
                </a:solidFill>
              </a:rPr>
              <a:t>정수를 받아 홀수인지 짝수인지를 출력하는 함수를 </a:t>
            </a:r>
            <a:r>
              <a:rPr lang="en-US" altLang="ko-KR" sz="2400" dirty="0">
                <a:solidFill>
                  <a:schemeClr val="tx1"/>
                </a:solidFill>
              </a:rPr>
              <a:t>return</a:t>
            </a:r>
            <a:r>
              <a:rPr lang="ko-KR" altLang="en-US" sz="2400" dirty="0">
                <a:solidFill>
                  <a:schemeClr val="tx1"/>
                </a:solidFill>
              </a:rPr>
              <a:t>문 없이 정의하고 호출해 보자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E7361C-2177-4887-B12C-CC2443FF1C81}"/>
              </a:ext>
            </a:extLst>
          </p:cNvPr>
          <p:cNvSpPr/>
          <p:nvPr/>
        </p:nvSpPr>
        <p:spPr>
          <a:xfrm>
            <a:off x="838200" y="2769688"/>
            <a:ext cx="6054306" cy="3168470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2000" b="1" dirty="0" err="1">
                <a:solidFill>
                  <a:srgbClr val="C00000"/>
                </a:solidFill>
              </a:rPr>
              <a:t>def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>
                <a:solidFill>
                  <a:srgbClr val="0070C0"/>
                </a:solidFill>
              </a:rPr>
              <a:t>is_even_or_odd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num</a:t>
            </a:r>
            <a:r>
              <a:rPr lang="en-US" altLang="ko-KR" sz="2000" dirty="0">
                <a:solidFill>
                  <a:schemeClr val="tx1"/>
                </a:solidFill>
              </a:rPr>
              <a:t>):</a:t>
            </a:r>
          </a:p>
          <a:p>
            <a:pPr algn="just"/>
            <a:r>
              <a:rPr lang="en-US" altLang="ko-KR" sz="2000" dirty="0">
                <a:solidFill>
                  <a:schemeClr val="tx1"/>
                </a:solidFill>
              </a:rPr>
              <a:t>    if </a:t>
            </a:r>
            <a:r>
              <a:rPr lang="en-US" altLang="ko-KR" sz="2000" dirty="0" err="1">
                <a:solidFill>
                  <a:schemeClr val="tx1"/>
                </a:solidFill>
              </a:rPr>
              <a:t>num</a:t>
            </a:r>
            <a:r>
              <a:rPr lang="en-US" altLang="ko-KR" sz="2000" dirty="0">
                <a:solidFill>
                  <a:schemeClr val="tx1"/>
                </a:solidFill>
              </a:rPr>
              <a:t> % 2 == 0 :</a:t>
            </a:r>
          </a:p>
          <a:p>
            <a:pPr algn="just"/>
            <a:r>
              <a:rPr lang="en-US" altLang="ko-KR" sz="2000" dirty="0">
                <a:solidFill>
                  <a:schemeClr val="tx1"/>
                </a:solidFill>
              </a:rPr>
              <a:t>        print (</a:t>
            </a:r>
            <a:r>
              <a:rPr lang="en-US" altLang="ko-KR" sz="2000" dirty="0" err="1">
                <a:solidFill>
                  <a:schemeClr val="tx1"/>
                </a:solidFill>
              </a:rPr>
              <a:t>num</a:t>
            </a:r>
            <a:r>
              <a:rPr lang="en-US" altLang="ko-KR" sz="2000" dirty="0">
                <a:solidFill>
                  <a:schemeClr val="tx1"/>
                </a:solidFill>
              </a:rPr>
              <a:t>, "is even")</a:t>
            </a:r>
          </a:p>
          <a:p>
            <a:pPr algn="just"/>
            <a:r>
              <a:rPr lang="en-US" altLang="ko-KR" sz="2000" dirty="0">
                <a:solidFill>
                  <a:schemeClr val="tx1"/>
                </a:solidFill>
              </a:rPr>
              <a:t>    else :</a:t>
            </a:r>
          </a:p>
          <a:p>
            <a:pPr algn="just"/>
            <a:r>
              <a:rPr lang="en-US" altLang="ko-KR" sz="2000" dirty="0">
                <a:solidFill>
                  <a:schemeClr val="tx1"/>
                </a:solidFill>
              </a:rPr>
              <a:t>        print (num, "is odd")</a:t>
            </a:r>
          </a:p>
          <a:p>
            <a:pPr algn="just"/>
            <a:endParaRPr lang="en-US" altLang="ko-KR" sz="2000" dirty="0">
              <a:solidFill>
                <a:schemeClr val="tx1"/>
              </a:solidFill>
            </a:endParaRPr>
          </a:p>
          <a:p>
            <a:pPr algn="just"/>
            <a:r>
              <a:rPr lang="en-US" altLang="ko-KR" sz="2000" b="1" dirty="0" err="1">
                <a:solidFill>
                  <a:srgbClr val="0070C0"/>
                </a:solidFill>
              </a:rPr>
              <a:t>is_even_or_odd</a:t>
            </a:r>
            <a:r>
              <a:rPr lang="en-US" altLang="ko-KR" sz="2000" dirty="0">
                <a:solidFill>
                  <a:schemeClr val="tx1"/>
                </a:solidFill>
              </a:rPr>
              <a:t>(3)</a:t>
            </a:r>
          </a:p>
          <a:p>
            <a:pPr algn="just"/>
            <a:r>
              <a:rPr lang="en-US" altLang="ko-KR" sz="2000" b="1" dirty="0" err="1">
                <a:solidFill>
                  <a:srgbClr val="0070C0"/>
                </a:solidFill>
              </a:rPr>
              <a:t>is_even_or_odd</a:t>
            </a:r>
            <a:r>
              <a:rPr lang="en-US" altLang="ko-KR" sz="2000" dirty="0">
                <a:solidFill>
                  <a:schemeClr val="tx1"/>
                </a:solidFill>
              </a:rPr>
              <a:t>(4)</a:t>
            </a:r>
          </a:p>
          <a:p>
            <a:pPr algn="just"/>
            <a:endParaRPr lang="en-US" altLang="ko-KR" sz="2000" dirty="0">
              <a:solidFill>
                <a:schemeClr val="tx1"/>
              </a:solidFill>
            </a:endParaRPr>
          </a:p>
          <a:p>
            <a:pPr algn="just"/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262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인자</a:t>
            </a:r>
            <a:r>
              <a:rPr lang="en-US" altLang="ko-KR" sz="3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(Parameters)</a:t>
            </a:r>
            <a:r>
              <a:rPr lang="ko-KR" altLang="en-US" sz="3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유</a:t>
            </a:r>
            <a:r>
              <a:rPr lang="en-US" altLang="ko-KR" sz="3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3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21</a:t>
            </a:fld>
            <a:endParaRPr lang="en-US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9CC80E1-C302-4523-A5A3-41F473C68B44}"/>
              </a:ext>
            </a:extLst>
          </p:cNvPr>
          <p:cNvGrpSpPr/>
          <p:nvPr/>
        </p:nvGrpSpPr>
        <p:grpSpPr>
          <a:xfrm>
            <a:off x="1443247" y="1605602"/>
            <a:ext cx="8821981" cy="4708112"/>
            <a:chOff x="642255" y="1361242"/>
            <a:chExt cx="8120744" cy="42180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1528FE7-71FB-42AD-B852-0BAF9671A3C9}"/>
                </a:ext>
              </a:extLst>
            </p:cNvPr>
            <p:cNvSpPr/>
            <p:nvPr/>
          </p:nvSpPr>
          <p:spPr bwMode="auto">
            <a:xfrm>
              <a:off x="642255" y="3969973"/>
              <a:ext cx="3809999" cy="1609275"/>
            </a:xfrm>
            <a:prstGeom prst="rect">
              <a:avLst/>
            </a:prstGeom>
            <a:noFill/>
            <a:ln w="190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indent="0" defTabSz="914400" eaLnBrk="0" hangingPunct="0">
                <a:lnSpc>
                  <a:spcPct val="100000"/>
                </a:lnSpc>
                <a:spcBef>
                  <a:spcPct val="55000"/>
                </a:spcBef>
                <a:buClr>
                  <a:schemeClr val="bg1"/>
                </a:buClr>
                <a:buSzTx/>
                <a:buFontTx/>
                <a:buNone/>
                <a:tabLst/>
              </a:pPr>
              <a:r>
                <a:rPr lang="en-US" altLang="ko-KR" sz="1600" dirty="0" err="1">
                  <a:solidFill>
                    <a:srgbClr val="E46C0A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def</a:t>
              </a:r>
              <a:r>
                <a:rPr lang="en-US" altLang="ko-KR" sz="1600" dirty="0"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 hello():</a:t>
              </a:r>
            </a:p>
            <a:p>
              <a:pPr marL="0" marR="0" lvl="1" indent="0" defTabSz="914400" eaLnBrk="0" hangingPunct="0">
                <a:lnSpc>
                  <a:spcPct val="100000"/>
                </a:lnSpc>
                <a:spcBef>
                  <a:spcPct val="55000"/>
                </a:spcBef>
                <a:buClr>
                  <a:schemeClr val="bg1"/>
                </a:buClr>
                <a:buSzTx/>
                <a:buFontTx/>
                <a:buNone/>
                <a:tabLst/>
              </a:pPr>
              <a:r>
                <a:rPr lang="en-US" altLang="ko-KR" sz="1600" dirty="0"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    </a:t>
              </a:r>
              <a:r>
                <a:rPr lang="en-US" altLang="ko-KR" sz="1600" spc="-150" dirty="0">
                  <a:solidFill>
                    <a:srgbClr val="E46C0A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return </a:t>
              </a:r>
              <a:r>
                <a:rPr lang="en-US" altLang="ko-KR" sz="1600" spc="-150" dirty="0">
                  <a:solidFill>
                    <a:srgbClr val="92D050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‘</a:t>
              </a:r>
              <a:r>
                <a:rPr lang="en-US" altLang="ko-KR" sz="1600" spc="-100" dirty="0">
                  <a:solidFill>
                    <a:srgbClr val="00AA00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Hello. How are you!'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7C9CA5A-D8C7-46C1-A8BB-FE437E6424E5}"/>
                </a:ext>
              </a:extLst>
            </p:cNvPr>
            <p:cNvSpPr/>
            <p:nvPr/>
          </p:nvSpPr>
          <p:spPr bwMode="auto">
            <a:xfrm>
              <a:off x="4778826" y="3969973"/>
              <a:ext cx="3984173" cy="1609275"/>
            </a:xfrm>
            <a:prstGeom prst="rect">
              <a:avLst/>
            </a:prstGeom>
            <a:noFill/>
            <a:ln w="190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eaLnBrk="0" hangingPunct="0">
                <a:spcBef>
                  <a:spcPct val="55000"/>
                </a:spcBef>
                <a:buClr>
                  <a:schemeClr val="bg1"/>
                </a:buClr>
              </a:pPr>
              <a:r>
                <a:rPr lang="en-US" altLang="ko-KR" b="1" dirty="0">
                  <a:solidFill>
                    <a:srgbClr val="770000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&gt;&gt;&gt; </a:t>
              </a:r>
              <a:r>
                <a:rPr lang="en-US" altLang="ko-KR" dirty="0"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greeting = hello()</a:t>
              </a:r>
            </a:p>
            <a:p>
              <a:pPr marL="0" lvl="1" eaLnBrk="0" hangingPunct="0">
                <a:spcBef>
                  <a:spcPct val="55000"/>
                </a:spcBef>
                <a:buClr>
                  <a:schemeClr val="bg1"/>
                </a:buClr>
              </a:pPr>
              <a:r>
                <a:rPr lang="en-US" altLang="ko-KR" b="1" dirty="0">
                  <a:solidFill>
                    <a:srgbClr val="770000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&gt;&gt;&gt; </a:t>
              </a:r>
              <a:r>
                <a:rPr lang="en-US" altLang="ko-KR" dirty="0"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greeting</a:t>
              </a:r>
            </a:p>
            <a:p>
              <a:pPr marL="0" lvl="1" eaLnBrk="0" hangingPunct="0">
                <a:spcBef>
                  <a:spcPct val="55000"/>
                </a:spcBef>
                <a:buClr>
                  <a:schemeClr val="bg1"/>
                </a:buClr>
              </a:pPr>
              <a:r>
                <a:rPr lang="en-US" altLang="ko-KR" dirty="0">
                  <a:solidFill>
                    <a:srgbClr val="0000FF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‘Hello. How are you!'</a:t>
              </a:r>
            </a:p>
            <a:p>
              <a:pPr marL="0" lvl="1" eaLnBrk="0" hangingPunct="0">
                <a:spcBef>
                  <a:spcPct val="55000"/>
                </a:spcBef>
                <a:buClr>
                  <a:schemeClr val="bg1"/>
                </a:buClr>
              </a:pPr>
              <a:r>
                <a:rPr lang="en-US" altLang="ko-KR" b="1" dirty="0">
                  <a:solidFill>
                    <a:srgbClr val="770000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&gt;&gt;&gt;</a:t>
              </a:r>
              <a:endParaRPr lang="ko-KR" altLang="en-US" dirty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4DF755-78A0-4C03-9C97-0411BD176CCA}"/>
                </a:ext>
              </a:extLst>
            </p:cNvPr>
            <p:cNvSpPr/>
            <p:nvPr/>
          </p:nvSpPr>
          <p:spPr bwMode="auto">
            <a:xfrm>
              <a:off x="642255" y="1361243"/>
              <a:ext cx="3809999" cy="1609275"/>
            </a:xfrm>
            <a:prstGeom prst="rect">
              <a:avLst/>
            </a:prstGeom>
            <a:noFill/>
            <a:ln w="190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1" indent="0" defTabSz="914400" eaLnBrk="0" hangingPunct="0">
                <a:lnSpc>
                  <a:spcPct val="100000"/>
                </a:lnSpc>
                <a:spcBef>
                  <a:spcPct val="55000"/>
                </a:spcBef>
                <a:buClr>
                  <a:schemeClr val="bg1"/>
                </a:buClr>
                <a:buSzTx/>
                <a:buFontTx/>
                <a:buNone/>
                <a:tabLst/>
              </a:pPr>
              <a:r>
                <a:rPr lang="en-US" altLang="ko-KR" dirty="0" err="1">
                  <a:solidFill>
                    <a:srgbClr val="E46C0A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def</a:t>
              </a:r>
              <a:r>
                <a:rPr lang="en-US" altLang="ko-KR" dirty="0"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 </a:t>
              </a:r>
              <a:r>
                <a:rPr lang="en-US" altLang="ko-KR" dirty="0">
                  <a:solidFill>
                    <a:srgbClr val="900090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repeat</a:t>
              </a:r>
              <a:r>
                <a:rPr lang="en-US" altLang="ko-KR" dirty="0"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(n) :</a:t>
              </a:r>
            </a:p>
            <a:p>
              <a:pPr marL="0" marR="0" lvl="1" indent="0" defTabSz="914400" eaLnBrk="0" hangingPunct="0">
                <a:lnSpc>
                  <a:spcPct val="100000"/>
                </a:lnSpc>
                <a:spcBef>
                  <a:spcPct val="55000"/>
                </a:spcBef>
                <a:buClr>
                  <a:schemeClr val="bg1"/>
                </a:buClr>
                <a:buSzTx/>
                <a:buFontTx/>
                <a:buNone/>
                <a:tabLst/>
              </a:pPr>
              <a:r>
                <a:rPr lang="en-US" altLang="ko-KR" dirty="0"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    message = </a:t>
              </a:r>
              <a:r>
                <a:rPr lang="en-US" altLang="ko-KR" dirty="0">
                  <a:solidFill>
                    <a:srgbClr val="00AA00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＇Ha'</a:t>
              </a:r>
            </a:p>
            <a:p>
              <a:pPr marL="0" marR="0" lvl="1" indent="0" defTabSz="914400" eaLnBrk="0" hangingPunct="0">
                <a:lnSpc>
                  <a:spcPct val="100000"/>
                </a:lnSpc>
                <a:spcBef>
                  <a:spcPct val="55000"/>
                </a:spcBef>
                <a:buClr>
                  <a:schemeClr val="bg1"/>
                </a:buClr>
                <a:buSzTx/>
                <a:buFontTx/>
                <a:buNone/>
                <a:tabLst/>
              </a:pPr>
              <a:r>
                <a:rPr lang="en-US" altLang="ko-KR" dirty="0"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    </a:t>
              </a:r>
              <a:r>
                <a:rPr lang="en-US" altLang="ko-KR" dirty="0">
                  <a:solidFill>
                    <a:srgbClr val="E46C0A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return</a:t>
              </a:r>
              <a:r>
                <a:rPr lang="en-US" altLang="ko-KR" dirty="0"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 message*n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D2DB3F7-3BF7-4228-A814-8A957A9656AC}"/>
                </a:ext>
              </a:extLst>
            </p:cNvPr>
            <p:cNvSpPr/>
            <p:nvPr/>
          </p:nvSpPr>
          <p:spPr bwMode="auto">
            <a:xfrm>
              <a:off x="4778825" y="1361242"/>
              <a:ext cx="3984173" cy="1609275"/>
            </a:xfrm>
            <a:prstGeom prst="rect">
              <a:avLst/>
            </a:prstGeom>
            <a:noFill/>
            <a:ln w="190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eaLnBrk="0" hangingPunct="0">
                <a:spcBef>
                  <a:spcPct val="55000"/>
                </a:spcBef>
                <a:buClr>
                  <a:schemeClr val="bg1"/>
                </a:buClr>
              </a:pPr>
              <a:r>
                <a:rPr lang="en-US" altLang="ko-KR" b="1" dirty="0">
                  <a:solidFill>
                    <a:srgbClr val="770000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&gt;&gt;&gt;</a:t>
              </a:r>
              <a:r>
                <a:rPr lang="en-US" altLang="ko-KR" dirty="0"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 word = repeat(3)</a:t>
              </a:r>
            </a:p>
            <a:p>
              <a:pPr marL="0" lvl="1" eaLnBrk="0" hangingPunct="0">
                <a:spcBef>
                  <a:spcPct val="55000"/>
                </a:spcBef>
                <a:buClr>
                  <a:schemeClr val="bg1"/>
                </a:buClr>
              </a:pPr>
              <a:r>
                <a:rPr lang="en-US" altLang="ko-KR" b="1" dirty="0">
                  <a:solidFill>
                    <a:srgbClr val="770000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&gt;&gt;&gt;</a:t>
              </a:r>
              <a:r>
                <a:rPr lang="en-US" altLang="ko-KR" b="1" dirty="0"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 </a:t>
              </a:r>
              <a:r>
                <a:rPr lang="en-US" altLang="ko-KR" dirty="0"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word</a:t>
              </a:r>
            </a:p>
            <a:p>
              <a:pPr marL="0" lvl="1" eaLnBrk="0" hangingPunct="0">
                <a:spcBef>
                  <a:spcPct val="55000"/>
                </a:spcBef>
                <a:buClr>
                  <a:schemeClr val="bg1"/>
                </a:buClr>
              </a:pPr>
              <a:r>
                <a:rPr lang="en-US" altLang="ko-KR" dirty="0">
                  <a:solidFill>
                    <a:srgbClr val="0000FF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‘</a:t>
              </a:r>
              <a:r>
                <a:rPr lang="en-US" altLang="ko-KR" dirty="0" err="1">
                  <a:solidFill>
                    <a:srgbClr val="0000FF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HaHaHa</a:t>
              </a:r>
              <a:r>
                <a:rPr lang="en-US" altLang="ko-KR" dirty="0">
                  <a:solidFill>
                    <a:srgbClr val="0000FF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’</a:t>
              </a:r>
            </a:p>
            <a:p>
              <a:pPr marL="0" lvl="1" eaLnBrk="0" hangingPunct="0">
                <a:spcBef>
                  <a:spcPct val="55000"/>
                </a:spcBef>
                <a:buClr>
                  <a:schemeClr val="bg1"/>
                </a:buClr>
              </a:pPr>
              <a:r>
                <a:rPr lang="en-US" altLang="ko-KR" b="1" dirty="0">
                  <a:solidFill>
                    <a:srgbClr val="770000"/>
                  </a:solidFill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&gt;&gt;&gt; </a:t>
              </a:r>
              <a:endParaRPr lang="ko-KR" altLang="en-US" b="1" dirty="0">
                <a:solidFill>
                  <a:srgbClr val="770000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52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입력과 출력이 비어있는 함수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28" y="1474470"/>
            <a:ext cx="5282293" cy="331970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600" y="1494065"/>
            <a:ext cx="4274820" cy="2183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9720" y="3778246"/>
            <a:ext cx="1476161" cy="41273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66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69" y="677568"/>
            <a:ext cx="4714549" cy="3511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174" y="3993508"/>
            <a:ext cx="4618532" cy="2409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673174" y="2809872"/>
            <a:ext cx="4498532" cy="159468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92769" y="5599812"/>
            <a:ext cx="4498532" cy="38985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82770" y="3607215"/>
            <a:ext cx="266169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  <a:latin typeface="+mn-ea"/>
                <a:ea typeface="+mn-ea"/>
              </a:rPr>
              <a:t>앞의 소스코드에 </a:t>
            </a:r>
            <a:br>
              <a:rPr lang="en-US" altLang="ko-KR" dirty="0">
                <a:solidFill>
                  <a:srgbClr val="C00000"/>
                </a:solidFill>
                <a:latin typeface="+mn-ea"/>
                <a:ea typeface="+mn-ea"/>
              </a:rPr>
            </a:br>
            <a:r>
              <a:rPr lang="en-US" altLang="ko-KR" dirty="0">
                <a:solidFill>
                  <a:srgbClr val="C00000"/>
                </a:solidFill>
                <a:latin typeface="+mn-ea"/>
                <a:ea typeface="+mn-ea"/>
              </a:rPr>
              <a:t>goodbye </a:t>
            </a:r>
            <a:r>
              <a:rPr lang="ko-KR" altLang="en-US" dirty="0">
                <a:solidFill>
                  <a:srgbClr val="C00000"/>
                </a:solidFill>
                <a:latin typeface="+mn-ea"/>
                <a:ea typeface="+mn-ea"/>
              </a:rPr>
              <a:t>함수 추가하기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6407317" y="3341543"/>
            <a:ext cx="1240320" cy="84748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6407317" y="4189027"/>
            <a:ext cx="1240320" cy="160571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86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3F17A7C-C741-46CE-AA71-82F468A09D3C}"/>
              </a:ext>
            </a:extLst>
          </p:cNvPr>
          <p:cNvSpPr txBox="1">
            <a:spLocks/>
          </p:cNvSpPr>
          <p:nvPr/>
        </p:nvSpPr>
        <p:spPr>
          <a:xfrm>
            <a:off x="445008" y="205526"/>
            <a:ext cx="10908792" cy="1317385"/>
          </a:xfrm>
          <a:prstGeom prst="rect">
            <a:avLst/>
          </a:prstGeom>
        </p:spPr>
        <p:txBody>
          <a:bodyPr vert="horz" lIns="90000" tIns="36000" rIns="91440" bIns="45720" rtlCol="0" anchor="ctr" anchorCtr="0">
            <a:normAutofit/>
          </a:bodyPr>
          <a:lstStyle>
            <a:lvl1pPr algn="ctr" defTabSz="82296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4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/>
              <a:t>함수로 문제 해결하기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069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EBBCF4-D2AB-4776-BEBE-D3A7E413AA62}"/>
              </a:ext>
            </a:extLst>
          </p:cNvPr>
          <p:cNvSpPr txBox="1"/>
          <p:nvPr/>
        </p:nvSpPr>
        <p:spPr>
          <a:xfrm>
            <a:off x="734785" y="1535863"/>
            <a:ext cx="109564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400" dirty="0"/>
              <a:t>(1) </a:t>
            </a:r>
            <a:r>
              <a:rPr lang="ko-KR" altLang="en-US" sz="2400" dirty="0"/>
              <a:t>덧셈하는 함수를 작성해 보고</a:t>
            </a:r>
            <a:r>
              <a:rPr lang="en-US" altLang="ko-KR" sz="2400" dirty="0"/>
              <a:t>, </a:t>
            </a:r>
            <a:r>
              <a:rPr lang="ko-KR" altLang="en-US" sz="2400" dirty="0"/>
              <a:t>인자로 </a:t>
            </a:r>
            <a:r>
              <a:rPr lang="en-US" altLang="ko-KR" sz="2400" dirty="0"/>
              <a:t>3, 5</a:t>
            </a:r>
            <a:r>
              <a:rPr lang="ko-KR" altLang="en-US" sz="2400" dirty="0"/>
              <a:t>를 넣은 결과를 </a:t>
            </a:r>
            <a:r>
              <a:rPr lang="ko-KR" altLang="en-US" sz="2400" dirty="0" err="1"/>
              <a:t>출력하시오</a:t>
            </a:r>
            <a:r>
              <a:rPr lang="en-US" altLang="ko-KR" sz="2400" dirty="0"/>
              <a:t>.</a:t>
            </a:r>
          </a:p>
          <a:p>
            <a:pPr marL="342900" indent="-342900">
              <a:buFont typeface="+mj-lt"/>
              <a:buAutoNum type="arabicPeriod" startAt="6"/>
            </a:pPr>
            <a:endParaRPr lang="en-US" altLang="ko-KR" sz="2400" dirty="0"/>
          </a:p>
          <a:p>
            <a:pPr marL="342900" indent="-342900">
              <a:buFont typeface="+mj-lt"/>
              <a:buAutoNum type="arabicPeriod" startAt="6"/>
            </a:pPr>
            <a:endParaRPr lang="en-US" altLang="ko-KR" sz="2400" dirty="0"/>
          </a:p>
          <a:p>
            <a:pPr marL="342900" indent="-342900">
              <a:buFont typeface="+mj-lt"/>
              <a:buAutoNum type="arabicPeriod" startAt="6"/>
            </a:pPr>
            <a:endParaRPr lang="en-US" altLang="ko-KR" sz="2400" dirty="0"/>
          </a:p>
          <a:p>
            <a:pPr marL="342900" indent="-342900">
              <a:buFont typeface="+mj-lt"/>
              <a:buAutoNum type="arabicPeriod" startAt="6"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(2) </a:t>
            </a:r>
            <a:r>
              <a:rPr lang="ko-KR" altLang="en-US" sz="2400" dirty="0"/>
              <a:t>춘천</a:t>
            </a:r>
            <a:r>
              <a:rPr lang="en-US" altLang="ko-KR" sz="2400" dirty="0"/>
              <a:t>, </a:t>
            </a:r>
            <a:r>
              <a:rPr lang="ko-KR" altLang="en-US" sz="2400" dirty="0"/>
              <a:t>부산</a:t>
            </a:r>
            <a:r>
              <a:rPr lang="en-US" altLang="ko-KR" sz="2400" dirty="0"/>
              <a:t>, </a:t>
            </a:r>
            <a:r>
              <a:rPr lang="ko-KR" altLang="en-US" sz="2400" dirty="0"/>
              <a:t>대구</a:t>
            </a:r>
            <a:r>
              <a:rPr lang="en-US" altLang="ko-KR" sz="2400" dirty="0"/>
              <a:t>, </a:t>
            </a:r>
            <a:r>
              <a:rPr lang="ko-KR" altLang="en-US" sz="2400" dirty="0"/>
              <a:t>수원으로 가는 기차표를 예매하는 프로그램을 작성하려 한다</a:t>
            </a:r>
            <a:r>
              <a:rPr lang="en-US" altLang="ko-KR" sz="2400" dirty="0"/>
              <a:t>. </a:t>
            </a:r>
            <a:r>
              <a:rPr lang="ko-KR" altLang="en-US" sz="2400" dirty="0"/>
              <a:t>각 도시 당 </a:t>
            </a:r>
            <a:r>
              <a:rPr lang="en-US" altLang="ko-KR" sz="2400" dirty="0"/>
              <a:t>5,000</a:t>
            </a:r>
            <a:r>
              <a:rPr lang="ko-KR" altLang="en-US" sz="2400" dirty="0"/>
              <a:t>원</a:t>
            </a:r>
            <a:r>
              <a:rPr lang="en-US" altLang="ko-KR" sz="2400" dirty="0"/>
              <a:t>, 30,000</a:t>
            </a:r>
            <a:r>
              <a:rPr lang="ko-KR" altLang="en-US" sz="2400" dirty="0"/>
              <a:t>원</a:t>
            </a:r>
            <a:r>
              <a:rPr lang="en-US" altLang="ko-KR" sz="2400" dirty="0"/>
              <a:t>, 2,000</a:t>
            </a:r>
            <a:r>
              <a:rPr lang="ko-KR" altLang="en-US" sz="2400" dirty="0"/>
              <a:t>원</a:t>
            </a:r>
            <a:r>
              <a:rPr lang="en-US" altLang="ko-KR" sz="2400" dirty="0"/>
              <a:t>, 10,000</a:t>
            </a:r>
            <a:r>
              <a:rPr lang="ko-KR" altLang="en-US" sz="2400" dirty="0"/>
              <a:t>원의 비용이 든다</a:t>
            </a:r>
            <a:r>
              <a:rPr lang="en-US" altLang="ko-KR" sz="2400" dirty="0"/>
              <a:t>. </a:t>
            </a:r>
            <a:r>
              <a:rPr lang="ko-KR" altLang="en-US" sz="2400" dirty="0"/>
              <a:t>도시 이름을 입력하면 금액을 결정하고 출력해주는 함수를 </a:t>
            </a:r>
            <a:r>
              <a:rPr lang="ko-KR" altLang="en-US" sz="2400" dirty="0" err="1"/>
              <a:t>작성하시오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B24636-E5A1-4695-934F-A4D026DFC011}"/>
              </a:ext>
            </a:extLst>
          </p:cNvPr>
          <p:cNvSpPr/>
          <p:nvPr/>
        </p:nvSpPr>
        <p:spPr>
          <a:xfrm>
            <a:off x="1245955" y="2046326"/>
            <a:ext cx="7183840" cy="1137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600" dirty="0"/>
              <a:t>I </a:t>
            </a:r>
            <a:r>
              <a:rPr lang="ko-KR" altLang="en-US" sz="1600" dirty="0"/>
              <a:t>테스트 </a:t>
            </a:r>
            <a:r>
              <a:rPr lang="en-US" altLang="ko-KR" sz="1600" dirty="0"/>
              <a:t>I</a:t>
            </a:r>
          </a:p>
          <a:p>
            <a:r>
              <a:rPr lang="en-US" altLang="ko-KR" sz="1600" dirty="0"/>
              <a:t>&gt;&gt;&gt;</a:t>
            </a:r>
          </a:p>
          <a:p>
            <a:r>
              <a:rPr lang="en-US" altLang="ko-KR" sz="1600" dirty="0"/>
              <a:t>8</a:t>
            </a:r>
          </a:p>
          <a:p>
            <a:r>
              <a:rPr lang="en-US" altLang="ko-KR" sz="1600" dirty="0"/>
              <a:t>&gt;&gt;&gt;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C52463-EA11-478C-B5BD-04514C080459}"/>
              </a:ext>
            </a:extLst>
          </p:cNvPr>
          <p:cNvSpPr/>
          <p:nvPr/>
        </p:nvSpPr>
        <p:spPr>
          <a:xfrm>
            <a:off x="1463669" y="4971820"/>
            <a:ext cx="8085824" cy="1728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600" dirty="0"/>
              <a:t>I </a:t>
            </a:r>
            <a:r>
              <a:rPr lang="ko-KR" altLang="en-US" sz="1600" dirty="0"/>
              <a:t>테스트 </a:t>
            </a:r>
            <a:r>
              <a:rPr lang="en-US" altLang="ko-KR" sz="1600" dirty="0"/>
              <a:t>I</a:t>
            </a:r>
          </a:p>
          <a:p>
            <a:r>
              <a:rPr lang="en-US" altLang="ko-KR" sz="1600" dirty="0"/>
              <a:t>&gt;&gt;&gt;</a:t>
            </a:r>
          </a:p>
          <a:p>
            <a:r>
              <a:rPr lang="ko-KR" altLang="en-US" sz="1600" dirty="0"/>
              <a:t>춘 천</a:t>
            </a:r>
            <a:r>
              <a:rPr lang="en-US" altLang="ko-KR" sz="1600" dirty="0"/>
              <a:t>(</a:t>
            </a:r>
            <a:r>
              <a:rPr lang="ko-KR" altLang="en-US" sz="1600" dirty="0"/>
              <a:t>운임 </a:t>
            </a:r>
            <a:r>
              <a:rPr lang="en-US" altLang="ko-KR" sz="1600" dirty="0"/>
              <a:t>: 5000</a:t>
            </a:r>
            <a:r>
              <a:rPr lang="ko-KR" altLang="en-US" sz="1600" dirty="0"/>
              <a:t>원</a:t>
            </a:r>
            <a:r>
              <a:rPr lang="en-US" altLang="ko-KR" sz="1600" dirty="0"/>
              <a:t>) / </a:t>
            </a:r>
            <a:r>
              <a:rPr lang="ko-KR" altLang="en-US" sz="1600" dirty="0"/>
              <a:t>부산</a:t>
            </a:r>
            <a:r>
              <a:rPr lang="en-US" altLang="ko-KR" sz="1600" dirty="0"/>
              <a:t>(</a:t>
            </a:r>
            <a:r>
              <a:rPr lang="ko-KR" altLang="en-US" sz="1600" dirty="0"/>
              <a:t>운임 </a:t>
            </a:r>
            <a:r>
              <a:rPr lang="en-US" altLang="ko-KR" sz="1600" dirty="0"/>
              <a:t>:30000</a:t>
            </a:r>
            <a:r>
              <a:rPr lang="ko-KR" altLang="en-US" sz="1600" dirty="0"/>
              <a:t>원</a:t>
            </a:r>
            <a:r>
              <a:rPr lang="en-US" altLang="ko-KR" sz="1600" dirty="0"/>
              <a:t>) / </a:t>
            </a:r>
            <a:r>
              <a:rPr lang="ko-KR" altLang="en-US" sz="1600" dirty="0"/>
              <a:t>대구</a:t>
            </a:r>
            <a:r>
              <a:rPr lang="en-US" altLang="ko-KR" sz="1600" dirty="0"/>
              <a:t>(</a:t>
            </a:r>
            <a:r>
              <a:rPr lang="ko-KR" altLang="en-US" sz="1600" dirty="0"/>
              <a:t>운임 </a:t>
            </a:r>
            <a:r>
              <a:rPr lang="en-US" altLang="ko-KR" sz="1600" dirty="0"/>
              <a:t>20000</a:t>
            </a:r>
            <a:r>
              <a:rPr lang="ko-KR" altLang="en-US" sz="1600" dirty="0"/>
              <a:t>원</a:t>
            </a:r>
            <a:r>
              <a:rPr lang="en-US" altLang="ko-KR" sz="1600" dirty="0"/>
              <a:t>) / </a:t>
            </a:r>
            <a:r>
              <a:rPr lang="ko-KR" altLang="en-US" sz="1600" dirty="0"/>
              <a:t>수원</a:t>
            </a:r>
            <a:r>
              <a:rPr lang="en-US" altLang="ko-KR" sz="1600" dirty="0"/>
              <a:t>(</a:t>
            </a:r>
            <a:r>
              <a:rPr lang="ko-KR" altLang="en-US" sz="1600" dirty="0"/>
              <a:t>운임</a:t>
            </a:r>
            <a:r>
              <a:rPr lang="en-US" altLang="ko-KR" sz="1600" dirty="0"/>
              <a:t> 10000</a:t>
            </a:r>
            <a:r>
              <a:rPr lang="ko-KR" altLang="en-US" sz="1600" dirty="0"/>
              <a:t>원</a:t>
            </a:r>
            <a:r>
              <a:rPr lang="en-US" altLang="ko-KR" sz="1600" dirty="0"/>
              <a:t>) </a:t>
            </a:r>
          </a:p>
          <a:p>
            <a:r>
              <a:rPr lang="ko-KR" altLang="en-US" sz="1600" dirty="0"/>
              <a:t>목적지를 </a:t>
            </a:r>
            <a:r>
              <a:rPr lang="ko-KR" altLang="en-US" sz="1600" dirty="0" err="1"/>
              <a:t>입력하시오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수원</a:t>
            </a:r>
          </a:p>
          <a:p>
            <a:r>
              <a:rPr lang="ko-KR" altLang="en-US" sz="1600" dirty="0"/>
              <a:t>수원 </a:t>
            </a:r>
            <a:r>
              <a:rPr lang="ko-KR" altLang="en-US" sz="1600" dirty="0" err="1"/>
              <a:t>까지의</a:t>
            </a:r>
            <a:r>
              <a:rPr lang="ko-KR" altLang="en-US" sz="1600" dirty="0"/>
              <a:t> 금액은 </a:t>
            </a:r>
            <a:r>
              <a:rPr lang="en-US" altLang="ko-KR" sz="1600" dirty="0"/>
              <a:t>10000 </a:t>
            </a:r>
            <a:r>
              <a:rPr lang="ko-KR" altLang="en-US" sz="1600" dirty="0"/>
              <a:t>원 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268688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EBBCF4-D2AB-4776-BEBE-D3A7E413AA62}"/>
              </a:ext>
            </a:extLst>
          </p:cNvPr>
          <p:cNvSpPr txBox="1"/>
          <p:nvPr/>
        </p:nvSpPr>
        <p:spPr>
          <a:xfrm>
            <a:off x="734785" y="1535863"/>
            <a:ext cx="109564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400" dirty="0"/>
              <a:t>(3) </a:t>
            </a:r>
            <a:r>
              <a:rPr lang="ko-KR" altLang="en-US" sz="2400" dirty="0"/>
              <a:t>정수의 </a:t>
            </a:r>
            <a:r>
              <a:rPr lang="ko-KR" altLang="en-US" sz="2400" dirty="0" err="1"/>
              <a:t>거듭제곱값</a:t>
            </a:r>
            <a:r>
              <a:rPr lang="ko-KR" altLang="en-US" sz="2400" dirty="0"/>
              <a:t> </a:t>
            </a:r>
            <a:r>
              <a:rPr lang="en-US" altLang="ko-KR" sz="2400" dirty="0" err="1"/>
              <a:t>x</a:t>
            </a:r>
            <a:r>
              <a:rPr lang="en-US" altLang="ko-KR" sz="2400" baseline="30000" dirty="0" err="1"/>
              <a:t>y</a:t>
            </a:r>
            <a:r>
              <a:rPr lang="ko-KR" altLang="en-US" sz="2400" dirty="0"/>
              <a:t>을 계산하여 반환하는 함수를 </a:t>
            </a:r>
            <a:r>
              <a:rPr lang="ko-KR" altLang="en-US" sz="2400" dirty="0" err="1"/>
              <a:t>작성하시오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(4) </a:t>
            </a:r>
            <a:r>
              <a:rPr lang="ko-KR" altLang="en-US" sz="2400" dirty="0"/>
              <a:t>사용자가 입력한 양의 정수가 소수인지를 판별하는 </a:t>
            </a:r>
            <a:r>
              <a:rPr lang="en-US" altLang="ko-KR" sz="2400" dirty="0" err="1"/>
              <a:t>is_prime</a:t>
            </a:r>
            <a:r>
              <a:rPr lang="en-US" altLang="ko-KR" sz="2400" dirty="0"/>
              <a:t>() </a:t>
            </a:r>
            <a:r>
              <a:rPr lang="ko-KR" altLang="en-US" sz="2400" dirty="0"/>
              <a:t>함수를 </a:t>
            </a:r>
            <a:r>
              <a:rPr lang="ko-KR" altLang="en-US" sz="2400" dirty="0" err="1"/>
              <a:t>작성하시오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4329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EBBCF4-D2AB-4776-BEBE-D3A7E413AA62}"/>
              </a:ext>
            </a:extLst>
          </p:cNvPr>
          <p:cNvSpPr txBox="1"/>
          <p:nvPr/>
        </p:nvSpPr>
        <p:spPr>
          <a:xfrm>
            <a:off x="438571" y="1409628"/>
            <a:ext cx="10956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400" dirty="0"/>
              <a:t>(5)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9474E9-C8B6-1976-3915-6EB3D0E53A9A}"/>
              </a:ext>
            </a:extLst>
          </p:cNvPr>
          <p:cNvSpPr/>
          <p:nvPr/>
        </p:nvSpPr>
        <p:spPr>
          <a:xfrm>
            <a:off x="1830654" y="284654"/>
            <a:ext cx="9564389" cy="2711611"/>
          </a:xfrm>
          <a:prstGeom prst="rect">
            <a:avLst/>
          </a:prstGeom>
          <a:solidFill>
            <a:schemeClr val="bg1"/>
          </a:solidFill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2000" dirty="0">
                <a:solidFill>
                  <a:schemeClr val="tx1"/>
                </a:solidFill>
              </a:rPr>
              <a:t>덧셈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뺄셈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곱셈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나눗셈을 하는 계산기</a:t>
            </a:r>
          </a:p>
          <a:p>
            <a:pPr algn="just"/>
            <a:r>
              <a:rPr lang="ko-KR" altLang="en-US" sz="2000" dirty="0">
                <a:solidFill>
                  <a:schemeClr val="tx1"/>
                </a:solidFill>
              </a:rPr>
              <a:t>프로그램을 만들려고 한다</a:t>
            </a:r>
            <a:r>
              <a:rPr lang="en-US" altLang="ko-KR" sz="2000" dirty="0">
                <a:solidFill>
                  <a:schemeClr val="tx1"/>
                </a:solidFill>
              </a:rPr>
              <a:t>. </a:t>
            </a:r>
            <a:r>
              <a:rPr lang="ko-KR" altLang="en-US" sz="2000" dirty="0">
                <a:solidFill>
                  <a:schemeClr val="tx1"/>
                </a:solidFill>
              </a:rPr>
              <a:t>프로그램의 상세 요구사항은 다음과 같다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ko-KR" sz="2000" dirty="0">
              <a:solidFill>
                <a:schemeClr val="tx1"/>
              </a:solidFill>
            </a:endParaRPr>
          </a:p>
          <a:p>
            <a:pPr algn="just"/>
            <a:r>
              <a:rPr lang="en-US" altLang="ko-KR" sz="2000" dirty="0">
                <a:solidFill>
                  <a:schemeClr val="tx1"/>
                </a:solidFill>
              </a:rPr>
              <a:t>1. </a:t>
            </a:r>
            <a:r>
              <a:rPr lang="ko-KR" altLang="en-US" sz="2000" dirty="0">
                <a:solidFill>
                  <a:schemeClr val="tx1"/>
                </a:solidFill>
              </a:rPr>
              <a:t>모든 함수는 결과를 반환한다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2000" dirty="0">
                <a:solidFill>
                  <a:schemeClr val="tx1"/>
                </a:solidFill>
              </a:rPr>
              <a:t>2. </a:t>
            </a:r>
            <a:r>
              <a:rPr lang="ko-KR" altLang="en-US" sz="2000" dirty="0">
                <a:solidFill>
                  <a:schemeClr val="tx1"/>
                </a:solidFill>
              </a:rPr>
              <a:t>뺄셈 함수의 경우 어떤 식으로 입력이 들어오든 큰 수에서 작은 수를 뺀다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2000" dirty="0">
                <a:solidFill>
                  <a:schemeClr val="tx1"/>
                </a:solidFill>
              </a:rPr>
              <a:t>3. </a:t>
            </a:r>
            <a:r>
              <a:rPr lang="ko-KR" altLang="en-US" sz="2000" dirty="0">
                <a:solidFill>
                  <a:schemeClr val="tx1"/>
                </a:solidFill>
              </a:rPr>
              <a:t>두 정수의 입력 값은 </a:t>
            </a:r>
            <a:r>
              <a:rPr lang="en-US" altLang="ko-KR" sz="2000" dirty="0">
                <a:solidFill>
                  <a:schemeClr val="tx1"/>
                </a:solidFill>
              </a:rPr>
              <a:t>float</a:t>
            </a:r>
            <a:r>
              <a:rPr lang="ko-KR" altLang="en-US" sz="2000" dirty="0">
                <a:solidFill>
                  <a:schemeClr val="tx1"/>
                </a:solidFill>
              </a:rPr>
              <a:t>형으로 받는다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2000" dirty="0">
                <a:solidFill>
                  <a:schemeClr val="tx1"/>
                </a:solidFill>
              </a:rPr>
              <a:t>4. </a:t>
            </a:r>
            <a:r>
              <a:rPr lang="ko-KR" altLang="en-US" sz="2000" dirty="0">
                <a:solidFill>
                  <a:schemeClr val="tx1"/>
                </a:solidFill>
              </a:rPr>
              <a:t>연산 결과를 출력할 수 있도록 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2000" dirty="0">
                <a:solidFill>
                  <a:schemeClr val="tx1"/>
                </a:solidFill>
              </a:rPr>
              <a:t>5. </a:t>
            </a:r>
            <a:r>
              <a:rPr lang="ko-KR" altLang="en-US" sz="2000" dirty="0">
                <a:solidFill>
                  <a:schemeClr val="tx1"/>
                </a:solidFill>
              </a:rPr>
              <a:t>무한히 돌 수 있도록 하며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종료가 가능하도록 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63C21D-E4F7-6520-B72F-BCF7C6E6B991}"/>
              </a:ext>
            </a:extLst>
          </p:cNvPr>
          <p:cNvSpPr/>
          <p:nvPr/>
        </p:nvSpPr>
        <p:spPr>
          <a:xfrm>
            <a:off x="1830653" y="3178345"/>
            <a:ext cx="9625105" cy="3447835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*** 계산기 ***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덧셈 </a:t>
            </a:r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뺄셈 </a:t>
            </a:r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>
                <a:solidFill>
                  <a:schemeClr val="tx1"/>
                </a:solidFill>
              </a:rPr>
              <a:t>곱셈 </a:t>
            </a:r>
            <a:r>
              <a:rPr lang="en-US" altLang="ko-KR" dirty="0">
                <a:solidFill>
                  <a:schemeClr val="tx1"/>
                </a:solidFill>
              </a:rPr>
              <a:t>4.</a:t>
            </a:r>
            <a:r>
              <a:rPr lang="ko-KR" altLang="en-US" dirty="0">
                <a:solidFill>
                  <a:schemeClr val="tx1"/>
                </a:solidFill>
              </a:rPr>
              <a:t>나눗셈 </a:t>
            </a:r>
            <a:r>
              <a:rPr lang="en-US" altLang="ko-KR" dirty="0">
                <a:solidFill>
                  <a:schemeClr val="tx1"/>
                </a:solidFill>
              </a:rPr>
              <a:t>5.</a:t>
            </a:r>
            <a:r>
              <a:rPr lang="ko-KR" altLang="en-US" dirty="0">
                <a:solidFill>
                  <a:schemeClr val="tx1"/>
                </a:solidFill>
              </a:rPr>
              <a:t>종료 </a:t>
            </a:r>
            <a:r>
              <a:rPr lang="en-US" altLang="ko-KR" dirty="0">
                <a:solidFill>
                  <a:schemeClr val="tx1"/>
                </a:solidFill>
              </a:rPr>
              <a:t>:3</a:t>
            </a: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정수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 입력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5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6</a:t>
            </a: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결과</a:t>
            </a:r>
            <a:r>
              <a:rPr lang="en-US" altLang="ko-KR" dirty="0">
                <a:solidFill>
                  <a:schemeClr val="tx1"/>
                </a:solidFill>
              </a:rPr>
              <a:t>: 30.0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덧셈 </a:t>
            </a:r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뺄셈 </a:t>
            </a:r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>
                <a:solidFill>
                  <a:schemeClr val="tx1"/>
                </a:solidFill>
              </a:rPr>
              <a:t>곱셈 </a:t>
            </a:r>
            <a:r>
              <a:rPr lang="en-US" altLang="ko-KR" dirty="0">
                <a:solidFill>
                  <a:schemeClr val="tx1"/>
                </a:solidFill>
              </a:rPr>
              <a:t>4.</a:t>
            </a:r>
            <a:r>
              <a:rPr lang="ko-KR" altLang="en-US" dirty="0">
                <a:solidFill>
                  <a:schemeClr val="tx1"/>
                </a:solidFill>
              </a:rPr>
              <a:t>나눗셈 </a:t>
            </a:r>
            <a:r>
              <a:rPr lang="en-US" altLang="ko-KR" dirty="0">
                <a:solidFill>
                  <a:schemeClr val="tx1"/>
                </a:solidFill>
              </a:rPr>
              <a:t>5.</a:t>
            </a:r>
            <a:r>
              <a:rPr lang="ko-KR" altLang="en-US" dirty="0">
                <a:solidFill>
                  <a:schemeClr val="tx1"/>
                </a:solidFill>
              </a:rPr>
              <a:t>종료 </a:t>
            </a:r>
            <a:r>
              <a:rPr lang="en-US" altLang="ko-KR" dirty="0">
                <a:solidFill>
                  <a:schemeClr val="tx1"/>
                </a:solidFill>
              </a:rPr>
              <a:t>:2</a:t>
            </a: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정수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 입력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6</a:t>
            </a: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결과</a:t>
            </a:r>
            <a:r>
              <a:rPr lang="en-US" altLang="ko-KR" dirty="0">
                <a:solidFill>
                  <a:schemeClr val="tx1"/>
                </a:solidFill>
              </a:rPr>
              <a:t>: 3.0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덧셈 </a:t>
            </a:r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뺄셈 </a:t>
            </a:r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>
                <a:solidFill>
                  <a:schemeClr val="tx1"/>
                </a:solidFill>
              </a:rPr>
              <a:t>곱셈 </a:t>
            </a:r>
            <a:r>
              <a:rPr lang="en-US" altLang="ko-KR" dirty="0">
                <a:solidFill>
                  <a:schemeClr val="tx1"/>
                </a:solidFill>
              </a:rPr>
              <a:t>4.</a:t>
            </a:r>
            <a:r>
              <a:rPr lang="ko-KR" altLang="en-US" dirty="0">
                <a:solidFill>
                  <a:schemeClr val="tx1"/>
                </a:solidFill>
              </a:rPr>
              <a:t>나눗셈 </a:t>
            </a:r>
            <a:r>
              <a:rPr lang="en-US" altLang="ko-KR" dirty="0">
                <a:solidFill>
                  <a:schemeClr val="tx1"/>
                </a:solidFill>
              </a:rPr>
              <a:t>5.</a:t>
            </a:r>
            <a:r>
              <a:rPr lang="ko-KR" altLang="en-US" dirty="0">
                <a:solidFill>
                  <a:schemeClr val="tx1"/>
                </a:solidFill>
              </a:rPr>
              <a:t>종료 </a:t>
            </a:r>
            <a:r>
              <a:rPr lang="en-US" altLang="ko-KR" dirty="0">
                <a:solidFill>
                  <a:schemeClr val="tx1"/>
                </a:solidFill>
              </a:rPr>
              <a:t>:5</a:t>
            </a:r>
          </a:p>
        </p:txBody>
      </p:sp>
    </p:spTree>
    <p:extLst>
      <p:ext uri="{BB962C8B-B14F-4D97-AF65-F5344CB8AC3E}">
        <p14:creationId xmlns:p14="http://schemas.microsoft.com/office/powerpoint/2010/main" val="3526432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D167A0-0AE5-455A-9112-6A43710B05AB}"/>
              </a:ext>
            </a:extLst>
          </p:cNvPr>
          <p:cNvSpPr txBox="1">
            <a:spLocks/>
          </p:cNvSpPr>
          <p:nvPr/>
        </p:nvSpPr>
        <p:spPr>
          <a:xfrm>
            <a:off x="838200" y="752475"/>
            <a:ext cx="10515600" cy="20482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822960" rtl="0" eaLnBrk="1" latinLnBrk="1" hangingPunct="1">
              <a:spcBef>
                <a:spcPct val="0"/>
              </a:spcBef>
              <a:buNone/>
              <a:defRPr sz="252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ko-KR" altLang="en-US" sz="4800" b="1">
                <a:solidFill>
                  <a:schemeClr val="bg1"/>
                </a:solidFill>
              </a:rPr>
              <a:t>감사합니다</a:t>
            </a:r>
            <a:r>
              <a:rPr lang="en-US" altLang="ko-KR" sz="4800" b="1">
                <a:solidFill>
                  <a:schemeClr val="bg1"/>
                </a:solidFill>
              </a:rPr>
              <a:t>.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16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이해하기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(Function)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086" y="1951010"/>
            <a:ext cx="3879210" cy="438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44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5D8A0-EA85-4F29-9887-7811CBA4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함수의 필요성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9A1E6-A830-4C4C-9D8A-4FFC3B877F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7" y="1435608"/>
            <a:ext cx="11113008" cy="4888992"/>
          </a:xfrm>
        </p:spPr>
        <p:txBody>
          <a:bodyPr/>
          <a:lstStyle/>
          <a:p>
            <a:r>
              <a:rPr lang="ko-KR" altLang="en-US" dirty="0"/>
              <a:t>해결해야 하는 문제들의 범위가 커지고 복잡해지면 그 문제를 해결하기 위해 작성해야 하는 프로그램도 커짐</a:t>
            </a:r>
            <a:endParaRPr lang="en-US" altLang="ko-KR" dirty="0"/>
          </a:p>
          <a:p>
            <a:r>
              <a:rPr lang="ko-KR" altLang="en-US" dirty="0"/>
              <a:t>전체 프로그램을 작고 간단한 프로그램들로 나누어서 작업하면 문제 해결 가능</a:t>
            </a:r>
            <a:endParaRPr lang="en-US" altLang="ko-KR" dirty="0"/>
          </a:p>
          <a:p>
            <a:r>
              <a:rPr lang="ko-KR" altLang="en-US" dirty="0"/>
              <a:t>이런 작고 간단한 프로그램들을 </a:t>
            </a:r>
            <a:r>
              <a:rPr lang="en-US" altLang="ko-KR" dirty="0"/>
              <a:t>‘</a:t>
            </a:r>
            <a:r>
              <a:rPr lang="ko-KR" altLang="en-US" dirty="0"/>
              <a:t>함수</a:t>
            </a:r>
            <a:r>
              <a:rPr lang="en-US" altLang="ko-KR" dirty="0"/>
              <a:t>’</a:t>
            </a:r>
            <a:r>
              <a:rPr lang="ko-KR" altLang="en-US" dirty="0"/>
              <a:t>라고 함</a:t>
            </a:r>
            <a:endParaRPr lang="en-US" altLang="ko-KR" dirty="0"/>
          </a:p>
          <a:p>
            <a:r>
              <a:rPr lang="ko-KR" altLang="en-US" dirty="0"/>
              <a:t>전체 프로그램 </a:t>
            </a:r>
            <a:r>
              <a:rPr lang="en-US" altLang="ko-KR" dirty="0"/>
              <a:t>= </a:t>
            </a:r>
            <a:r>
              <a:rPr lang="ko-KR" altLang="en-US" dirty="0"/>
              <a:t>함수의 합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61E9DC-F2F4-436F-99B3-C1278E6BD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08B4CA-CF50-41BB-9A5F-EC049AA3C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974" y="3343398"/>
            <a:ext cx="4176122" cy="29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2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5D8A0-EA85-4F29-9887-7811CBA4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함수의 정의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61E9DC-F2F4-436F-99B3-C1278E6BD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72DF203-351E-49DA-858F-CF31B72CAC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return</a:t>
            </a:r>
            <a:r>
              <a:rPr lang="ko-KR" altLang="en-US" dirty="0"/>
              <a:t>문이 있는 함수 정의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return</a:t>
            </a:r>
            <a:r>
              <a:rPr lang="ko-KR" altLang="en-US" dirty="0"/>
              <a:t>문이 있는 함수 호출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내용 개체 틀 1">
            <a:extLst>
              <a:ext uri="{FF2B5EF4-FFF2-40B4-BE49-F238E27FC236}">
                <a16:creationId xmlns:a16="http://schemas.microsoft.com/office/drawing/2014/main" id="{7D41CEB7-5D3A-4878-8EAE-6C3E6CBFFC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6679"/>
          <a:stretch/>
        </p:blipFill>
        <p:spPr>
          <a:xfrm>
            <a:off x="1020535" y="1943339"/>
            <a:ext cx="10662854" cy="1806790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2E8324F-0E9B-43C8-B03F-F2A0A6212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919463"/>
              </p:ext>
            </p:extLst>
          </p:nvPr>
        </p:nvGraphicFramePr>
        <p:xfrm>
          <a:off x="1153467" y="4589706"/>
          <a:ext cx="10499036" cy="1239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2204">
                  <a:extLst>
                    <a:ext uri="{9D8B030D-6E8A-4147-A177-3AD203B41FA5}">
                      <a16:colId xmlns:a16="http://schemas.microsoft.com/office/drawing/2014/main" val="3649596528"/>
                    </a:ext>
                  </a:extLst>
                </a:gridCol>
                <a:gridCol w="7096832">
                  <a:extLst>
                    <a:ext uri="{9D8B030D-6E8A-4147-A177-3AD203B41FA5}">
                      <a16:colId xmlns:a16="http://schemas.microsoft.com/office/drawing/2014/main" val="1309692189"/>
                    </a:ext>
                  </a:extLst>
                </a:gridCol>
              </a:tblGrid>
              <a:tr h="12395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result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800" baseline="0" dirty="0" err="1">
                          <a:solidFill>
                            <a:schemeClr val="tx1"/>
                          </a:solidFill>
                        </a:rPr>
                        <a:t>FunctionName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함수 이름이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FunctionName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이라는 함수를 호출하여 함수가 반환하는 값인 </a:t>
                      </a:r>
                      <a:r>
                        <a:rPr lang="en-US" altLang="ko-KR" sz="1800" baseline="0" dirty="0" err="1">
                          <a:solidFill>
                            <a:schemeClr val="tx1"/>
                          </a:solidFill>
                        </a:rPr>
                        <a:t>ResultValue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를 저장할 변수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(result)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를 지정하여 저장함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968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89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정의 방식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49" y="1476920"/>
            <a:ext cx="4719011" cy="35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76406" y="1577341"/>
            <a:ext cx="25410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def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로 시작하기 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함수 이름 정하기 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err="1">
                <a:latin typeface="+mj-ea"/>
                <a:ea typeface="+mj-ea"/>
              </a:rPr>
              <a:t>파라미터</a:t>
            </a:r>
            <a:r>
              <a:rPr lang="ko-KR" altLang="en-US" dirty="0">
                <a:latin typeface="+mj-ea"/>
                <a:ea typeface="+mj-ea"/>
              </a:rPr>
              <a:t> 지정하기 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return</a:t>
            </a:r>
            <a:r>
              <a:rPr lang="ko-KR" altLang="en-US" dirty="0">
                <a:latin typeface="+mj-ea"/>
                <a:ea typeface="+mj-ea"/>
              </a:rPr>
              <a:t> 활용하기 </a:t>
            </a:r>
          </a:p>
        </p:txBody>
      </p:sp>
    </p:spTree>
    <p:extLst>
      <p:ext uri="{BB962C8B-B14F-4D97-AF65-F5344CB8AC3E}">
        <p14:creationId xmlns:p14="http://schemas.microsoft.com/office/powerpoint/2010/main" val="21369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5877361" y="1868594"/>
            <a:ext cx="4764512" cy="34349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함수의 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3F156E-C44A-48C2-84B2-BE76BFEF1DF5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373" y="1605136"/>
            <a:ext cx="4994910" cy="3600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371" y="1535704"/>
            <a:ext cx="3722914" cy="420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279" y="3406634"/>
            <a:ext cx="1875336" cy="601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5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5D8A0-EA85-4F29-9887-7811CBA4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정의 시 주의해야 할 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72DF203-351E-49DA-858F-CF31B72CAC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sz="2400" b="1" dirty="0">
                <a:solidFill>
                  <a:srgbClr val="0070C0"/>
                </a:solidFill>
              </a:rPr>
              <a:t>함수 이름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pPr lvl="2"/>
            <a:r>
              <a:rPr lang="ko-KR" altLang="en-US" dirty="0"/>
              <a:t>함수가 수행하는 작업을 요약하는 단어로 이름을 정의하는 것을 권장함</a:t>
            </a:r>
            <a:endParaRPr lang="en-US" altLang="ko-KR" dirty="0"/>
          </a:p>
          <a:p>
            <a:pPr lvl="2"/>
            <a:r>
              <a:rPr lang="ko-KR" altLang="en-US" dirty="0"/>
              <a:t>함수 이름 작성 시 변수 이름 작성 규칙을 지켜야 함</a:t>
            </a:r>
            <a:endParaRPr lang="en-US" altLang="ko-KR" dirty="0"/>
          </a:p>
          <a:p>
            <a:pPr lvl="3"/>
            <a:r>
              <a:rPr lang="ko-KR" altLang="en-US" sz="1800" dirty="0"/>
              <a:t>맨 처음 단어는 문자로 작성</a:t>
            </a:r>
            <a:endParaRPr lang="en-US" altLang="ko-KR" sz="1800" dirty="0"/>
          </a:p>
          <a:p>
            <a:pPr lvl="3"/>
            <a:r>
              <a:rPr lang="ko-KR" altLang="en-US" sz="1800" dirty="0"/>
              <a:t>문자</a:t>
            </a:r>
            <a:r>
              <a:rPr lang="en-US" altLang="ko-KR" sz="1800" dirty="0"/>
              <a:t>, </a:t>
            </a:r>
            <a:r>
              <a:rPr lang="ko-KR" altLang="en-US" sz="1800" dirty="0"/>
              <a:t>숫자</a:t>
            </a:r>
            <a:r>
              <a:rPr lang="en-US" altLang="ko-KR" sz="1800" dirty="0"/>
              <a:t>, ‘_’</a:t>
            </a:r>
            <a:r>
              <a:rPr lang="ko-KR" altLang="en-US" sz="1800" dirty="0"/>
              <a:t>으로</a:t>
            </a:r>
            <a:r>
              <a:rPr lang="en-US" altLang="ko-KR" sz="1800" dirty="0"/>
              <a:t> </a:t>
            </a:r>
            <a:r>
              <a:rPr lang="ko-KR" altLang="en-US" sz="1800" dirty="0"/>
              <a:t>이루어진 이름을 사용</a:t>
            </a:r>
            <a:endParaRPr lang="en-US" altLang="ko-KR" sz="1800" dirty="0"/>
          </a:p>
          <a:p>
            <a:pPr lvl="3"/>
            <a:r>
              <a:rPr lang="ko-KR" altLang="en-US" sz="1800" dirty="0"/>
              <a:t>키워드에 있는 이름은 사용 불가능 </a:t>
            </a:r>
            <a:r>
              <a:rPr lang="en-US" altLang="ko-KR" sz="1800" dirty="0"/>
              <a:t>(</a:t>
            </a:r>
            <a:r>
              <a:rPr lang="ko-KR" altLang="en-US" sz="1800" dirty="0"/>
              <a:t>예</a:t>
            </a:r>
            <a:r>
              <a:rPr lang="en-US" altLang="ko-KR" sz="1800" dirty="0"/>
              <a:t>) if, while, def </a:t>
            </a:r>
            <a:r>
              <a:rPr lang="ko-KR" altLang="en-US" sz="1800" dirty="0"/>
              <a:t>등</a:t>
            </a:r>
            <a:endParaRPr lang="en-US" altLang="ko-KR" sz="1800" dirty="0"/>
          </a:p>
          <a:p>
            <a:pPr lvl="3"/>
            <a:endParaRPr lang="en-US" altLang="ko-KR" sz="1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5991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5D8A0-EA85-4F29-9887-7811CBA4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정의 시 주의해야 할 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61E9DC-F2F4-436F-99B3-C1278E6BD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72DF203-351E-49DA-858F-CF31B72CAC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7" y="1435608"/>
            <a:ext cx="8404479" cy="4974336"/>
          </a:xfrm>
        </p:spPr>
        <p:txBody>
          <a:bodyPr/>
          <a:lstStyle/>
          <a:p>
            <a:pPr lvl="1"/>
            <a:r>
              <a:rPr lang="ko-KR" altLang="en-US" sz="2000" b="1" dirty="0">
                <a:solidFill>
                  <a:srgbClr val="0070C0"/>
                </a:solidFill>
              </a:rPr>
              <a:t>인자 </a:t>
            </a:r>
            <a:r>
              <a:rPr lang="en-US" altLang="ko-KR" sz="2000" b="1" dirty="0">
                <a:solidFill>
                  <a:srgbClr val="0070C0"/>
                </a:solidFill>
              </a:rPr>
              <a:t>(Parameters)</a:t>
            </a:r>
          </a:p>
          <a:p>
            <a:pPr lvl="2"/>
            <a:r>
              <a:rPr lang="ko-KR" altLang="en-US" sz="1600" dirty="0">
                <a:solidFill>
                  <a:srgbClr val="FF0000"/>
                </a:solidFill>
              </a:rPr>
              <a:t>인자를 여러 개 사용할 수 도 있고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인자가 존재하지 않을 수도 있음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lvl="3"/>
            <a:r>
              <a:rPr lang="ko-KR" altLang="en-US" sz="1600" dirty="0"/>
              <a:t>인자를 사용하지 않을 시에는 인자를 생략하고 괄호만 표기</a:t>
            </a:r>
            <a:endParaRPr lang="en-US" altLang="ko-KR" sz="1600" dirty="0"/>
          </a:p>
          <a:p>
            <a:pPr lvl="3"/>
            <a:endParaRPr lang="en-US" altLang="ko-KR" sz="1600" dirty="0"/>
          </a:p>
          <a:p>
            <a:pPr lvl="1"/>
            <a:r>
              <a:rPr lang="en-US" altLang="ko-KR" sz="2000" b="1" dirty="0">
                <a:solidFill>
                  <a:srgbClr val="0070C0"/>
                </a:solidFill>
              </a:rPr>
              <a:t>return </a:t>
            </a:r>
            <a:r>
              <a:rPr lang="ko-KR" altLang="en-US" sz="2000" b="1" dirty="0">
                <a:solidFill>
                  <a:srgbClr val="0070C0"/>
                </a:solidFill>
              </a:rPr>
              <a:t>문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 lvl="2"/>
            <a:r>
              <a:rPr lang="ko-KR" altLang="en-US" sz="1600" dirty="0"/>
              <a:t>결과값을 반환해주는 문장</a:t>
            </a:r>
            <a:endParaRPr lang="en-US" altLang="ko-KR" sz="1600" dirty="0"/>
          </a:p>
          <a:p>
            <a:pPr lvl="3"/>
            <a:r>
              <a:rPr lang="en-US" altLang="ko-KR" sz="1600" dirty="0"/>
              <a:t>return </a:t>
            </a:r>
            <a:r>
              <a:rPr lang="ko-KR" altLang="en-US" sz="1600" dirty="0"/>
              <a:t>문을 수행하면 함수가 종료됨</a:t>
            </a:r>
            <a:endParaRPr lang="en-US" altLang="ko-KR" sz="1600" dirty="0"/>
          </a:p>
          <a:p>
            <a:pPr lvl="2"/>
            <a:r>
              <a:rPr lang="en-US" altLang="ko-KR" sz="1600" dirty="0"/>
              <a:t>return </a:t>
            </a:r>
            <a:r>
              <a:rPr lang="ko-KR" altLang="en-US" sz="1600" dirty="0"/>
              <a:t>뒤에는 값</a:t>
            </a:r>
            <a:r>
              <a:rPr lang="en-US" altLang="ko-KR" sz="1600" dirty="0"/>
              <a:t>, </a:t>
            </a:r>
            <a:r>
              <a:rPr lang="ko-KR" altLang="en-US" sz="1600" dirty="0"/>
              <a:t>수식 또는 변수 등이 사용됨</a:t>
            </a:r>
            <a:endParaRPr lang="en-US" altLang="ko-KR" sz="1600" dirty="0"/>
          </a:p>
          <a:p>
            <a:pPr lvl="2"/>
            <a:r>
              <a:rPr lang="en-US" altLang="ko-KR" sz="1600" dirty="0">
                <a:solidFill>
                  <a:srgbClr val="FF0000"/>
                </a:solidFill>
              </a:rPr>
              <a:t>return</a:t>
            </a:r>
            <a:r>
              <a:rPr lang="ko-KR" altLang="en-US" sz="1600" dirty="0">
                <a:solidFill>
                  <a:srgbClr val="FF0000"/>
                </a:solidFill>
              </a:rPr>
              <a:t>문을 사용하지 않을 시에는 </a:t>
            </a:r>
            <a:r>
              <a:rPr lang="en-US" altLang="ko-KR" sz="1600" dirty="0">
                <a:solidFill>
                  <a:srgbClr val="FF0000"/>
                </a:solidFill>
              </a:rPr>
              <a:t>return</a:t>
            </a:r>
            <a:r>
              <a:rPr lang="ko-KR" altLang="en-US" sz="1600" dirty="0">
                <a:solidFill>
                  <a:srgbClr val="FF0000"/>
                </a:solidFill>
              </a:rPr>
              <a:t>문 전부를 생략 가능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931196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8_TF10001108" id="{D857639A-5630-4BD0-ACF0-62B23A594B8A}" vid="{2A6161B3-565C-4FCB-AEA5-7264342206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A3B9AAB04AAC469D2F813F8334BF51" ma:contentTypeVersion="0" ma:contentTypeDescription="Create a new document." ma:contentTypeScope="" ma:versionID="b53f1289c9f9705d3bcdb6461ba4499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15787acf22db4e4c0ac8b858fca640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FB7E7E-32FE-42B9-BB62-61A7E51D1B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474C85-AF28-4FCE-A090-A2B633A7CD15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3EB622D-C82A-4EAB-B0BB-004F54585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28689</TotalTime>
  <Words>1170</Words>
  <Application>Microsoft Office PowerPoint</Application>
  <PresentationFormat>와이드스크린</PresentationFormat>
  <Paragraphs>244</Paragraphs>
  <Slides>28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나눔고딕 ExtraBold</vt:lpstr>
      <vt:lpstr>Arial</vt:lpstr>
      <vt:lpstr>Arial</vt:lpstr>
      <vt:lpstr>Calibri</vt:lpstr>
      <vt:lpstr>Cambria Math</vt:lpstr>
      <vt:lpstr>Courier New</vt:lpstr>
      <vt:lpstr>Segoe UI</vt:lpstr>
      <vt:lpstr>Wingdings</vt:lpstr>
      <vt:lpstr>맑은 고딕</vt:lpstr>
      <vt:lpstr>WelcomeDoc</vt:lpstr>
      <vt:lpstr>PowerPoint 프레젠테이션</vt:lpstr>
      <vt:lpstr>PowerPoint 프레젠테이션</vt:lpstr>
      <vt:lpstr>함수 이해하기 </vt:lpstr>
      <vt:lpstr>함수의 필요성</vt:lpstr>
      <vt:lpstr>함수의 정의</vt:lpstr>
      <vt:lpstr>함수 정의 방식 </vt:lpstr>
      <vt:lpstr>함수의 정의</vt:lpstr>
      <vt:lpstr>함수 정의 시 주의해야 할 사항</vt:lpstr>
      <vt:lpstr>함수 정의 시 주의해야 할 사항</vt:lpstr>
      <vt:lpstr>함수 정의 &amp; 실행 순서</vt:lpstr>
      <vt:lpstr>return문을 통해 값을 반환하는 함수 (1/2)</vt:lpstr>
      <vt:lpstr>return문을 통해 값을 반환하는 함수 (1/2)</vt:lpstr>
      <vt:lpstr>예제 #1</vt:lpstr>
      <vt:lpstr>예제 #2</vt:lpstr>
      <vt:lpstr>예제 #3</vt:lpstr>
      <vt:lpstr>여러 개의 값 반환하기</vt:lpstr>
      <vt:lpstr>여러 개의 값 반환하기</vt:lpstr>
      <vt:lpstr>여러 개의 값 반환하기</vt:lpstr>
      <vt:lpstr>함수의 정의</vt:lpstr>
      <vt:lpstr>return문이 없는 함수 정의 및 호출1</vt:lpstr>
      <vt:lpstr>인자(Parameters) 유/무</vt:lpstr>
      <vt:lpstr>입력과 출력이 비어있는 함수 </vt:lpstr>
      <vt:lpstr>PowerPoint 프레젠테이션</vt:lpstr>
      <vt:lpstr>PowerPoint 프레젠테이션</vt:lpstr>
      <vt:lpstr>실습</vt:lpstr>
      <vt:lpstr>실습</vt:lpstr>
      <vt:lpstr>실습</vt:lpstr>
      <vt:lpstr>PowerPoint 프레젠테이션</vt:lpstr>
    </vt:vector>
  </TitlesOfParts>
  <Company>Embarcadero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 STUDIO IN THE ENTERPRISE</dc:title>
  <dc:creator>Michael Fox</dc:creator>
  <cp:lastModifiedBy>jwkim</cp:lastModifiedBy>
  <cp:revision>1071</cp:revision>
  <cp:lastPrinted>2017-04-03T14:17:18Z</cp:lastPrinted>
  <dcterms:created xsi:type="dcterms:W3CDTF">2013-03-13T15:15:14Z</dcterms:created>
  <dcterms:modified xsi:type="dcterms:W3CDTF">2022-04-30T01:50:56Z</dcterms:modified>
</cp:coreProperties>
</file>