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1413" r:id="rId3"/>
    <p:sldId id="1428" r:id="rId4"/>
    <p:sldId id="1429" r:id="rId5"/>
    <p:sldId id="1430" r:id="rId6"/>
    <p:sldId id="1406" r:id="rId7"/>
    <p:sldId id="1431" r:id="rId8"/>
    <p:sldId id="1433" r:id="rId9"/>
    <p:sldId id="1435" r:id="rId10"/>
    <p:sldId id="1432" r:id="rId11"/>
    <p:sldId id="1434" r:id="rId12"/>
    <p:sldId id="1436" r:id="rId13"/>
    <p:sldId id="1437" r:id="rId14"/>
    <p:sldId id="1438" r:id="rId15"/>
    <p:sldId id="1440" r:id="rId16"/>
    <p:sldId id="1441" r:id="rId17"/>
  </p:sldIdLst>
  <p:sldSz cx="12192000" cy="6858000"/>
  <p:notesSz cx="7099300" cy="10234613"/>
  <p:embeddedFontLs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51" autoAdjust="0"/>
  </p:normalViewPr>
  <p:slideViewPr>
    <p:cSldViewPr snapToGrid="0">
      <p:cViewPr varScale="1">
        <p:scale>
          <a:sx n="127" d="100"/>
          <a:sy n="127" d="100"/>
        </p:scale>
        <p:origin x="1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 rtl="0"/>
            <a:fld id="{5215F40D-08A2-4F84-B4A2-2F9EBAB934A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1일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27FEE97-95E1-4DDA-8A0E-0C18B2A24C80}" type="datetime4">
              <a:rPr lang="ko-KR" altLang="en-US" smtClean="0"/>
              <a:t>2022년 5월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 userDrawn="1"/>
        </p:nvSpPr>
        <p:spPr bwMode="blackWhite">
          <a:xfrm>
            <a:off x="254950" y="262785"/>
            <a:ext cx="11682101" cy="3166216"/>
          </a:xfrm>
          <a:prstGeom prst="round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04479" cy="640080"/>
          </a:xfrm>
        </p:spPr>
        <p:txBody>
          <a:bodyPr rtlCol="0" anchor="b" anchorCtr="0">
            <a:norm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B62C74-4DA5-4EE8-884A-AA57BA22B899}"/>
              </a:ext>
            </a:extLst>
          </p:cNvPr>
          <p:cNvSpPr/>
          <p:nvPr userDrawn="1"/>
        </p:nvSpPr>
        <p:spPr>
          <a:xfrm>
            <a:off x="457199" y="1346661"/>
            <a:ext cx="11321935" cy="516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404479" cy="3977640"/>
          </a:xfrm>
        </p:spPr>
        <p:txBody>
          <a:bodyPr vert="horz" lIns="91440" tIns="45720" rIns="91440" bIns="45720" rtlCol="0">
            <a:noAutofit/>
          </a:bodyPr>
          <a:lstStyle>
            <a:lvl1pPr marL="468000" indent="-28575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 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20000" indent="-342900">
              <a:lnSpc>
                <a:spcPct val="100000"/>
              </a:lnSpc>
              <a:spcAft>
                <a:spcPts val="1000"/>
              </a:spcAft>
              <a:buFont typeface="맑은 고딕" panose="020B0503020000020004" pitchFamily="50" charset="-127"/>
              <a:buChar char="–"/>
              <a:defRPr lang="en-US" sz="2000" b="1" smtClean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spcAft>
                <a:spcPts val="1000"/>
              </a:spcAft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285750" lvl="0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marL="571500" lvl="2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둘째 수준</a:t>
            </a:r>
          </a:p>
          <a:p>
            <a:pPr marL="708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셋째 수준</a:t>
            </a:r>
          </a:p>
          <a:p>
            <a:pPr marL="285750" lvl="3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넷째 수준</a:t>
            </a:r>
          </a:p>
          <a:p>
            <a:pPr marL="285750" lvl="4" indent="-28575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6CE66F-3A9D-4226-9A44-40FFDD9491A8}" type="datetime4">
              <a:rPr lang="ko-KR" altLang="en-US" smtClean="0"/>
              <a:t>2022년 5월 1일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1480291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5008" y="205526"/>
            <a:ext cx="10908792" cy="1317385"/>
          </a:xfrm>
        </p:spPr>
        <p:txBody>
          <a:bodyPr lIns="90000" tIns="36000" rtlCol="0" anchor="ctr" anchorCtr="0">
            <a:normAutofit/>
          </a:bodyPr>
          <a:lstStyle>
            <a:lvl1pPr algn="ctr">
              <a:lnSpc>
                <a:spcPct val="150000"/>
              </a:lnSpc>
              <a:defRPr sz="3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277686"/>
            <a:ext cx="9445752" cy="4260273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 indent="-228600"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>
              <a:lnSpc>
                <a:spcPct val="100000"/>
              </a:lnSpc>
              <a:buFont typeface="Wingdings" panose="05000000000000000000" pitchFamily="2" charset="2"/>
              <a:buChar char="v"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 편집</a:t>
            </a:r>
          </a:p>
          <a:p>
            <a:pPr marL="228600" lvl="1" indent="-2286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둘째 수준</a:t>
            </a:r>
          </a:p>
          <a:p>
            <a:pPr marL="342900" lvl="2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셋째 수준</a:t>
            </a:r>
          </a:p>
          <a:p>
            <a:pPr marL="342900" lvl="3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넷째 수준</a:t>
            </a:r>
          </a:p>
          <a:p>
            <a:pPr marL="342900" lvl="4" indent="-34290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3CE48-6845-4238-85C8-9AD69CFC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A4D6E-2AF8-40DF-8180-761F2875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6213-EB64-4F70-BF28-423501E11A92}" type="datetime4">
              <a:rPr lang="ko-KR" altLang="en-US" smtClean="0"/>
              <a:t>2022년 5월 1일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138721-12B2-414B-86BF-8BAF1BEC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27C90-B7C4-4E35-BB65-D3B1C8B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8062AF5-63F9-4370-8DC5-1FA439287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50" y="1471613"/>
            <a:ext cx="7398905" cy="4646554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200" b="1"/>
            </a:lvl1pPr>
            <a:lvl2pPr>
              <a:defRPr sz="2000"/>
            </a:lvl2pPr>
            <a:lvl3pPr marL="685800" indent="-228600">
              <a:buFont typeface="맑은 고딕" panose="020B0503020000020004" pitchFamily="50" charset="-127"/>
              <a:buChar char="–"/>
              <a:defRPr sz="2000" b="1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 b="1"/>
            </a:lvl4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셋째 수준</a:t>
            </a:r>
          </a:p>
          <a:p>
            <a:pPr lvl="4"/>
            <a:r>
              <a:rPr lang="ko-KR" altLang="en-US" dirty="0"/>
              <a:t>넷째 수준</a:t>
            </a:r>
          </a:p>
          <a:p>
            <a:pPr lvl="5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3452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둘째 수준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셋째 수준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넷째 수준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12498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EFCD18D-5338-4736-972C-4C60E0894377}" type="datetime4">
              <a:rPr lang="ko-KR" altLang="en-US" smtClean="0"/>
              <a:t>2022년 5월 1일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8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752475"/>
            <a:ext cx="10515600" cy="2048295"/>
          </a:xfrm>
        </p:spPr>
        <p:txBody>
          <a:bodyPr rtlCol="0" anchor="ctr" anchorCtr="0">
            <a:normAutofit/>
          </a:bodyPr>
          <a:lstStyle/>
          <a:p>
            <a:pPr algn="ctr" rtl="0">
              <a:lnSpc>
                <a:spcPct val="150000"/>
              </a:lnSpc>
            </a:pPr>
            <a:r>
              <a:rPr lang="en-US" altLang="ko-KR" sz="4800" b="1" dirty="0">
                <a:solidFill>
                  <a:schemeClr val="bg1"/>
                </a:solidFill>
              </a:rPr>
              <a:t>13</a:t>
            </a:r>
            <a:r>
              <a:rPr lang="ko-KR" altLang="en-US" sz="4800" b="1" dirty="0">
                <a:solidFill>
                  <a:schemeClr val="bg1"/>
                </a:solidFill>
              </a:rPr>
              <a:t>장</a:t>
            </a:r>
            <a:r>
              <a:rPr lang="en-US" altLang="ko-KR" sz="4800" b="1" dirty="0">
                <a:solidFill>
                  <a:schemeClr val="bg1"/>
                </a:solidFill>
              </a:rPr>
              <a:t>.</a:t>
            </a:r>
            <a:r>
              <a:rPr lang="ko-KR" altLang="en-US" sz="4800" b="1" dirty="0">
                <a:solidFill>
                  <a:schemeClr val="bg1"/>
                </a:solidFill>
              </a:rPr>
              <a:t> </a:t>
            </a:r>
            <a:r>
              <a:rPr lang="en-US" altLang="ko-KR" sz="4800" b="1" dirty="0">
                <a:solidFill>
                  <a:schemeClr val="bg1"/>
                </a:solidFill>
              </a:rPr>
              <a:t>Math </a:t>
            </a:r>
            <a:r>
              <a:rPr lang="ko-KR" altLang="en-US" sz="4800" b="1" dirty="0">
                <a:solidFill>
                  <a:schemeClr val="bg1"/>
                </a:solidFill>
              </a:rPr>
              <a:t>라이브러리 활용하기</a:t>
            </a:r>
            <a:endParaRPr lang="ko-KR" altLang="en-US" sz="4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27B33-95BC-4FC5-849F-08D0BE41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올림</a:t>
            </a:r>
            <a:r>
              <a:rPr lang="en-US" altLang="ko-KR" dirty="0"/>
              <a:t>, </a:t>
            </a:r>
            <a:r>
              <a:rPr lang="ko-KR" altLang="en-US" dirty="0"/>
              <a:t>내림</a:t>
            </a:r>
            <a:r>
              <a:rPr lang="en-US" altLang="ko-KR" dirty="0"/>
              <a:t>, </a:t>
            </a:r>
            <a:r>
              <a:rPr lang="ko-KR" altLang="en-US" dirty="0"/>
              <a:t>반올림 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E093E7-96CE-4BDD-B3A8-86C696D9F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52F0C-82A6-40D1-945C-155B89EB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45" y="1480392"/>
            <a:ext cx="10482663" cy="303324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0FA257-59C3-46CE-98F2-CCC9B73C341D}"/>
              </a:ext>
            </a:extLst>
          </p:cNvPr>
          <p:cNvCxnSpPr>
            <a:cxnSpLocks/>
          </p:cNvCxnSpPr>
          <p:nvPr/>
        </p:nvCxnSpPr>
        <p:spPr>
          <a:xfrm flipV="1">
            <a:off x="3108960" y="2261937"/>
            <a:ext cx="1751798" cy="442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640CA4-A3DF-4996-B3F1-1A4743791D5B}"/>
              </a:ext>
            </a:extLst>
          </p:cNvPr>
          <p:cNvCxnSpPr>
            <a:cxnSpLocks/>
          </p:cNvCxnSpPr>
          <p:nvPr/>
        </p:nvCxnSpPr>
        <p:spPr>
          <a:xfrm>
            <a:off x="3022333" y="2337335"/>
            <a:ext cx="1838425" cy="367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5E3B56-881D-4DB3-82B6-96505F254E30}"/>
              </a:ext>
            </a:extLst>
          </p:cNvPr>
          <p:cNvSpPr txBox="1"/>
          <p:nvPr/>
        </p:nvSpPr>
        <p:spPr>
          <a:xfrm>
            <a:off x="830709" y="4905890"/>
            <a:ext cx="9638792" cy="1227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파이썬 최근 버전에서는 </a:t>
            </a:r>
            <a:r>
              <a:rPr lang="en-US" altLang="ko-KR" sz="2000" dirty="0"/>
              <a:t>round </a:t>
            </a:r>
            <a:r>
              <a:rPr lang="ko-KR" altLang="en-US" sz="2000" dirty="0"/>
              <a:t>함수가 지원되지 않음</a:t>
            </a:r>
            <a:r>
              <a:rPr lang="en-US" altLang="ko-KR" sz="2000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math.</a:t>
            </a:r>
            <a:r>
              <a:rPr lang="ko-KR" altLang="en-US" sz="2000" dirty="0"/>
              <a:t> 을 사용하지 않고 그냥 </a:t>
            </a:r>
            <a:r>
              <a:rPr lang="en-US" altLang="ko-KR" sz="2000" dirty="0"/>
              <a:t>round(3.1415) </a:t>
            </a:r>
            <a:r>
              <a:rPr lang="ko-KR" altLang="en-US" sz="2000" dirty="0"/>
              <a:t>혹은 </a:t>
            </a:r>
            <a:r>
              <a:rPr lang="en-US" altLang="ko-KR" sz="2000" dirty="0"/>
              <a:t>round(3.1415, 2) </a:t>
            </a:r>
            <a:r>
              <a:rPr lang="ko-KR" altLang="en-US" sz="2000" dirty="0"/>
              <a:t>등으로 활용 가능 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2B8601-2F62-4BB0-AC4C-A34B92B7A0E0}"/>
              </a:ext>
            </a:extLst>
          </p:cNvPr>
          <p:cNvCxnSpPr>
            <a:cxnSpLocks/>
          </p:cNvCxnSpPr>
          <p:nvPr/>
        </p:nvCxnSpPr>
        <p:spPr>
          <a:xfrm flipV="1">
            <a:off x="5959511" y="2260333"/>
            <a:ext cx="1751798" cy="4427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AEE64A0-566A-4FF2-9C22-96A5DAD6A481}"/>
              </a:ext>
            </a:extLst>
          </p:cNvPr>
          <p:cNvCxnSpPr>
            <a:cxnSpLocks/>
          </p:cNvCxnSpPr>
          <p:nvPr/>
        </p:nvCxnSpPr>
        <p:spPr>
          <a:xfrm>
            <a:off x="5959511" y="2249906"/>
            <a:ext cx="1838425" cy="3673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6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AB3-BB24-4DFB-9CC7-C3A0B43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절대값</a:t>
            </a:r>
            <a:r>
              <a:rPr lang="en-US" altLang="ko-KR" dirty="0"/>
              <a:t>, </a:t>
            </a:r>
            <a:r>
              <a:rPr lang="ko-KR" altLang="en-US" dirty="0"/>
              <a:t>거듭제곱 등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0CE28-D44B-4F14-92E7-B12E7EC0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11B40-99A7-4B61-B03B-6285C426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458879"/>
            <a:ext cx="108775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AB3-BB24-4DFB-9CC7-C3A0B43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삼각함수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0CE28-D44B-4F14-92E7-B12E7EC0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E47755-BC83-43B5-AED0-202488C5E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19" y="1327152"/>
            <a:ext cx="971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FAAB3-BB24-4DFB-9CC7-C3A0B43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로그함수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40CE28-D44B-4F14-92E7-B12E7EC0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4396D-88F3-44ED-9342-5DC0F81A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533274"/>
            <a:ext cx="9754471" cy="2539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60A851-4BB6-48A1-A0FA-4A7B2C75F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69" y="4559045"/>
            <a:ext cx="4305451" cy="157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8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6484467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 방정식의 해구하기 </a:t>
            </a:r>
            <a:r>
              <a:rPr lang="en-US" altLang="ko-KR" sz="2000" dirty="0"/>
              <a:t>(</a:t>
            </a:r>
            <a:r>
              <a:rPr lang="ko-KR" altLang="en-US" sz="2000" dirty="0"/>
              <a:t>근의 공식 활용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각도의 변화에 따른 </a:t>
            </a:r>
            <a:r>
              <a:rPr lang="en-US" altLang="ko-KR" sz="2000" dirty="0"/>
              <a:t>sin</a:t>
            </a:r>
            <a:r>
              <a:rPr lang="ko-KR" altLang="en-US" sz="2000" dirty="0"/>
              <a:t>함수의 값 구하기</a:t>
            </a:r>
            <a:r>
              <a:rPr lang="en-US" altLang="ko-KR" sz="2000" dirty="0"/>
              <a:t>, y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sin(x)</a:t>
            </a:r>
            <a:r>
              <a:rPr lang="ko-KR" altLang="en-US" sz="2000" dirty="0"/>
              <a:t>  </a:t>
            </a:r>
            <a:r>
              <a:rPr lang="en-US" altLang="ko-KR" sz="2000" dirty="0"/>
              <a:t> 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8743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1BFE-55A1-4429-9F59-B0A669EA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이차방정식의 해 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A308E-3B13-4B79-AB1E-C217B47137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근의 공식을 사용하여 아래</a:t>
            </a:r>
            <a:r>
              <a:rPr lang="en-US" altLang="ko-KR" dirty="0"/>
              <a:t> 2</a:t>
            </a:r>
            <a:r>
              <a:rPr lang="ko-KR" altLang="en-US" dirty="0"/>
              <a:t>차 방정식의 해를 구해보자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판별식 </a:t>
            </a:r>
            <a:r>
              <a:rPr lang="en-US" altLang="ko-KR" dirty="0"/>
              <a:t>D </a:t>
            </a:r>
            <a:r>
              <a:rPr lang="ko-KR" altLang="en-US" dirty="0"/>
              <a:t>에 따라 해의 개수가 다름을 고려하자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BA16B-A6A7-48DD-B36C-CD2FB2BE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87EDD-8941-41A0-8458-A728A700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962" y="2000446"/>
            <a:ext cx="3631565" cy="13539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FE635D-6BA4-43C6-8BEC-DB9B5DAC1AB7}"/>
              </a:ext>
            </a:extLst>
          </p:cNvPr>
          <p:cNvSpPr/>
          <p:nvPr/>
        </p:nvSpPr>
        <p:spPr>
          <a:xfrm>
            <a:off x="1200317" y="2354264"/>
            <a:ext cx="3958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0070C0"/>
                </a:solidFill>
              </a:rPr>
              <a:t> ax</a:t>
            </a:r>
            <a:r>
              <a:rPr lang="en-US" altLang="ko-KR" sz="3600" baseline="30000" dirty="0">
                <a:solidFill>
                  <a:srgbClr val="0070C0"/>
                </a:solidFill>
              </a:rPr>
              <a:t>2</a:t>
            </a:r>
            <a:r>
              <a:rPr lang="en-US" altLang="ko-KR" sz="3600" dirty="0">
                <a:solidFill>
                  <a:srgbClr val="0070C0"/>
                </a:solidFill>
              </a:rPr>
              <a:t> + bx + c = 0 </a:t>
            </a:r>
            <a:endParaRPr lang="ko-KR" altLang="en-US" sz="3600" dirty="0">
              <a:solidFill>
                <a:srgbClr val="0070C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2EA2E5-8312-46A9-889E-C926A816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352" y="4625780"/>
            <a:ext cx="3007393" cy="673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A3D373-16FD-4994-AD92-F8060EE01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626" y="4600194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47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EF3D-D576-4DF3-83B2-F7947FC3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각도에 따른 </a:t>
            </a:r>
            <a:r>
              <a:rPr lang="en-US" altLang="ko-KR" dirty="0"/>
              <a:t>Sine </a:t>
            </a:r>
            <a:r>
              <a:rPr lang="ko-KR" altLang="en-US" dirty="0"/>
              <a:t>함수 값의 변화 확인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FEEC0-3FC9-4AE7-ACE3-A608DFFD415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56303" cy="3977640"/>
          </a:xfrm>
        </p:spPr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도에서 </a:t>
            </a:r>
            <a:r>
              <a:rPr lang="en-US" altLang="ko-KR" dirty="0"/>
              <a:t>180</a:t>
            </a:r>
            <a:r>
              <a:rPr lang="ko-KR" altLang="en-US" dirty="0"/>
              <a:t>까지의 </a:t>
            </a:r>
            <a:r>
              <a:rPr lang="en-US" altLang="ko-KR" dirty="0"/>
              <a:t>Sine </a:t>
            </a:r>
            <a:r>
              <a:rPr lang="ko-KR" altLang="en-US" dirty="0"/>
              <a:t>함수 값을 </a:t>
            </a:r>
            <a:r>
              <a:rPr lang="en-US" altLang="ko-KR" dirty="0"/>
              <a:t>15</a:t>
            </a:r>
            <a:r>
              <a:rPr lang="ko-KR" altLang="en-US" dirty="0"/>
              <a:t>도 간격으로 출력해보자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70AED-5134-4525-B67B-13B7979C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12952-9A37-49B7-B264-6C11C3532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9" y="2236419"/>
            <a:ext cx="3181350" cy="2924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135E26-ED68-469C-A23D-84ABEF91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553" y="2236419"/>
            <a:ext cx="3248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1AF79-D4A6-4D75-B0E0-391AD6D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배울 내용들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314B7-DF64-4921-8BCC-687767977C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510307" cy="3977640"/>
          </a:xfrm>
        </p:spPr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라이브러리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Math</a:t>
            </a:r>
            <a:r>
              <a:rPr lang="ko-KR" altLang="en-US" dirty="0"/>
              <a:t>에 들어있는 수학 상수들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Math</a:t>
            </a:r>
            <a:r>
              <a:rPr lang="ko-KR" altLang="en-US" dirty="0"/>
              <a:t>에 들어있는 수학 함수들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몇 가지 간단한 수학 문제 </a:t>
            </a:r>
            <a:r>
              <a:rPr lang="ko-KR" altLang="en-US" dirty="0" err="1"/>
              <a:t>풀어보기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DC2CB6-F774-4CB3-93A1-36B87CC9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1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65C0B-F5BB-479C-8FC6-BBF5753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E4FC3-326C-4525-8E55-69A693A763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 </a:t>
            </a:r>
            <a:endParaRPr lang="en-US" altLang="ko-KR" dirty="0"/>
          </a:p>
          <a:p>
            <a:pPr lvl="2"/>
            <a:r>
              <a:rPr lang="ko-KR" altLang="en-US" dirty="0"/>
              <a:t>수학에 관련된 다양한 상수</a:t>
            </a:r>
            <a:r>
              <a:rPr lang="en-US" altLang="ko-KR" dirty="0"/>
              <a:t>, </a:t>
            </a:r>
            <a:r>
              <a:rPr lang="ko-KR" altLang="en-US" dirty="0"/>
              <a:t>함수들을 지원하고 있다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삼각함수</a:t>
            </a:r>
            <a:r>
              <a:rPr lang="en-US" altLang="ko-KR" dirty="0"/>
              <a:t>(sin, cos, …), </a:t>
            </a:r>
            <a:r>
              <a:rPr lang="ko-KR" altLang="en-US" dirty="0"/>
              <a:t>제곱근</a:t>
            </a:r>
            <a:r>
              <a:rPr lang="en-US" altLang="ko-KR" dirty="0"/>
              <a:t>, </a:t>
            </a:r>
            <a:r>
              <a:rPr lang="ko-KR" altLang="en-US" dirty="0"/>
              <a:t>거듭제곱</a:t>
            </a:r>
            <a:r>
              <a:rPr lang="en-US" altLang="ko-KR" dirty="0"/>
              <a:t>, </a:t>
            </a:r>
            <a:r>
              <a:rPr lang="ko-KR" altLang="en-US" dirty="0"/>
              <a:t>로그함수 등 </a:t>
            </a:r>
            <a:endParaRPr lang="en-US" altLang="ko-KR" dirty="0"/>
          </a:p>
          <a:p>
            <a:pPr lvl="2"/>
            <a:endParaRPr lang="en-US" altLang="ko-KR" sz="1400" dirty="0"/>
          </a:p>
          <a:p>
            <a:r>
              <a:rPr lang="ko-KR" altLang="en-US" dirty="0"/>
              <a:t>사용방법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C7EC56-0FD2-41E0-ACE3-352A8FEE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2F851-CE00-47A4-932F-AB83843D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79" y="4064368"/>
            <a:ext cx="93821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F1B8-0DCB-4D6E-A643-73447D1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522F-6589-4B90-AE6F-8B907301EA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활용 실습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06C00-1083-4D3C-8AE8-88D72EDE4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FDFA439-913D-4783-8919-7094F295A1D5}"/>
              </a:ext>
            </a:extLst>
          </p:cNvPr>
          <p:cNvGrpSpPr/>
          <p:nvPr/>
        </p:nvGrpSpPr>
        <p:grpSpPr>
          <a:xfrm>
            <a:off x="888716" y="2148487"/>
            <a:ext cx="9121510" cy="2972152"/>
            <a:chOff x="888716" y="2148487"/>
            <a:chExt cx="9121510" cy="297215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D55708F-5082-463A-8E42-DA72E8FDC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0593"/>
            <a:stretch/>
          </p:blipFill>
          <p:spPr>
            <a:xfrm>
              <a:off x="888716" y="2148488"/>
              <a:ext cx="4747511" cy="297215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215FD51-86CA-42DA-9CDE-E6DE50AE9B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954"/>
            <a:stretch/>
          </p:blipFill>
          <p:spPr>
            <a:xfrm>
              <a:off x="3740050" y="2148487"/>
              <a:ext cx="6270176" cy="29721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235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CF1B8-0DCB-4D6E-A643-73447D17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522F-6589-4B90-AE6F-8B907301EA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활용 실습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06C00-1083-4D3C-8AE8-88D72EDE4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CCBFF-3EFA-436D-A0A2-224058F6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3" y="2079006"/>
            <a:ext cx="5745048" cy="3051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54499F-0B44-4365-BA6D-AF12E7E5080D}"/>
              </a:ext>
            </a:extLst>
          </p:cNvPr>
          <p:cNvSpPr txBox="1"/>
          <p:nvPr/>
        </p:nvSpPr>
        <p:spPr>
          <a:xfrm>
            <a:off x="6918926" y="2149580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별명을 </a:t>
            </a:r>
            <a:r>
              <a:rPr lang="en-US" altLang="ko-KR" sz="2400" dirty="0"/>
              <a:t>m</a:t>
            </a:r>
            <a:r>
              <a:rPr lang="ko-KR" altLang="en-US" sz="2400" dirty="0"/>
              <a:t>으로 부여하여 활용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28A3F2-17DA-1177-BB83-23AE6C9031B8}"/>
              </a:ext>
            </a:extLst>
          </p:cNvPr>
          <p:cNvSpPr/>
          <p:nvPr/>
        </p:nvSpPr>
        <p:spPr>
          <a:xfrm>
            <a:off x="2106386" y="2193471"/>
            <a:ext cx="3271157" cy="5116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8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라이브러리의 수학 상수들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10211450" cy="1881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PI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3.141592…</a:t>
            </a:r>
            <a:r>
              <a:rPr lang="ko-KR" altLang="en-US" sz="2000" dirty="0"/>
              <a:t> 등의 수학에서 자주 사용되는 상수들을 암기했던 기억이 있을 것이다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Math </a:t>
            </a:r>
            <a:r>
              <a:rPr lang="ko-KR" altLang="en-US" sz="2000" dirty="0"/>
              <a:t>라이브러리에는 주요 상수들이 저장되어 있으므로 암기하지 않고도 </a:t>
            </a:r>
            <a:br>
              <a:rPr lang="en-US" altLang="ko-KR" sz="2000" dirty="0"/>
            </a:br>
            <a:r>
              <a:rPr lang="ko-KR" altLang="en-US" sz="2000" dirty="0"/>
              <a:t>사용 가능하다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514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3E3A-3539-4F32-B871-AB3ADAC9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상수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09D10-2BBA-4335-91DA-670117B28B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간단한 실습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07876B-EC5D-414D-B76A-F7F5DE4F2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C27C4B-4F99-42A7-ADA2-2A93EDDB7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68"/>
          <a:stretch/>
        </p:blipFill>
        <p:spPr>
          <a:xfrm>
            <a:off x="925278" y="1973228"/>
            <a:ext cx="4888381" cy="31281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94E7D8-6A9A-4BE0-A318-4A35C90B1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45"/>
          <a:stretch/>
        </p:blipFill>
        <p:spPr>
          <a:xfrm>
            <a:off x="4680720" y="1973228"/>
            <a:ext cx="5617574" cy="31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412B-CFB1-42A7-84F5-B1EFCDDB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수학 상수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50F74-FFB3-4CF0-BA5B-222DA2904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6ADC8-9974-4F4B-8F1F-FCE0038F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73" y="1531860"/>
            <a:ext cx="8404479" cy="445754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38922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EB697-C60B-40AC-8207-00745865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라이브러리의 수학 함수들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09C59-F9FC-4D7C-9B3C-A4D85460E398}"/>
              </a:ext>
            </a:extLst>
          </p:cNvPr>
          <p:cNvSpPr txBox="1"/>
          <p:nvPr/>
        </p:nvSpPr>
        <p:spPr>
          <a:xfrm>
            <a:off x="1337912" y="2271562"/>
            <a:ext cx="7899920" cy="142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Math </a:t>
            </a:r>
            <a:r>
              <a:rPr lang="ko-KR" altLang="en-US" sz="2000" dirty="0"/>
              <a:t>라이브러리에는 주요 수학 함수들이 대부분 포함되어 있다</a:t>
            </a:r>
            <a:r>
              <a:rPr lang="en-US" altLang="ko-KR" sz="20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어떤 함수들이 존재하는지 주요 함수들 중심으로 살펴보자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57780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48_TF10001108" id="{D857639A-5630-4BD0-ACF0-62B23A594B8A}" vid="{2A6161B3-565C-4FCB-AEA5-7264342206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4126</TotalTime>
  <Words>271</Words>
  <Application>Microsoft Office PowerPoint</Application>
  <PresentationFormat>와이드스크린</PresentationFormat>
  <Paragraphs>63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Wingdings</vt:lpstr>
      <vt:lpstr>Arial</vt:lpstr>
      <vt:lpstr>Segoe UI</vt:lpstr>
      <vt:lpstr>맑은 고딕</vt:lpstr>
      <vt:lpstr>WelcomeDoc</vt:lpstr>
      <vt:lpstr>13장. Math 라이브러리 활용하기</vt:lpstr>
      <vt:lpstr>배울 내용들 </vt:lpstr>
      <vt:lpstr>Math 라이브러리 소개 </vt:lpstr>
      <vt:lpstr>Math 라이브러리 소개 </vt:lpstr>
      <vt:lpstr>Math 라이브러리 소개 </vt:lpstr>
      <vt:lpstr>Math 라이브러리의 수학 상수들</vt:lpstr>
      <vt:lpstr>수학 상수 </vt:lpstr>
      <vt:lpstr>수학 상수 </vt:lpstr>
      <vt:lpstr>Math 라이브러리의 수학 함수들</vt:lpstr>
      <vt:lpstr>Math 함수 (올림, 내림, 반올림 등) </vt:lpstr>
      <vt:lpstr>Math 함수 (절대값, 거듭제곱 등)  </vt:lpstr>
      <vt:lpstr>Math 함수 (삼각함수)  </vt:lpstr>
      <vt:lpstr>Math 함수 (로그함수)  </vt:lpstr>
      <vt:lpstr>실습</vt:lpstr>
      <vt:lpstr>이차방정식의 해 구하기 </vt:lpstr>
      <vt:lpstr>각도에 따른 Sine 함수 값의 변화 확인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시작</dc:title>
  <dc:creator>com</dc:creator>
  <cp:keywords/>
  <cp:lastModifiedBy>김종욱</cp:lastModifiedBy>
  <cp:revision>187</cp:revision>
  <cp:lastPrinted>2019-08-04T08:53:59Z</cp:lastPrinted>
  <dcterms:created xsi:type="dcterms:W3CDTF">2019-06-11T01:17:44Z</dcterms:created>
  <dcterms:modified xsi:type="dcterms:W3CDTF">2022-05-01T08:36:57Z</dcterms:modified>
  <cp:version/>
</cp:coreProperties>
</file>